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1924" r:id="rId5"/>
    <p:sldId id="2637" r:id="rId6"/>
    <p:sldId id="2622" r:id="rId7"/>
    <p:sldId id="2640" r:id="rId8"/>
    <p:sldId id="2636" r:id="rId9"/>
    <p:sldId id="2601" r:id="rId10"/>
    <p:sldId id="2626" r:id="rId11"/>
    <p:sldId id="2625" r:id="rId12"/>
    <p:sldId id="2356" r:id="rId13"/>
    <p:sldId id="2638" r:id="rId14"/>
    <p:sldId id="2355" r:id="rId15"/>
    <p:sldId id="2617" r:id="rId16"/>
    <p:sldId id="2639" r:id="rId17"/>
    <p:sldId id="2618" r:id="rId18"/>
    <p:sldId id="2619" r:id="rId19"/>
    <p:sldId id="2623" r:id="rId20"/>
    <p:sldId id="2595" r:id="rId21"/>
    <p:sldId id="2596" r:id="rId22"/>
    <p:sldId id="1423" r:id="rId23"/>
    <p:sldId id="1437" r:id="rId24"/>
    <p:sldId id="2635" r:id="rId25"/>
    <p:sldId id="2593" r:id="rId26"/>
    <p:sldId id="2594" r:id="rId27"/>
    <p:sldId id="1027" r:id="rId28"/>
    <p:sldId id="2624" r:id="rId29"/>
    <p:sldId id="2604" r:id="rId30"/>
    <p:sldId id="2627" r:id="rId31"/>
    <p:sldId id="2641" r:id="rId32"/>
    <p:sldId id="2644" r:id="rId33"/>
    <p:sldId id="2598" r:id="rId34"/>
    <p:sldId id="2646" r:id="rId35"/>
    <p:sldId id="2628" r:id="rId36"/>
    <p:sldId id="2647" r:id="rId37"/>
    <p:sldId id="2632" r:id="rId38"/>
    <p:sldId id="2631" r:id="rId39"/>
    <p:sldId id="2648" r:id="rId40"/>
    <p:sldId id="2649" r:id="rId41"/>
    <p:sldId id="2650" r:id="rId42"/>
    <p:sldId id="2651" r:id="rId43"/>
    <p:sldId id="2633" r:id="rId44"/>
    <p:sldId id="265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02A7F2-7F35-4BC5-AD7C-0CBFE116B5C3}">
          <p14:sldIdLst>
            <p14:sldId id="1924"/>
            <p14:sldId id="2637"/>
            <p14:sldId id="2622"/>
            <p14:sldId id="2640"/>
            <p14:sldId id="2636"/>
            <p14:sldId id="2601"/>
            <p14:sldId id="2626"/>
            <p14:sldId id="2625"/>
            <p14:sldId id="2356"/>
            <p14:sldId id="2638"/>
            <p14:sldId id="2355"/>
            <p14:sldId id="2617"/>
            <p14:sldId id="2639"/>
            <p14:sldId id="2618"/>
            <p14:sldId id="2619"/>
            <p14:sldId id="2623"/>
            <p14:sldId id="2595"/>
            <p14:sldId id="2596"/>
            <p14:sldId id="1423"/>
            <p14:sldId id="1437"/>
            <p14:sldId id="2635"/>
            <p14:sldId id="2593"/>
            <p14:sldId id="2594"/>
            <p14:sldId id="1027"/>
            <p14:sldId id="2624"/>
            <p14:sldId id="2604"/>
            <p14:sldId id="2627"/>
            <p14:sldId id="2641"/>
            <p14:sldId id="2644"/>
            <p14:sldId id="2598"/>
            <p14:sldId id="2646"/>
            <p14:sldId id="2628"/>
            <p14:sldId id="2647"/>
            <p14:sldId id="2632"/>
            <p14:sldId id="2631"/>
            <p14:sldId id="2648"/>
            <p14:sldId id="2649"/>
            <p14:sldId id="2650"/>
            <p14:sldId id="2651"/>
            <p14:sldId id="2633"/>
            <p14:sldId id="2652"/>
          </p14:sldIdLst>
        </p14:section>
        <p14:section name="trash" id="{B2168427-D77E-46CE-9B81-3E5157FA38E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2E3905-0174-0834-67ED-954BAA538223}" name="Aaron Lockhart" initials="AL" userId="c1c386fe23977f80" providerId="Windows Live"/>
  <p188:author id="{2A7AEF52-0E28-DF5D-5154-FC860BA37B57}" name="Shafaq Khan" initials="SK" userId="b2ca3754ad4167fd" providerId="Windows Live"/>
  <p188:author id="{FD59C578-4DA5-816E-D043-2CC865341D2D}" name="Mumshad Mannambeth" initials="MM" userId="67374f8328e63c2e" providerId="Windows Live"/>
  <p188:author id="{E9FC53A1-F9F2-AA1E-AB02-F9ED1605C7CE}" name="Ayesha Sarim" initials="AS" userId="667a8384effbe249" providerId="Windows Live"/>
  <p188:author id="{8A2E01D4-11A5-0E8E-CE55-ACE019C024E0}" name="Juan Carlos Martinez Carrillo" initials="JC" userId="33c5964d7592698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DDF3"/>
    <a:srgbClr val="101F29"/>
    <a:srgbClr val="10171E"/>
    <a:srgbClr val="326CE5"/>
    <a:srgbClr val="164E5C"/>
    <a:srgbClr val="084ABA"/>
    <a:srgbClr val="FF9900"/>
    <a:srgbClr val="F4C849"/>
    <a:srgbClr val="D9D9D9"/>
    <a:srgbClr val="1DA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2" autoAdjust="0"/>
    <p:restoredTop sz="72367"/>
  </p:normalViewPr>
  <p:slideViewPr>
    <p:cSldViewPr snapToGrid="0">
      <p:cViewPr varScale="1">
        <p:scale>
          <a:sx n="136" d="100"/>
          <a:sy n="136" d="100"/>
        </p:scale>
        <p:origin x="1624" y="19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CD4D30-9ECE-084F-9B09-096E6014C2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5F10B8-90D5-D54C-8092-94890EE421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E3A9E5-6B7F-A946-93DC-E892D38DB1F9}" type="datetime1">
              <a:rPr lang="en-IN" smtClean="0"/>
              <a:t>07/09/23</a:t>
            </a:fld>
            <a:endParaRPr lang="en-US"/>
          </a:p>
        </p:txBody>
      </p:sp>
      <p:sp>
        <p:nvSpPr>
          <p:cNvPr id="4" name="Footer Placeholder 3">
            <a:extLst>
              <a:ext uri="{FF2B5EF4-FFF2-40B4-BE49-F238E27FC236}">
                <a16:creationId xmlns:a16="http://schemas.microsoft.com/office/drawing/2014/main" id="{8EF4DB58-5D19-764D-8329-867B7457E9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26EA29-FDE1-E946-934B-EA90573E37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78ABC6-1C6F-C547-B20A-7027BBD0E8AD}" type="slidenum">
              <a:rPr lang="en-US" smtClean="0"/>
              <a:t>‹#›</a:t>
            </a:fld>
            <a:endParaRPr lang="en-US"/>
          </a:p>
        </p:txBody>
      </p:sp>
    </p:spTree>
    <p:extLst>
      <p:ext uri="{BB962C8B-B14F-4D97-AF65-F5344CB8AC3E}">
        <p14:creationId xmlns:p14="http://schemas.microsoft.com/office/powerpoint/2010/main" val="100927342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C02F8-FDC8-8844-B3B1-3413FD824440}" type="datetime1">
              <a:rPr lang="en-IN" smtClean="0"/>
              <a:t>07/09/23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70762-44A0-E542-BF05-D4C8A8C974C7}" type="slidenum">
              <a:rPr lang="en-US" smtClean="0"/>
              <a:t>‹#›</a:t>
            </a:fld>
            <a:endParaRPr lang="en-US"/>
          </a:p>
        </p:txBody>
      </p:sp>
    </p:spTree>
    <p:extLst>
      <p:ext uri="{BB962C8B-B14F-4D97-AF65-F5344CB8AC3E}">
        <p14:creationId xmlns:p14="http://schemas.microsoft.com/office/powerpoint/2010/main" val="341399800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 </a:t>
            </a:r>
            <a:r>
              <a:rPr lang="en-US" dirty="0" err="1"/>
              <a:t>tal</a:t>
            </a:r>
            <a:r>
              <a:rPr lang="en-US" dirty="0"/>
              <a:t>, </a:t>
            </a:r>
            <a:r>
              <a:rPr lang="en-US" dirty="0" err="1"/>
              <a:t>bienvenidos</a:t>
            </a:r>
            <a:r>
              <a:rPr lang="en-US" dirty="0"/>
              <a:t> </a:t>
            </a:r>
            <a:r>
              <a:rPr lang="en-US" dirty="0" err="1"/>
              <a:t>todos</a:t>
            </a:r>
            <a:r>
              <a:rPr lang="en-US" dirty="0"/>
              <a:t>, me </a:t>
            </a:r>
            <a:r>
              <a:rPr lang="en-US" dirty="0" err="1"/>
              <a:t>presento</a:t>
            </a:r>
            <a:r>
              <a:rPr lang="en-US" dirty="0"/>
              <a:t> mi </a:t>
            </a:r>
            <a:r>
              <a:rPr lang="en-US" dirty="0" err="1"/>
              <a:t>nombre</a:t>
            </a:r>
            <a:r>
              <a:rPr lang="en-US" dirty="0"/>
              <a:t> es Juan Carlos Martinez y he </a:t>
            </a:r>
            <a:r>
              <a:rPr lang="en-US" dirty="0" err="1"/>
              <a:t>trabajado</a:t>
            </a:r>
            <a:r>
              <a:rPr lang="en-US" dirty="0"/>
              <a:t> </a:t>
            </a:r>
            <a:r>
              <a:rPr lang="en-US" dirty="0" err="1"/>
              <a:t>como</a:t>
            </a:r>
            <a:r>
              <a:rPr lang="en-US" dirty="0"/>
              <a:t> DevOps Engineer </a:t>
            </a:r>
            <a:r>
              <a:rPr lang="en-US" dirty="0" err="1"/>
              <a:t>por</a:t>
            </a:r>
            <a:r>
              <a:rPr lang="en-US" dirty="0"/>
              <a:t> un par de </a:t>
            </a:r>
            <a:r>
              <a:rPr lang="en-US" dirty="0" err="1"/>
              <a:t>anios</a:t>
            </a:r>
            <a:r>
              <a:rPr lang="en-US" dirty="0"/>
              <a:t>. </a:t>
            </a:r>
          </a:p>
          <a:p>
            <a:endParaRPr lang="en-US" dirty="0"/>
          </a:p>
          <a:p>
            <a:r>
              <a:rPr lang="en-US" dirty="0"/>
              <a:t>hoy les </a:t>
            </a:r>
            <a:r>
              <a:rPr lang="en-US" dirty="0" err="1"/>
              <a:t>voy</a:t>
            </a:r>
            <a:r>
              <a:rPr lang="en-US" dirty="0"/>
              <a:t> a </a:t>
            </a:r>
            <a:r>
              <a:rPr lang="en-US" dirty="0" err="1"/>
              <a:t>hablar</a:t>
            </a:r>
            <a:r>
              <a:rPr lang="en-US" dirty="0"/>
              <a:t> </a:t>
            </a:r>
            <a:r>
              <a:rPr lang="en-US" dirty="0" err="1"/>
              <a:t>acerca</a:t>
            </a:r>
            <a:r>
              <a:rPr lang="en-US" dirty="0"/>
              <a:t> de </a:t>
            </a:r>
            <a:r>
              <a:rPr lang="en-US" dirty="0" err="1"/>
              <a:t>GitOps</a:t>
            </a:r>
            <a:r>
              <a:rPr lang="en-US" dirty="0"/>
              <a:t> con un </a:t>
            </a:r>
            <a:r>
              <a:rPr lang="en-US" dirty="0" err="1"/>
              <a:t>enfoque</a:t>
            </a:r>
            <a:r>
              <a:rPr lang="en-US" dirty="0"/>
              <a:t> </a:t>
            </a:r>
            <a:r>
              <a:rPr lang="en-US" dirty="0" err="1"/>
              <a:t>estrategico</a:t>
            </a:r>
            <a:r>
              <a:rPr lang="en-US" dirty="0"/>
              <a:t> de </a:t>
            </a:r>
            <a:r>
              <a:rPr lang="en-US" dirty="0" err="1"/>
              <a:t>como</a:t>
            </a:r>
            <a:r>
              <a:rPr lang="en-US" dirty="0"/>
              <a:t> </a:t>
            </a:r>
            <a:r>
              <a:rPr lang="en-US" dirty="0" err="1"/>
              <a:t>podria</a:t>
            </a:r>
            <a:r>
              <a:rPr lang="en-US" dirty="0"/>
              <a:t> ser </a:t>
            </a:r>
            <a:r>
              <a:rPr lang="en-US" dirty="0" err="1"/>
              <a:t>adoptado</a:t>
            </a:r>
            <a:r>
              <a:rPr lang="en-US" dirty="0"/>
              <a:t> </a:t>
            </a:r>
            <a:r>
              <a:rPr lang="en-US" dirty="0" err="1"/>
              <a:t>por</a:t>
            </a:r>
            <a:r>
              <a:rPr lang="en-US" dirty="0"/>
              <a:t> </a:t>
            </a:r>
            <a:r>
              <a:rPr lang="en-US" dirty="0" err="1"/>
              <a:t>una</a:t>
            </a:r>
            <a:r>
              <a:rPr lang="en-US" dirty="0"/>
              <a:t> </a:t>
            </a:r>
            <a:r>
              <a:rPr lang="en-US" dirty="0" err="1"/>
              <a:t>organizacion</a:t>
            </a:r>
            <a:r>
              <a:rPr lang="en-US" dirty="0"/>
              <a:t>,</a:t>
            </a:r>
            <a:br>
              <a:rPr lang="en-US" dirty="0"/>
            </a:br>
            <a:br>
              <a:rPr lang="en-US" dirty="0"/>
            </a:br>
            <a:r>
              <a:rPr lang="en-US" dirty="0" err="1"/>
              <a:t>Ahora</a:t>
            </a:r>
            <a:r>
              <a:rPr lang="en-US" dirty="0"/>
              <a:t>, </a:t>
            </a:r>
            <a:r>
              <a:rPr lang="en-US" dirty="0" err="1"/>
              <a:t>aclaro</a:t>
            </a:r>
            <a:r>
              <a:rPr lang="en-US" dirty="0"/>
              <a:t> que, las ideas y </a:t>
            </a:r>
            <a:r>
              <a:rPr lang="en-US" dirty="0" err="1"/>
              <a:t>nociones</a:t>
            </a:r>
            <a:r>
              <a:rPr lang="en-US" dirty="0"/>
              <a:t> </a:t>
            </a:r>
            <a:r>
              <a:rPr lang="en-US" dirty="0" err="1"/>
              <a:t>presentadas</a:t>
            </a:r>
            <a:r>
              <a:rPr lang="en-US" dirty="0"/>
              <a:t> </a:t>
            </a:r>
            <a:r>
              <a:rPr lang="en-US" dirty="0" err="1"/>
              <a:t>en</a:t>
            </a:r>
            <a:r>
              <a:rPr lang="en-US" dirty="0"/>
              <a:t> </a:t>
            </a:r>
            <a:r>
              <a:rPr lang="en-US" dirty="0" err="1"/>
              <a:t>esta</a:t>
            </a:r>
            <a:r>
              <a:rPr lang="en-US" dirty="0"/>
              <a:t> </a:t>
            </a:r>
            <a:r>
              <a:rPr lang="en-US" dirty="0" err="1"/>
              <a:t>sesion</a:t>
            </a:r>
            <a:r>
              <a:rPr lang="en-US" dirty="0"/>
              <a:t>, son mi punto de vista y opinion personal del </a:t>
            </a:r>
            <a:r>
              <a:rPr lang="en-US" dirty="0" err="1"/>
              <a:t>tema</a:t>
            </a:r>
            <a:r>
              <a:rPr lang="en-US" dirty="0"/>
              <a:t>, y </a:t>
            </a:r>
            <a:r>
              <a:rPr lang="en-US" dirty="0" err="1"/>
              <a:t>pues</a:t>
            </a:r>
            <a:r>
              <a:rPr lang="en-US" dirty="0"/>
              <a:t> </a:t>
            </a:r>
            <a:r>
              <a:rPr lang="en-US" dirty="0" err="1"/>
              <a:t>existen</a:t>
            </a:r>
            <a:r>
              <a:rPr lang="en-US" dirty="0"/>
              <a:t> </a:t>
            </a:r>
            <a:r>
              <a:rPr lang="en-US" dirty="0" err="1"/>
              <a:t>varias</a:t>
            </a:r>
            <a:r>
              <a:rPr lang="en-US" dirty="0"/>
              <a:t> </a:t>
            </a:r>
            <a:r>
              <a:rPr lang="en-US" dirty="0" err="1"/>
              <a:t>perspectivas</a:t>
            </a:r>
            <a:r>
              <a:rPr lang="en-US" dirty="0"/>
              <a:t> de lo que es </a:t>
            </a:r>
            <a:r>
              <a:rPr lang="en-US" dirty="0" err="1"/>
              <a:t>correcto</a:t>
            </a:r>
            <a:r>
              <a:rPr lang="en-US" dirty="0"/>
              <a:t> o no, </a:t>
            </a:r>
            <a:r>
              <a:rPr lang="en-US" dirty="0" err="1"/>
              <a:t>en</a:t>
            </a:r>
            <a:r>
              <a:rPr lang="en-US" dirty="0"/>
              <a:t> </a:t>
            </a:r>
            <a:r>
              <a:rPr lang="en-US" dirty="0" err="1"/>
              <a:t>temas</a:t>
            </a:r>
            <a:r>
              <a:rPr lang="en-US" dirty="0"/>
              <a:t> de la </a:t>
            </a:r>
            <a:r>
              <a:rPr lang="en-US" dirty="0" err="1"/>
              <a:t>ingenieria</a:t>
            </a:r>
            <a:r>
              <a:rPr lang="en-US" dirty="0"/>
              <a:t>, y las </a:t>
            </a:r>
            <a:r>
              <a:rPr lang="en-US" dirty="0" err="1"/>
              <a:t>practicas</a:t>
            </a:r>
            <a:r>
              <a:rPr lang="en-US" dirty="0"/>
              <a:t> que </a:t>
            </a:r>
            <a:r>
              <a:rPr lang="en-US" dirty="0" err="1"/>
              <a:t>pueden</a:t>
            </a:r>
            <a:r>
              <a:rPr lang="en-US" dirty="0"/>
              <a:t> </a:t>
            </a:r>
            <a:r>
              <a:rPr lang="en-US" dirty="0" err="1"/>
              <a:t>dar</a:t>
            </a:r>
            <a:r>
              <a:rPr lang="en-US" dirty="0"/>
              <a:t> valor a </a:t>
            </a:r>
            <a:r>
              <a:rPr lang="en-US" dirty="0" err="1"/>
              <a:t>una</a:t>
            </a:r>
            <a:r>
              <a:rPr lang="en-US" dirty="0"/>
              <a:t> </a:t>
            </a:r>
            <a:r>
              <a:rPr lang="en-US" dirty="0" err="1"/>
              <a:t>organizacion</a:t>
            </a:r>
            <a:r>
              <a:rPr lang="en-US" dirty="0"/>
              <a:t> o </a:t>
            </a:r>
            <a:r>
              <a:rPr lang="en-US" dirty="0" err="1"/>
              <a:t>equipo</a:t>
            </a:r>
            <a:r>
              <a:rPr lang="en-US" dirty="0"/>
              <a:t>.</a:t>
            </a:r>
          </a:p>
          <a:p>
            <a:endParaRPr lang="en-US" dirty="0"/>
          </a:p>
          <a:p>
            <a:r>
              <a:rPr lang="en-US" dirty="0"/>
              <a:t>Antes de </a:t>
            </a:r>
            <a:r>
              <a:rPr lang="en-US" dirty="0" err="1"/>
              <a:t>comenzar</a:t>
            </a:r>
            <a:r>
              <a:rPr lang="en-US" dirty="0"/>
              <a:t>, les </a:t>
            </a:r>
            <a:r>
              <a:rPr lang="en-US" dirty="0" err="1"/>
              <a:t>voy</a:t>
            </a:r>
            <a:r>
              <a:rPr lang="en-US" dirty="0"/>
              <a:t> a </a:t>
            </a:r>
            <a:r>
              <a:rPr lang="en-US" dirty="0" err="1"/>
              <a:t>hablar</a:t>
            </a:r>
            <a:r>
              <a:rPr lang="en-US" dirty="0"/>
              <a:t> un poco de GRID DYNAMICS, </a:t>
            </a:r>
            <a:br>
              <a:rPr lang="en-US" dirty="0"/>
            </a:br>
            <a:br>
              <a:rPr lang="en-US" dirty="0"/>
            </a:br>
            <a:r>
              <a:rPr lang="en-US" dirty="0"/>
              <a:t>"Grid Dynamics, es </a:t>
            </a:r>
            <a:r>
              <a:rPr lang="en-US" dirty="0" err="1"/>
              <a:t>una</a:t>
            </a:r>
            <a:r>
              <a:rPr lang="en-US" dirty="0"/>
              <a:t> </a:t>
            </a:r>
            <a:r>
              <a:rPr lang="en-US" dirty="0" err="1"/>
              <a:t>empresa</a:t>
            </a:r>
            <a:r>
              <a:rPr lang="en-US" dirty="0"/>
              <a:t> </a:t>
            </a:r>
            <a:r>
              <a:rPr lang="en-US" dirty="0" err="1"/>
              <a:t>pionera</a:t>
            </a:r>
            <a:r>
              <a:rPr lang="en-US" dirty="0"/>
              <a:t> </a:t>
            </a:r>
            <a:r>
              <a:rPr lang="en-US" dirty="0" err="1"/>
              <a:t>en</a:t>
            </a:r>
            <a:r>
              <a:rPr lang="en-US" dirty="0"/>
              <a:t> </a:t>
            </a:r>
            <a:r>
              <a:rPr lang="en-US" dirty="0" err="1"/>
              <a:t>el</a:t>
            </a:r>
            <a:r>
              <a:rPr lang="en-US" dirty="0"/>
              <a:t> </a:t>
            </a:r>
            <a:r>
              <a:rPr lang="en-US" dirty="0" err="1"/>
              <a:t>tema</a:t>
            </a:r>
            <a:r>
              <a:rPr lang="en-US" dirty="0"/>
              <a:t> de la </a:t>
            </a:r>
            <a:r>
              <a:rPr lang="en-US" dirty="0" err="1"/>
              <a:t>transformacion</a:t>
            </a:r>
            <a:r>
              <a:rPr lang="en-US" dirty="0"/>
              <a:t> digital y la </a:t>
            </a:r>
            <a:r>
              <a:rPr lang="en-US" dirty="0" err="1"/>
              <a:t>ingenieria</a:t>
            </a:r>
            <a:r>
              <a:rPr lang="en-US" dirty="0"/>
              <a:t>, y </a:t>
            </a:r>
            <a:r>
              <a:rPr lang="en-US" dirty="0" err="1"/>
              <a:t>quiero</a:t>
            </a:r>
            <a:r>
              <a:rPr lang="en-US" dirty="0"/>
              <a:t> </a:t>
            </a:r>
            <a:r>
              <a:rPr lang="en-US" dirty="0" err="1"/>
              <a:t>tomarme</a:t>
            </a:r>
            <a:r>
              <a:rPr lang="en-US" dirty="0"/>
              <a:t> un </a:t>
            </a:r>
            <a:r>
              <a:rPr lang="en-US" dirty="0" err="1"/>
              <a:t>espacio</a:t>
            </a:r>
            <a:r>
              <a:rPr lang="en-US" dirty="0"/>
              <a:t> para </a:t>
            </a:r>
            <a:r>
              <a:rPr lang="en-US" dirty="0" err="1"/>
              <a:t>establecer</a:t>
            </a:r>
            <a:r>
              <a:rPr lang="en-US" dirty="0"/>
              <a:t> que, no solo es </a:t>
            </a:r>
            <a:r>
              <a:rPr lang="en-US" dirty="0" err="1"/>
              <a:t>una</a:t>
            </a:r>
            <a:r>
              <a:rPr lang="en-US" dirty="0"/>
              <a:t> </a:t>
            </a:r>
            <a:r>
              <a:rPr lang="en-US" dirty="0" err="1"/>
              <a:t>empresa</a:t>
            </a:r>
            <a:r>
              <a:rPr lang="en-US" dirty="0"/>
              <a:t> a la </a:t>
            </a:r>
            <a:r>
              <a:rPr lang="en-US" dirty="0" err="1"/>
              <a:t>vanguardia</a:t>
            </a:r>
            <a:r>
              <a:rPr lang="en-US" dirty="0"/>
              <a:t> </a:t>
            </a:r>
            <a:r>
              <a:rPr lang="en-US" dirty="0" err="1"/>
              <a:t>en</a:t>
            </a:r>
            <a:r>
              <a:rPr lang="en-US" dirty="0"/>
              <a:t> </a:t>
            </a:r>
            <a:r>
              <a:rPr lang="en-US" dirty="0" err="1"/>
              <a:t>este</a:t>
            </a:r>
            <a:r>
              <a:rPr lang="en-US" dirty="0"/>
              <a:t> </a:t>
            </a:r>
            <a:r>
              <a:rPr lang="en-US" dirty="0" err="1"/>
              <a:t>rubro</a:t>
            </a:r>
            <a:r>
              <a:rPr lang="en-US" dirty="0"/>
              <a:t>, </a:t>
            </a:r>
            <a:r>
              <a:rPr lang="en-US" dirty="0" err="1"/>
              <a:t>sino</a:t>
            </a:r>
            <a:r>
              <a:rPr lang="en-US" dirty="0"/>
              <a:t> que </a:t>
            </a:r>
            <a:r>
              <a:rPr lang="en-US" dirty="0" err="1"/>
              <a:t>también</a:t>
            </a:r>
            <a:r>
              <a:rPr lang="en-US" dirty="0"/>
              <a:t> </a:t>
            </a:r>
            <a:r>
              <a:rPr lang="en-US" dirty="0" err="1"/>
              <a:t>nos</a:t>
            </a:r>
            <a:r>
              <a:rPr lang="en-US" dirty="0"/>
              <a:t> </a:t>
            </a:r>
            <a:r>
              <a:rPr lang="en-US" dirty="0" err="1"/>
              <a:t>esforzamos</a:t>
            </a:r>
            <a:r>
              <a:rPr lang="en-US" dirty="0"/>
              <a:t> </a:t>
            </a:r>
            <a:r>
              <a:rPr lang="en-US" dirty="0" err="1"/>
              <a:t>por</a:t>
            </a:r>
            <a:r>
              <a:rPr lang="en-US" dirty="0"/>
              <a:t> ser un </a:t>
            </a:r>
            <a:r>
              <a:rPr lang="en-US" dirty="0" err="1"/>
              <a:t>verdadero</a:t>
            </a:r>
            <a:r>
              <a:rPr lang="en-US" dirty="0"/>
              <a:t> 'Great Place to Code'. </a:t>
            </a:r>
            <a:r>
              <a:rPr lang="en-US" dirty="0" err="1"/>
              <a:t>En</a:t>
            </a:r>
            <a:r>
              <a:rPr lang="en-US" dirty="0"/>
              <a:t> México, </a:t>
            </a:r>
            <a:r>
              <a:rPr lang="en-US" dirty="0" err="1"/>
              <a:t>tenemos</a:t>
            </a:r>
            <a:r>
              <a:rPr lang="en-US" dirty="0"/>
              <a:t> </a:t>
            </a:r>
            <a:r>
              <a:rPr lang="en-US" dirty="0" err="1"/>
              <a:t>prestaciones</a:t>
            </a:r>
            <a:r>
              <a:rPr lang="en-US" dirty="0"/>
              <a:t> </a:t>
            </a:r>
            <a:r>
              <a:rPr lang="en-US" dirty="0" err="1"/>
              <a:t>por</a:t>
            </a:r>
            <a:r>
              <a:rPr lang="en-US" dirty="0"/>
              <a:t> </a:t>
            </a:r>
            <a:r>
              <a:rPr lang="en-US" dirty="0" err="1"/>
              <a:t>encima</a:t>
            </a:r>
            <a:r>
              <a:rPr lang="en-US" dirty="0"/>
              <a:t> de las que se </a:t>
            </a:r>
            <a:r>
              <a:rPr lang="en-US" dirty="0" err="1"/>
              <a:t>ofrecen</a:t>
            </a:r>
            <a:r>
              <a:rPr lang="en-US" dirty="0"/>
              <a:t> </a:t>
            </a:r>
            <a:r>
              <a:rPr lang="en-US" dirty="0" err="1"/>
              <a:t>en</a:t>
            </a:r>
            <a:r>
              <a:rPr lang="en-US" dirty="0"/>
              <a:t> </a:t>
            </a:r>
            <a:r>
              <a:rPr lang="en-US" dirty="0" err="1"/>
              <a:t>otras</a:t>
            </a:r>
            <a:r>
              <a:rPr lang="en-US" dirty="0"/>
              <a:t> </a:t>
            </a:r>
            <a:r>
              <a:rPr lang="en-US" dirty="0" err="1"/>
              <a:t>consultoras</a:t>
            </a:r>
            <a:r>
              <a:rPr lang="en-US" dirty="0"/>
              <a:t> del </a:t>
            </a:r>
            <a:r>
              <a:rPr lang="en-US" dirty="0" err="1"/>
              <a:t>país</a:t>
            </a:r>
            <a:r>
              <a:rPr lang="en-US" dirty="0"/>
              <a:t> y me </a:t>
            </a:r>
            <a:r>
              <a:rPr lang="en-US" dirty="0" err="1"/>
              <a:t>complace</a:t>
            </a:r>
            <a:r>
              <a:rPr lang="en-US" dirty="0"/>
              <a:t> </a:t>
            </a:r>
            <a:r>
              <a:rPr lang="en-US" dirty="0" err="1"/>
              <a:t>reconocer</a:t>
            </a:r>
            <a:r>
              <a:rPr lang="en-US" dirty="0"/>
              <a:t> que Grid Dynamics pone un </a:t>
            </a:r>
            <a:r>
              <a:rPr lang="en-US" dirty="0" err="1"/>
              <a:t>enfoque</a:t>
            </a:r>
            <a:r>
              <a:rPr lang="en-US" dirty="0"/>
              <a:t> </a:t>
            </a:r>
            <a:r>
              <a:rPr lang="en-US" dirty="0" err="1"/>
              <a:t>genuino</a:t>
            </a:r>
            <a:r>
              <a:rPr lang="en-US" dirty="0"/>
              <a:t> </a:t>
            </a:r>
            <a:r>
              <a:rPr lang="en-US" dirty="0" err="1"/>
              <a:t>en</a:t>
            </a:r>
            <a:r>
              <a:rPr lang="en-US" dirty="0"/>
              <a:t> </a:t>
            </a:r>
            <a:r>
              <a:rPr lang="en-US" dirty="0" err="1"/>
              <a:t>el</a:t>
            </a:r>
            <a:r>
              <a:rPr lang="en-US" dirty="0"/>
              <a:t> </a:t>
            </a:r>
            <a:r>
              <a:rPr lang="en-US" dirty="0" err="1"/>
              <a:t>equilibrio</a:t>
            </a:r>
            <a:r>
              <a:rPr lang="en-US" dirty="0"/>
              <a:t> entre </a:t>
            </a:r>
            <a:r>
              <a:rPr lang="en-US" dirty="0" err="1"/>
              <a:t>trabajo</a:t>
            </a:r>
            <a:r>
              <a:rPr lang="en-US" dirty="0"/>
              <a:t> y </a:t>
            </a:r>
            <a:r>
              <a:rPr lang="en-US" dirty="0" err="1"/>
              <a:t>vida</a:t>
            </a:r>
            <a:r>
              <a:rPr lang="en-US" dirty="0"/>
              <a:t> personal, no obstante, </a:t>
            </a:r>
            <a:r>
              <a:rPr lang="en-US" dirty="0" err="1"/>
              <a:t>nuestra</a:t>
            </a:r>
            <a:r>
              <a:rPr lang="en-US" dirty="0"/>
              <a:t> </a:t>
            </a:r>
            <a:r>
              <a:rPr lang="en-US" dirty="0" err="1"/>
              <a:t>cultura</a:t>
            </a:r>
            <a:r>
              <a:rPr lang="en-US" dirty="0"/>
              <a:t> </a:t>
            </a:r>
            <a:r>
              <a:rPr lang="en-US" dirty="0" err="1"/>
              <a:t>celebra</a:t>
            </a:r>
            <a:r>
              <a:rPr lang="en-US" dirty="0"/>
              <a:t> tanto la </a:t>
            </a:r>
            <a:r>
              <a:rPr lang="en-US" dirty="0" err="1"/>
              <a:t>excelencia</a:t>
            </a:r>
            <a:r>
              <a:rPr lang="en-US" dirty="0"/>
              <a:t> </a:t>
            </a:r>
            <a:r>
              <a:rPr lang="en-US" dirty="0" err="1"/>
              <a:t>técnica</a:t>
            </a:r>
            <a:r>
              <a:rPr lang="en-US" dirty="0"/>
              <a:t>, </a:t>
            </a:r>
            <a:r>
              <a:rPr lang="en-US" dirty="0" err="1"/>
              <a:t>haciéndonos</a:t>
            </a:r>
            <a:r>
              <a:rPr lang="en-US" dirty="0"/>
              <a:t> no solo un </a:t>
            </a:r>
            <a:r>
              <a:rPr lang="en-US" dirty="0" err="1"/>
              <a:t>lugar</a:t>
            </a:r>
            <a:r>
              <a:rPr lang="en-US" dirty="0"/>
              <a:t> para </a:t>
            </a:r>
            <a:r>
              <a:rPr lang="en-US" dirty="0" err="1"/>
              <a:t>trabajar</a:t>
            </a:r>
            <a:r>
              <a:rPr lang="en-US" dirty="0"/>
              <a:t>, </a:t>
            </a:r>
            <a:r>
              <a:rPr lang="en-US" dirty="0" err="1"/>
              <a:t>sino</a:t>
            </a:r>
            <a:r>
              <a:rPr lang="en-US" dirty="0"/>
              <a:t> un </a:t>
            </a:r>
            <a:r>
              <a:rPr lang="en-US" dirty="0" err="1"/>
              <a:t>lugar</a:t>
            </a:r>
            <a:r>
              <a:rPr lang="en-US" dirty="0"/>
              <a:t> para </a:t>
            </a:r>
            <a:r>
              <a:rPr lang="en-US" dirty="0" err="1"/>
              <a:t>crecer</a:t>
            </a:r>
            <a:r>
              <a:rPr lang="en-US" dirty="0"/>
              <a:t>."</a:t>
            </a:r>
          </a:p>
          <a:p>
            <a:endParaRPr lang="en-MX" dirty="0"/>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1</a:t>
            </a:fld>
            <a:endParaRPr lang="en-US"/>
          </a:p>
        </p:txBody>
      </p:sp>
    </p:spTree>
    <p:extLst>
      <p:ext uri="{BB962C8B-B14F-4D97-AF65-F5344CB8AC3E}">
        <p14:creationId xmlns:p14="http://schemas.microsoft.com/office/powerpoint/2010/main" val="3134520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r>
              <a:rPr lang="en-MX" dirty="0"/>
              <a:t>n GitOps, querriamos idealmente que los cambios PRIMERO lleguen a un repositorio de git, donde, una vez realizados los cambios, se correra un pipeline con la idea de que se apliquen los cambios a la infraestructura automaticamente, y con esto, establecemos todo un marco de trabajo por delante, por ejemplo, todo el tema del branching strategy, scripts automatizados en la fase de continous integration y continous delivery para ver reflejados los cambios de manera repetible, constante y sin la necesidad de que un humano teclee dichos cambios.</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10</a:t>
            </a:fld>
            <a:endParaRPr lang="en-US"/>
          </a:p>
        </p:txBody>
      </p:sp>
    </p:spTree>
    <p:extLst>
      <p:ext uri="{BB962C8B-B14F-4D97-AF65-F5344CB8AC3E}">
        <p14:creationId xmlns:p14="http://schemas.microsoft.com/office/powerpoint/2010/main" val="3656763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err="1">
                <a:solidFill>
                  <a:srgbClr val="222222"/>
                </a:solidFill>
                <a:effectLst/>
                <a:latin typeface="Courier New" panose="02070309020205020404" pitchFamily="49" charset="0"/>
              </a:rPr>
              <a:t>Entonces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en</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esta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charla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vamos</a:t>
            </a:r>
            <a:r>
              <a:rPr lang="en-US" sz="1200" b="0" i="0" dirty="0">
                <a:solidFill>
                  <a:srgbClr val="222222"/>
                </a:solidFill>
                <a:effectLst/>
                <a:latin typeface="Courier New" panose="02070309020205020404" pitchFamily="49" charset="0"/>
              </a:rPr>
              <a:t> a definer lo </a:t>
            </a:r>
            <a:r>
              <a:rPr lang="en-US" sz="1200" b="0" i="0" dirty="0" err="1">
                <a:solidFill>
                  <a:srgbClr val="222222"/>
                </a:solidFill>
                <a:effectLst/>
                <a:latin typeface="Courier New" panose="02070309020205020404" pitchFamily="49" charset="0"/>
              </a:rPr>
              <a:t>siguiente</a:t>
            </a:r>
            <a:endParaRPr lang="en-US" sz="1200"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222222"/>
                </a:solidFill>
                <a:effectLst/>
                <a:latin typeface="Courier New" panose="02070309020205020404" pitchFamily="49" charset="0"/>
              </a:rPr>
              <a:t>Que es </a:t>
            </a:r>
            <a:r>
              <a:rPr lang="en-US" sz="1200" b="0" i="0" dirty="0" err="1">
                <a:solidFill>
                  <a:srgbClr val="222222"/>
                </a:solidFill>
                <a:effectLst/>
                <a:latin typeface="Courier New" panose="02070309020205020404" pitchFamily="49" charset="0"/>
              </a:rPr>
              <a:t>GitOps</a:t>
            </a:r>
            <a:endParaRPr lang="en-US" sz="1200"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222222"/>
                </a:solidFill>
                <a:effectLst/>
                <a:latin typeface="Courier New" panose="02070309020205020404" pitchFamily="49" charset="0"/>
              </a:rPr>
              <a:t>Que </a:t>
            </a:r>
            <a:r>
              <a:rPr lang="en-US" sz="1200" b="0" i="0" dirty="0" err="1">
                <a:solidFill>
                  <a:srgbClr val="222222"/>
                </a:solidFill>
                <a:effectLst/>
                <a:latin typeface="Courier New" panose="02070309020205020404" pitchFamily="49" charset="0"/>
              </a:rPr>
              <a:t>problema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intenta</a:t>
            </a:r>
            <a:r>
              <a:rPr lang="en-US" sz="1200" b="0" i="0" dirty="0">
                <a:solidFill>
                  <a:srgbClr val="222222"/>
                </a:solidFill>
                <a:effectLst/>
                <a:latin typeface="Courier New" panose="02070309020205020404" pitchFamily="49" charset="0"/>
              </a:rPr>
              <a:t> resolver</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222222"/>
                </a:solidFill>
                <a:effectLst/>
                <a:latin typeface="Courier New" panose="02070309020205020404" pitchFamily="49" charset="0"/>
              </a:rPr>
              <a:t>Y </a:t>
            </a:r>
            <a:r>
              <a:rPr lang="en-US" sz="1200" b="0" i="0" dirty="0" err="1">
                <a:solidFill>
                  <a:srgbClr val="222222"/>
                </a:solidFill>
                <a:effectLst/>
                <a:latin typeface="Courier New" panose="02070309020205020404" pitchFamily="49" charset="0"/>
              </a:rPr>
              <a:t>luego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veremos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algunas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estrategias</a:t>
            </a:r>
            <a:r>
              <a:rPr lang="en-US" sz="1200" b="0" i="0" dirty="0">
                <a:solidFill>
                  <a:srgbClr val="222222"/>
                </a:solidFill>
                <a:effectLst/>
                <a:latin typeface="Courier New" panose="02070309020205020404" pitchFamily="49" charset="0"/>
              </a:rPr>
              <a:t> para adopter </a:t>
            </a:r>
            <a:r>
              <a:rPr lang="en-US" sz="1200" b="0" i="0" dirty="0" err="1">
                <a:solidFill>
                  <a:srgbClr val="222222"/>
                </a:solidFill>
                <a:effectLst/>
                <a:latin typeface="Courier New" panose="02070309020205020404" pitchFamily="49" charset="0"/>
              </a:rPr>
              <a:t>esta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practica</a:t>
            </a:r>
            <a:r>
              <a:rPr lang="en-US" sz="1200" b="0" i="0" dirty="0">
                <a:solidFill>
                  <a:srgbClr val="222222"/>
                </a:solidFill>
                <a:effectLst/>
                <a:latin typeface="Courier New" panose="02070309020205020404" pitchFamily="49" charset="0"/>
              </a:rPr>
              <a:t> de </a:t>
            </a:r>
            <a:r>
              <a:rPr lang="en-US" sz="1200" b="0" i="0" dirty="0" err="1">
                <a:solidFill>
                  <a:srgbClr val="222222"/>
                </a:solidFill>
                <a:effectLst/>
                <a:latin typeface="Courier New" panose="02070309020205020404" pitchFamily="49" charset="0"/>
              </a:rPr>
              <a:t>una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manera</a:t>
            </a:r>
            <a:r>
              <a:rPr lang="en-US" sz="1200" b="0" i="0" dirty="0">
                <a:solidFill>
                  <a:srgbClr val="222222"/>
                </a:solidFill>
                <a:effectLst/>
                <a:latin typeface="Courier New" panose="02070309020205020404" pitchFamily="49" charset="0"/>
              </a:rPr>
              <a:t> Moderna y </a:t>
            </a:r>
            <a:r>
              <a:rPr lang="en-US" sz="1200" b="0" i="0" dirty="0" err="1">
                <a:solidFill>
                  <a:srgbClr val="222222"/>
                </a:solidFill>
                <a:effectLst/>
                <a:latin typeface="Courier New" panose="02070309020205020404" pitchFamily="49" charset="0"/>
              </a:rPr>
              <a:t>agnostica</a:t>
            </a:r>
            <a:r>
              <a:rPr lang="en-US" sz="1200" b="0" i="0" dirty="0">
                <a:solidFill>
                  <a:srgbClr val="222222"/>
                </a:solidFill>
                <a:effectLst/>
                <a:latin typeface="Courier New" panose="02070309020205020404" pitchFamily="49" charset="0"/>
              </a:rPr>
              <a:t>.</a:t>
            </a:r>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11</a:t>
            </a:fld>
            <a:endParaRPr lang="en-US"/>
          </a:p>
        </p:txBody>
      </p:sp>
    </p:spTree>
    <p:extLst>
      <p:ext uri="{BB962C8B-B14F-4D97-AF65-F5344CB8AC3E}">
        <p14:creationId xmlns:p14="http://schemas.microsoft.com/office/powerpoint/2010/main" val="240518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222222"/>
                </a:solidFill>
                <a:effectLst/>
                <a:latin typeface="Courier New" panose="02070309020205020404" pitchFamily="49" charset="0"/>
              </a:rPr>
              <a:t>Okay, </a:t>
            </a:r>
            <a:r>
              <a:rPr lang="en-US" sz="1200" b="0" i="0" dirty="0" err="1">
                <a:solidFill>
                  <a:srgbClr val="222222"/>
                </a:solidFill>
                <a:effectLst/>
                <a:latin typeface="Courier New" panose="02070309020205020404" pitchFamily="49" charset="0"/>
              </a:rPr>
              <a:t>comenzando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acabamos</a:t>
            </a:r>
            <a:r>
              <a:rPr lang="en-US" sz="1200" b="0" i="0" dirty="0">
                <a:solidFill>
                  <a:srgbClr val="222222"/>
                </a:solidFill>
                <a:effectLst/>
                <a:latin typeface="Courier New" panose="02070309020205020404" pitchFamily="49" charset="0"/>
              </a:rPr>
              <a:t> de definer </a:t>
            </a:r>
            <a:r>
              <a:rPr lang="en-US" sz="1200" b="0" i="0" dirty="0" err="1">
                <a:solidFill>
                  <a:srgbClr val="222222"/>
                </a:solidFill>
                <a:effectLst/>
                <a:latin typeface="Courier New" panose="02070309020205020404" pitchFamily="49" charset="0"/>
              </a:rPr>
              <a:t>brevemente</a:t>
            </a:r>
            <a:r>
              <a:rPr lang="en-US" sz="1200" b="0" i="0" dirty="0">
                <a:solidFill>
                  <a:srgbClr val="222222"/>
                </a:solidFill>
                <a:effectLst/>
                <a:latin typeface="Courier New" panose="02070309020205020404" pitchFamily="49" charset="0"/>
              </a:rPr>
              <a:t> que </a:t>
            </a:r>
            <a:r>
              <a:rPr lang="en-US" sz="1200" b="0" i="0" dirty="0" err="1">
                <a:solidFill>
                  <a:srgbClr val="222222"/>
                </a:solidFill>
                <a:effectLst/>
                <a:latin typeface="Courier New" panose="02070309020205020404" pitchFamily="49" charset="0"/>
              </a:rPr>
              <a:t>GitOps</a:t>
            </a:r>
            <a:r>
              <a:rPr lang="en-US" sz="1200" b="0" i="0" dirty="0">
                <a:solidFill>
                  <a:srgbClr val="222222"/>
                </a:solidFill>
                <a:effectLst/>
                <a:latin typeface="Courier New" panose="02070309020205020404" pitchFamily="49" charset="0"/>
              </a:rPr>
              <a:t> es </a:t>
            </a:r>
            <a:r>
              <a:rPr lang="en-US" sz="1200" b="0" i="0" dirty="0" err="1">
                <a:solidFill>
                  <a:srgbClr val="222222"/>
                </a:solidFill>
                <a:effectLst/>
                <a:latin typeface="Courier New" panose="02070309020205020404" pitchFamily="49" charset="0"/>
              </a:rPr>
              <a:t>una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serie</a:t>
            </a:r>
            <a:r>
              <a:rPr lang="en-US" sz="1200" b="0" i="0" dirty="0">
                <a:solidFill>
                  <a:srgbClr val="222222"/>
                </a:solidFill>
                <a:effectLst/>
                <a:latin typeface="Courier New" panose="02070309020205020404" pitchFamily="49" charset="0"/>
              </a:rPr>
              <a:t> de </a:t>
            </a:r>
            <a:r>
              <a:rPr lang="en-US" sz="1200" b="0" i="0" dirty="0" err="1">
                <a:solidFill>
                  <a:srgbClr val="222222"/>
                </a:solidFill>
                <a:effectLst/>
                <a:latin typeface="Courier New" panose="02070309020205020404" pitchFamily="49" charset="0"/>
              </a:rPr>
              <a:t>practicas</a:t>
            </a:r>
            <a:r>
              <a:rPr lang="en-US" sz="1200" b="0" i="0" dirty="0">
                <a:solidFill>
                  <a:srgbClr val="222222"/>
                </a:solidFill>
                <a:effectLst/>
                <a:latin typeface="Courier New" panose="02070309020205020404" pitchFamily="49" charset="0"/>
              </a:rPr>
              <a:t> que </a:t>
            </a:r>
            <a:r>
              <a:rPr lang="en-US" sz="1200" b="0" i="0" dirty="0" err="1">
                <a:solidFill>
                  <a:srgbClr val="222222"/>
                </a:solidFill>
                <a:effectLst/>
                <a:latin typeface="Courier New" panose="02070309020205020404" pitchFamily="49" charset="0"/>
              </a:rPr>
              <a:t>proponen</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utilizar</a:t>
            </a:r>
            <a:r>
              <a:rPr lang="en-US" sz="1200" b="0" i="0" dirty="0">
                <a:solidFill>
                  <a:srgbClr val="222222"/>
                </a:solidFill>
                <a:effectLst/>
                <a:latin typeface="Courier New" panose="02070309020205020404" pitchFamily="49" charset="0"/>
              </a:rPr>
              <a:t> un Sistema de </a:t>
            </a:r>
            <a:r>
              <a:rPr lang="en-US" sz="1200" b="0" i="0" dirty="0" err="1">
                <a:solidFill>
                  <a:srgbClr val="222222"/>
                </a:solidFill>
                <a:effectLst/>
                <a:latin typeface="Courier New" panose="02070309020205020404" pitchFamily="49" charset="0"/>
              </a:rPr>
              <a:t>versionamiento</a:t>
            </a:r>
            <a:r>
              <a:rPr lang="en-US" sz="1200" b="0" i="0" dirty="0">
                <a:solidFill>
                  <a:srgbClr val="222222"/>
                </a:solidFill>
                <a:effectLst/>
                <a:latin typeface="Courier New" panose="02070309020205020404" pitchFamily="49" charset="0"/>
              </a:rPr>
              <a:t> para que se </a:t>
            </a:r>
            <a:r>
              <a:rPr lang="en-US" sz="1200" b="0" i="0" dirty="0" err="1">
                <a:solidFill>
                  <a:srgbClr val="222222"/>
                </a:solidFill>
                <a:effectLst/>
                <a:latin typeface="Courier New" panose="02070309020205020404" pitchFamily="49" charset="0"/>
              </a:rPr>
              <a:t>disparen</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los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cambios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procesos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automatizados</a:t>
            </a:r>
            <a:r>
              <a:rPr lang="en-US" sz="1200" b="0" i="0" dirty="0">
                <a:solidFill>
                  <a:srgbClr val="222222"/>
                </a:solidFill>
                <a:effectLst/>
                <a:latin typeface="Courier New" panose="02070309020205020404" pitchFamily="49" charset="0"/>
              </a:rPr>
              <a:t> que </a:t>
            </a:r>
            <a:r>
              <a:rPr lang="en-US" sz="1200" b="0" i="0" dirty="0" err="1">
                <a:solidFill>
                  <a:srgbClr val="222222"/>
                </a:solidFill>
                <a:effectLst/>
                <a:latin typeface="Courier New" panose="02070309020205020404" pitchFamily="49" charset="0"/>
              </a:rPr>
              <a:t>interpreten</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nuestros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cambios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en</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los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archivos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declarativos</a:t>
            </a:r>
            <a:r>
              <a:rPr lang="en-US" sz="1200" b="0" i="0" dirty="0">
                <a:solidFill>
                  <a:srgbClr val="222222"/>
                </a:solidFill>
                <a:effectLst/>
                <a:latin typeface="Courier New" panose="02070309020205020404" pitchFamily="49" charset="0"/>
              </a:rPr>
              <a:t> de </a:t>
            </a:r>
            <a:r>
              <a:rPr lang="en-US" sz="1200" b="0" i="0" dirty="0" err="1">
                <a:solidFill>
                  <a:srgbClr val="222222"/>
                </a:solidFill>
                <a:effectLst/>
                <a:latin typeface="Courier New" panose="02070309020205020404" pitchFamily="49" charset="0"/>
              </a:rPr>
              <a:t>infraestructura</a:t>
            </a:r>
            <a:r>
              <a:rPr lang="en-US" sz="1200" b="0" i="0" dirty="0">
                <a:solidFill>
                  <a:srgbClr val="222222"/>
                </a:solidFill>
                <a:effectLst/>
                <a:latin typeface="Courier New" panose="02070309020205020404" pitchFamily="49" charset="0"/>
              </a:rPr>
              <a:t>,</a:t>
            </a:r>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12</a:t>
            </a:fld>
            <a:endParaRPr lang="en-US"/>
          </a:p>
        </p:txBody>
      </p:sp>
    </p:spTree>
    <p:extLst>
      <p:ext uri="{BB962C8B-B14F-4D97-AF65-F5344CB8AC3E}">
        <p14:creationId xmlns:p14="http://schemas.microsoft.com/office/powerpoint/2010/main" val="207416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X" dirty="0"/>
              <a:t>Dicho a groso modo, GitOps es una practica que establece como lineamiento principal el utilizar cualquier versionador de sistemas, como Git (Github, GitLab, BitBucket, o inclusive SVN, el que se les ocurra) como la fuente de verdad, desde donde van a correr procesos automatizados que sincronizan nuestra declaracion de infra en git, conocido como “el estado deseado” de nuestra infraestructura, con el estado actual.</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13</a:t>
            </a:fld>
            <a:endParaRPr lang="en-US"/>
          </a:p>
        </p:txBody>
      </p:sp>
    </p:spTree>
    <p:extLst>
      <p:ext uri="{BB962C8B-B14F-4D97-AF65-F5344CB8AC3E}">
        <p14:creationId xmlns:p14="http://schemas.microsoft.com/office/powerpoint/2010/main" val="3763313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X" dirty="0"/>
              <a:t>Esto significa, ya no mas kubectl apply o terraform apply desde la linea de comandos, en la laptop personal de cada uno.</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14</a:t>
            </a:fld>
            <a:endParaRPr lang="en-US"/>
          </a:p>
        </p:txBody>
      </p:sp>
    </p:spTree>
    <p:extLst>
      <p:ext uri="{BB962C8B-B14F-4D97-AF65-F5344CB8AC3E}">
        <p14:creationId xmlns:p14="http://schemas.microsoft.com/office/powerpoint/2010/main" val="1171620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b="0" i="0" dirty="0" err="1">
                <a:solidFill>
                  <a:srgbClr val="D1D5DB"/>
                </a:solidFill>
                <a:effectLst/>
                <a:latin typeface="Söhne"/>
              </a:rPr>
              <a:t>En</a:t>
            </a:r>
            <a:r>
              <a:rPr lang="en-US" b="0" i="0" dirty="0">
                <a:solidFill>
                  <a:srgbClr val="D1D5DB"/>
                </a:solidFill>
                <a:effectLst/>
                <a:latin typeface="Söhne"/>
              </a:rPr>
              <a:t> </a:t>
            </a:r>
            <a:r>
              <a:rPr lang="en-US" b="0" i="0" dirty="0" err="1">
                <a:solidFill>
                  <a:srgbClr val="D1D5DB"/>
                </a:solidFill>
                <a:effectLst/>
                <a:latin typeface="Söhne"/>
              </a:rPr>
              <a:t>GitOps</a:t>
            </a:r>
            <a:r>
              <a:rPr lang="en-US" b="0" i="0" dirty="0">
                <a:solidFill>
                  <a:srgbClr val="D1D5DB"/>
                </a:solidFill>
                <a:effectLst/>
                <a:latin typeface="Söhne"/>
              </a:rPr>
              <a:t>, </a:t>
            </a:r>
            <a:r>
              <a:rPr lang="en-US" b="0" i="0" dirty="0" err="1">
                <a:solidFill>
                  <a:srgbClr val="D1D5DB"/>
                </a:solidFill>
                <a:effectLst/>
                <a:latin typeface="Söhne"/>
              </a:rPr>
              <a:t>priorizamos</a:t>
            </a:r>
            <a:r>
              <a:rPr lang="en-US" b="0" i="0" dirty="0">
                <a:solidFill>
                  <a:srgbClr val="D1D5DB"/>
                </a:solidFill>
                <a:effectLst/>
                <a:latin typeface="Söhne"/>
              </a:rPr>
              <a:t> </a:t>
            </a:r>
            <a:r>
              <a:rPr lang="en-US" b="0" i="0" dirty="0" err="1">
                <a:solidFill>
                  <a:srgbClr val="D1D5DB"/>
                </a:solidFill>
                <a:effectLst/>
                <a:latin typeface="Söhne"/>
              </a:rPr>
              <a:t>el</a:t>
            </a:r>
            <a:r>
              <a:rPr lang="en-US" b="0" i="0" dirty="0">
                <a:solidFill>
                  <a:srgbClr val="D1D5DB"/>
                </a:solidFill>
                <a:effectLst/>
                <a:latin typeface="Söhne"/>
              </a:rPr>
              <a:t> </a:t>
            </a:r>
            <a:r>
              <a:rPr lang="en-US" b="0" i="0" dirty="0" err="1">
                <a:solidFill>
                  <a:srgbClr val="D1D5DB"/>
                </a:solidFill>
                <a:effectLst/>
                <a:latin typeface="Söhne"/>
              </a:rPr>
              <a:t>tomar</a:t>
            </a:r>
            <a:r>
              <a:rPr lang="en-US" b="0" i="0" dirty="0">
                <a:solidFill>
                  <a:srgbClr val="D1D5DB"/>
                </a:solidFill>
                <a:effectLst/>
                <a:latin typeface="Söhne"/>
              </a:rPr>
              <a:t> </a:t>
            </a:r>
            <a:r>
              <a:rPr lang="en-US" b="0" i="0" dirty="0" err="1">
                <a:solidFill>
                  <a:srgbClr val="D1D5DB"/>
                </a:solidFill>
                <a:effectLst/>
                <a:latin typeface="Söhne"/>
              </a:rPr>
              <a:t>ventaja</a:t>
            </a:r>
            <a:r>
              <a:rPr lang="en-US" b="0" i="0" dirty="0">
                <a:solidFill>
                  <a:srgbClr val="D1D5DB"/>
                </a:solidFill>
                <a:effectLst/>
                <a:latin typeface="Söhne"/>
              </a:rPr>
              <a:t> de </a:t>
            </a:r>
            <a:r>
              <a:rPr lang="en-US" b="0" i="0" dirty="0" err="1">
                <a:solidFill>
                  <a:srgbClr val="D1D5DB"/>
                </a:solidFill>
                <a:effectLst/>
                <a:latin typeface="Söhne"/>
              </a:rPr>
              <a:t>practicas</a:t>
            </a:r>
            <a:r>
              <a:rPr lang="en-US" b="0" i="0" dirty="0">
                <a:solidFill>
                  <a:srgbClr val="D1D5DB"/>
                </a:solidFill>
                <a:effectLst/>
                <a:latin typeface="Söhne"/>
              </a:rPr>
              <a:t> </a:t>
            </a:r>
            <a:r>
              <a:rPr lang="en-US" b="0" i="0" dirty="0" err="1">
                <a:solidFill>
                  <a:srgbClr val="D1D5DB"/>
                </a:solidFill>
                <a:effectLst/>
                <a:latin typeface="Söhne"/>
              </a:rPr>
              <a:t>como</a:t>
            </a:r>
            <a:r>
              <a:rPr lang="en-US" b="0" i="0" dirty="0">
                <a:solidFill>
                  <a:srgbClr val="D1D5DB"/>
                </a:solidFill>
                <a:effectLst/>
                <a:latin typeface="Söhne"/>
              </a:rPr>
              <a:t> </a:t>
            </a:r>
            <a:r>
              <a:rPr lang="en-US" b="0" i="0" dirty="0" err="1">
                <a:solidFill>
                  <a:srgbClr val="D1D5DB"/>
                </a:solidFill>
                <a:effectLst/>
                <a:latin typeface="Söhne"/>
              </a:rPr>
              <a:t>el</a:t>
            </a:r>
            <a:r>
              <a:rPr lang="en-US" b="0" i="0" dirty="0">
                <a:solidFill>
                  <a:srgbClr val="D1D5DB"/>
                </a:solidFill>
                <a:effectLst/>
                <a:latin typeface="Söhne"/>
              </a:rPr>
              <a:t> usar un control de </a:t>
            </a:r>
            <a:r>
              <a:rPr lang="en-US" b="0" i="0" dirty="0" err="1">
                <a:solidFill>
                  <a:srgbClr val="D1D5DB"/>
                </a:solidFill>
                <a:effectLst/>
                <a:latin typeface="Söhne"/>
              </a:rPr>
              <a:t>versiones</a:t>
            </a:r>
            <a:r>
              <a:rPr lang="en-US" b="0" i="0" dirty="0">
                <a:solidFill>
                  <a:srgbClr val="D1D5DB"/>
                </a:solidFill>
                <a:effectLst/>
                <a:latin typeface="Söhne"/>
              </a:rPr>
              <a:t> con un branching strategy </a:t>
            </a:r>
            <a:r>
              <a:rPr lang="en-US" b="0" i="0" dirty="0" err="1">
                <a:solidFill>
                  <a:srgbClr val="D1D5DB"/>
                </a:solidFill>
                <a:effectLst/>
                <a:latin typeface="Söhne"/>
              </a:rPr>
              <a:t>establecido</a:t>
            </a:r>
            <a:r>
              <a:rPr lang="en-US" b="0" i="0" dirty="0">
                <a:solidFill>
                  <a:srgbClr val="D1D5DB"/>
                </a:solidFill>
                <a:effectLst/>
                <a:latin typeface="Söhne"/>
              </a:rPr>
              <a:t>, </a:t>
            </a:r>
            <a:r>
              <a:rPr lang="en-US" b="0" i="0" dirty="0" err="1">
                <a:solidFill>
                  <a:srgbClr val="D1D5DB"/>
                </a:solidFill>
                <a:effectLst/>
                <a:latin typeface="Söhne"/>
              </a:rPr>
              <a:t>donde</a:t>
            </a:r>
            <a:r>
              <a:rPr lang="en-US" b="0" i="0" dirty="0">
                <a:solidFill>
                  <a:srgbClr val="D1D5DB"/>
                </a:solidFill>
                <a:effectLst/>
                <a:latin typeface="Söhne"/>
              </a:rPr>
              <a:t> </a:t>
            </a:r>
            <a:r>
              <a:rPr lang="en-US" b="0" i="0" dirty="0" err="1">
                <a:solidFill>
                  <a:srgbClr val="D1D5DB"/>
                </a:solidFill>
                <a:effectLst/>
                <a:latin typeface="Söhne"/>
              </a:rPr>
              <a:t>los</a:t>
            </a:r>
            <a:r>
              <a:rPr lang="en-US" b="0" i="0" dirty="0">
                <a:solidFill>
                  <a:srgbClr val="D1D5DB"/>
                </a:solidFill>
                <a:effectLst/>
                <a:latin typeface="Söhne"/>
              </a:rPr>
              <a:t> </a:t>
            </a:r>
            <a:r>
              <a:rPr lang="en-US" b="0" i="0" dirty="0" err="1">
                <a:solidFill>
                  <a:srgbClr val="D1D5DB"/>
                </a:solidFill>
                <a:effectLst/>
                <a:latin typeface="Söhne"/>
              </a:rPr>
              <a:t>cambios</a:t>
            </a:r>
            <a:r>
              <a:rPr lang="en-US" b="0" i="0" dirty="0">
                <a:solidFill>
                  <a:srgbClr val="D1D5DB"/>
                </a:solidFill>
                <a:effectLst/>
                <a:latin typeface="Söhne"/>
              </a:rPr>
              <a:t> al branch principal se </a:t>
            </a:r>
            <a:r>
              <a:rPr lang="en-US" b="0" i="0" dirty="0" err="1">
                <a:solidFill>
                  <a:srgbClr val="D1D5DB"/>
                </a:solidFill>
                <a:effectLst/>
                <a:latin typeface="Söhne"/>
              </a:rPr>
              <a:t>realizan</a:t>
            </a:r>
            <a:r>
              <a:rPr lang="en-US" b="0" i="0" dirty="0">
                <a:solidFill>
                  <a:srgbClr val="D1D5DB"/>
                </a:solidFill>
                <a:effectLst/>
                <a:latin typeface="Söhne"/>
              </a:rPr>
              <a:t> </a:t>
            </a:r>
            <a:r>
              <a:rPr lang="en-US" b="0" i="0" dirty="0" err="1">
                <a:solidFill>
                  <a:srgbClr val="D1D5DB"/>
                </a:solidFill>
                <a:effectLst/>
                <a:latin typeface="Söhne"/>
              </a:rPr>
              <a:t>solamente</a:t>
            </a:r>
            <a:r>
              <a:rPr lang="en-US" b="0" i="0" dirty="0">
                <a:solidFill>
                  <a:srgbClr val="D1D5DB"/>
                </a:solidFill>
                <a:effectLst/>
                <a:latin typeface="Söhne"/>
              </a:rPr>
              <a:t> </a:t>
            </a:r>
            <a:r>
              <a:rPr lang="en-US" b="0" i="0" dirty="0" err="1">
                <a:solidFill>
                  <a:srgbClr val="D1D5DB"/>
                </a:solidFill>
                <a:effectLst/>
                <a:latin typeface="Söhne"/>
              </a:rPr>
              <a:t>despues</a:t>
            </a:r>
            <a:r>
              <a:rPr lang="en-US" b="0" i="0" dirty="0">
                <a:solidFill>
                  <a:srgbClr val="D1D5DB"/>
                </a:solidFill>
                <a:effectLst/>
                <a:latin typeface="Söhne"/>
              </a:rPr>
              <a:t> de la </a:t>
            </a:r>
            <a:r>
              <a:rPr lang="en-US" b="0" i="0" dirty="0" err="1">
                <a:solidFill>
                  <a:srgbClr val="D1D5DB"/>
                </a:solidFill>
                <a:effectLst/>
                <a:latin typeface="Söhne"/>
              </a:rPr>
              <a:t>aprobacion</a:t>
            </a:r>
            <a:r>
              <a:rPr lang="en-US" b="0" i="0" dirty="0">
                <a:solidFill>
                  <a:srgbClr val="D1D5DB"/>
                </a:solidFill>
                <a:effectLst/>
                <a:latin typeface="Söhne"/>
              </a:rPr>
              <a:t> de </a:t>
            </a:r>
            <a:r>
              <a:rPr lang="en-US" b="0" i="0" dirty="0" err="1">
                <a:solidFill>
                  <a:srgbClr val="D1D5DB"/>
                </a:solidFill>
                <a:effectLst/>
                <a:latin typeface="Söhne"/>
              </a:rPr>
              <a:t>otro</a:t>
            </a:r>
            <a:r>
              <a:rPr lang="en-US" b="0" i="0" dirty="0">
                <a:solidFill>
                  <a:srgbClr val="D1D5DB"/>
                </a:solidFill>
                <a:effectLst/>
                <a:latin typeface="Söhne"/>
              </a:rPr>
              <a:t> </a:t>
            </a:r>
            <a:r>
              <a:rPr lang="en-US" b="0" i="0" dirty="0" err="1">
                <a:solidFill>
                  <a:srgbClr val="D1D5DB"/>
                </a:solidFill>
                <a:effectLst/>
                <a:latin typeface="Söhne"/>
              </a:rPr>
              <a:t>miembro</a:t>
            </a:r>
            <a:r>
              <a:rPr lang="en-US" b="0" i="0" dirty="0">
                <a:solidFill>
                  <a:srgbClr val="D1D5DB"/>
                </a:solidFill>
                <a:effectLst/>
                <a:latin typeface="Söhne"/>
              </a:rPr>
              <a:t> del </a:t>
            </a:r>
            <a:r>
              <a:rPr lang="en-US" b="0" i="0" dirty="0" err="1">
                <a:solidFill>
                  <a:srgbClr val="D1D5DB"/>
                </a:solidFill>
                <a:effectLst/>
                <a:latin typeface="Söhne"/>
              </a:rPr>
              <a:t>equipo</a:t>
            </a:r>
            <a:r>
              <a:rPr lang="en-US" b="0" i="0" dirty="0">
                <a:solidFill>
                  <a:srgbClr val="D1D5DB"/>
                </a:solidFill>
                <a:effectLst/>
                <a:latin typeface="Söhne"/>
              </a:rPr>
              <a:t>, y </a:t>
            </a:r>
            <a:r>
              <a:rPr lang="en-US" b="0" i="0" dirty="0" err="1">
                <a:solidFill>
                  <a:srgbClr val="D1D5DB"/>
                </a:solidFill>
                <a:effectLst/>
                <a:latin typeface="Söhne"/>
              </a:rPr>
              <a:t>donde</a:t>
            </a:r>
            <a:r>
              <a:rPr lang="en-US" b="0" i="0" dirty="0">
                <a:solidFill>
                  <a:srgbClr val="D1D5DB"/>
                </a:solidFill>
                <a:effectLst/>
                <a:latin typeface="Söhne"/>
              </a:rPr>
              <a:t> </a:t>
            </a:r>
            <a:r>
              <a:rPr lang="en-US" b="0" i="0" dirty="0" err="1">
                <a:solidFill>
                  <a:srgbClr val="D1D5DB"/>
                </a:solidFill>
                <a:effectLst/>
                <a:latin typeface="Söhne"/>
              </a:rPr>
              <a:t>colocamos</a:t>
            </a:r>
            <a:r>
              <a:rPr lang="en-US" b="0" i="0" dirty="0">
                <a:solidFill>
                  <a:srgbClr val="D1D5DB"/>
                </a:solidFill>
                <a:effectLst/>
                <a:latin typeface="Söhne"/>
              </a:rPr>
              <a:t> pipelines de CI/CD para </a:t>
            </a:r>
            <a:r>
              <a:rPr lang="en-US" b="0" i="0" dirty="0" err="1">
                <a:solidFill>
                  <a:srgbClr val="D1D5DB"/>
                </a:solidFill>
                <a:effectLst/>
                <a:latin typeface="Söhne"/>
              </a:rPr>
              <a:t>automatizar</a:t>
            </a:r>
            <a:r>
              <a:rPr lang="en-US" b="0" i="0" dirty="0">
                <a:solidFill>
                  <a:srgbClr val="D1D5DB"/>
                </a:solidFill>
                <a:effectLst/>
                <a:latin typeface="Söhne"/>
              </a:rPr>
              <a:t> </a:t>
            </a:r>
            <a:r>
              <a:rPr lang="en-US" b="0" i="0" dirty="0" err="1">
                <a:solidFill>
                  <a:srgbClr val="D1D5DB"/>
                </a:solidFill>
                <a:effectLst/>
                <a:latin typeface="Söhne"/>
              </a:rPr>
              <a:t>los</a:t>
            </a:r>
            <a:r>
              <a:rPr lang="en-US" b="0" i="0" dirty="0">
                <a:solidFill>
                  <a:srgbClr val="D1D5DB"/>
                </a:solidFill>
                <a:effectLst/>
                <a:latin typeface="Söhne"/>
              </a:rPr>
              <a:t> </a:t>
            </a:r>
            <a:r>
              <a:rPr lang="en-US" b="0" i="0" dirty="0" err="1">
                <a:solidFill>
                  <a:srgbClr val="D1D5DB"/>
                </a:solidFill>
                <a:effectLst/>
                <a:latin typeface="Söhne"/>
              </a:rPr>
              <a:t>flujos</a:t>
            </a:r>
            <a:r>
              <a:rPr lang="en-US" b="0" i="0" dirty="0">
                <a:solidFill>
                  <a:srgbClr val="D1D5DB"/>
                </a:solidFill>
                <a:effectLst/>
                <a:latin typeface="Söhne"/>
              </a:rPr>
              <a:t> de </a:t>
            </a:r>
            <a:r>
              <a:rPr lang="en-US" b="0" i="0" dirty="0" err="1">
                <a:solidFill>
                  <a:srgbClr val="D1D5DB"/>
                </a:solidFill>
                <a:effectLst/>
                <a:latin typeface="Söhne"/>
              </a:rPr>
              <a:t>trabajo</a:t>
            </a:r>
            <a:r>
              <a:rPr lang="en-US" b="0" i="0" dirty="0">
                <a:solidFill>
                  <a:srgbClr val="D1D5DB"/>
                </a:solidFill>
                <a:effectLst/>
                <a:latin typeface="Söhne"/>
              </a:rPr>
              <a:t> de </a:t>
            </a:r>
            <a:r>
              <a:rPr lang="en-US" b="0" i="0" dirty="0" err="1">
                <a:solidFill>
                  <a:srgbClr val="D1D5DB"/>
                </a:solidFill>
                <a:effectLst/>
                <a:latin typeface="Söhne"/>
              </a:rPr>
              <a:t>manera</a:t>
            </a:r>
            <a:r>
              <a:rPr lang="en-US" b="0" i="0" dirty="0">
                <a:solidFill>
                  <a:srgbClr val="D1D5DB"/>
                </a:solidFill>
                <a:effectLst/>
                <a:latin typeface="Söhne"/>
              </a:rPr>
              <a:t> </a:t>
            </a:r>
            <a:r>
              <a:rPr lang="en-US" b="0" i="0" dirty="0" err="1">
                <a:solidFill>
                  <a:srgbClr val="D1D5DB"/>
                </a:solidFill>
                <a:effectLst/>
                <a:latin typeface="Söhne"/>
              </a:rPr>
              <a:t>consistente</a:t>
            </a:r>
            <a:r>
              <a:rPr lang="en-US" b="0" i="0" dirty="0">
                <a:solidFill>
                  <a:srgbClr val="D1D5DB"/>
                </a:solidFill>
                <a:effectLst/>
                <a:latin typeface="Söhne"/>
              </a:rPr>
              <a:t> y </a:t>
            </a:r>
            <a:r>
              <a:rPr lang="en-US" b="0" i="0" dirty="0" err="1">
                <a:solidFill>
                  <a:srgbClr val="D1D5DB"/>
                </a:solidFill>
                <a:effectLst/>
                <a:latin typeface="Söhne"/>
              </a:rPr>
              <a:t>repetible</a:t>
            </a:r>
            <a:r>
              <a:rPr lang="en-US" b="0" i="0" dirty="0">
                <a:solidFill>
                  <a:srgbClr val="D1D5DB"/>
                </a:solidFill>
                <a:effectLst/>
                <a:latin typeface="Söhne"/>
              </a:rPr>
              <a:t>.</a:t>
            </a:r>
          </a:p>
          <a:p>
            <a:pPr algn="l"/>
            <a:endParaRPr lang="en-US" b="0" i="0" dirty="0">
              <a:solidFill>
                <a:srgbClr val="D1D5DB"/>
              </a:solidFill>
              <a:effectLst/>
              <a:latin typeface="Söhne"/>
            </a:endParaRPr>
          </a:p>
          <a:p>
            <a:pPr algn="l"/>
            <a:r>
              <a:rPr lang="en-US" b="0" i="0" dirty="0" err="1">
                <a:solidFill>
                  <a:srgbClr val="D1D5DB"/>
                </a:solidFill>
                <a:effectLst/>
                <a:latin typeface="Söhne"/>
              </a:rPr>
              <a:t>Piensenlo</a:t>
            </a:r>
            <a:r>
              <a:rPr lang="en-US" b="0" i="0" dirty="0">
                <a:solidFill>
                  <a:srgbClr val="D1D5DB"/>
                </a:solidFill>
                <a:effectLst/>
                <a:latin typeface="Söhne"/>
              </a:rPr>
              <a:t>, </a:t>
            </a:r>
            <a:r>
              <a:rPr lang="en-US" b="0" i="0" dirty="0" err="1">
                <a:solidFill>
                  <a:srgbClr val="D1D5DB"/>
                </a:solidFill>
                <a:effectLst/>
                <a:latin typeface="Söhne"/>
              </a:rPr>
              <a:t>estas</a:t>
            </a:r>
            <a:r>
              <a:rPr lang="en-US" b="0" i="0" dirty="0">
                <a:solidFill>
                  <a:srgbClr val="D1D5DB"/>
                </a:solidFill>
                <a:effectLst/>
                <a:latin typeface="Söhne"/>
              </a:rPr>
              <a:t> </a:t>
            </a:r>
            <a:r>
              <a:rPr lang="en-US" b="0" i="0" dirty="0" err="1">
                <a:solidFill>
                  <a:srgbClr val="D1D5DB"/>
                </a:solidFill>
                <a:effectLst/>
                <a:latin typeface="Söhne"/>
              </a:rPr>
              <a:t>practicas</a:t>
            </a:r>
            <a:r>
              <a:rPr lang="en-US" b="0" i="0" dirty="0">
                <a:solidFill>
                  <a:srgbClr val="D1D5DB"/>
                </a:solidFill>
                <a:effectLst/>
                <a:latin typeface="Söhne"/>
              </a:rPr>
              <a:t> de DevOps que </a:t>
            </a:r>
            <a:r>
              <a:rPr lang="en-US" b="0" i="0" dirty="0" err="1">
                <a:solidFill>
                  <a:srgbClr val="D1D5DB"/>
                </a:solidFill>
                <a:effectLst/>
                <a:latin typeface="Söhne"/>
              </a:rPr>
              <a:t>ya</a:t>
            </a:r>
            <a:r>
              <a:rPr lang="en-US" b="0" i="0" dirty="0">
                <a:solidFill>
                  <a:srgbClr val="D1D5DB"/>
                </a:solidFill>
                <a:effectLst/>
                <a:latin typeface="Söhne"/>
              </a:rPr>
              <a:t> </a:t>
            </a:r>
            <a:r>
              <a:rPr lang="en-US" b="0" i="0" dirty="0" err="1">
                <a:solidFill>
                  <a:srgbClr val="D1D5DB"/>
                </a:solidFill>
                <a:effectLst/>
                <a:latin typeface="Söhne"/>
              </a:rPr>
              <a:t>nos</a:t>
            </a:r>
            <a:r>
              <a:rPr lang="en-US" b="0" i="0" dirty="0">
                <a:solidFill>
                  <a:srgbClr val="D1D5DB"/>
                </a:solidFill>
                <a:effectLst/>
                <a:latin typeface="Söhne"/>
              </a:rPr>
              <a:t> son tan communes, </a:t>
            </a:r>
            <a:r>
              <a:rPr lang="en-US" b="0" i="0" dirty="0" err="1">
                <a:solidFill>
                  <a:srgbClr val="D1D5DB"/>
                </a:solidFill>
                <a:effectLst/>
                <a:latin typeface="Söhne"/>
              </a:rPr>
              <a:t>donde</a:t>
            </a:r>
            <a:r>
              <a:rPr lang="en-US" b="0" i="0" dirty="0">
                <a:solidFill>
                  <a:srgbClr val="D1D5DB"/>
                </a:solidFill>
                <a:effectLst/>
                <a:latin typeface="Söhne"/>
              </a:rPr>
              <a:t> </a:t>
            </a:r>
            <a:r>
              <a:rPr lang="en-US" b="0" i="0" dirty="0" err="1">
                <a:solidFill>
                  <a:srgbClr val="D1D5DB"/>
                </a:solidFill>
                <a:effectLst/>
                <a:latin typeface="Söhne"/>
              </a:rPr>
              <a:t>desplegamos</a:t>
            </a:r>
            <a:r>
              <a:rPr lang="en-US" b="0" i="0" dirty="0">
                <a:solidFill>
                  <a:srgbClr val="D1D5DB"/>
                </a:solidFill>
                <a:effectLst/>
                <a:latin typeface="Söhne"/>
              </a:rPr>
              <a:t> versions </a:t>
            </a:r>
            <a:r>
              <a:rPr lang="en-US" b="0" i="0" dirty="0" err="1">
                <a:solidFill>
                  <a:srgbClr val="D1D5DB"/>
                </a:solidFill>
                <a:effectLst/>
                <a:latin typeface="Söhne"/>
              </a:rPr>
              <a:t>nuevas</a:t>
            </a:r>
            <a:r>
              <a:rPr lang="en-US" b="0" i="0" dirty="0">
                <a:solidFill>
                  <a:srgbClr val="D1D5DB"/>
                </a:solidFill>
                <a:effectLst/>
                <a:latin typeface="Söhne"/>
              </a:rPr>
              <a:t> de software a </a:t>
            </a:r>
            <a:r>
              <a:rPr lang="en-US" b="0" i="0" dirty="0" err="1">
                <a:solidFill>
                  <a:srgbClr val="D1D5DB"/>
                </a:solidFill>
                <a:effectLst/>
                <a:latin typeface="Söhne"/>
              </a:rPr>
              <a:t>produccion</a:t>
            </a:r>
            <a:r>
              <a:rPr lang="en-US" b="0" i="0" dirty="0">
                <a:solidFill>
                  <a:srgbClr val="D1D5DB"/>
                </a:solidFill>
                <a:effectLst/>
                <a:latin typeface="Söhne"/>
              </a:rPr>
              <a:t> </a:t>
            </a:r>
            <a:r>
              <a:rPr lang="en-US" b="0" i="0" dirty="0" err="1">
                <a:solidFill>
                  <a:srgbClr val="D1D5DB"/>
                </a:solidFill>
                <a:effectLst/>
                <a:latin typeface="Söhne"/>
              </a:rPr>
              <a:t>usando</a:t>
            </a:r>
            <a:r>
              <a:rPr lang="en-US" b="0" i="0" dirty="0">
                <a:solidFill>
                  <a:srgbClr val="D1D5DB"/>
                </a:solidFill>
                <a:effectLst/>
                <a:latin typeface="Söhne"/>
              </a:rPr>
              <a:t> CI/CD con </a:t>
            </a:r>
            <a:r>
              <a:rPr lang="en-US" b="0" i="0" dirty="0" err="1">
                <a:solidFill>
                  <a:srgbClr val="D1D5DB"/>
                </a:solidFill>
                <a:effectLst/>
                <a:latin typeface="Söhne"/>
              </a:rPr>
              <a:t>pruebas</a:t>
            </a:r>
            <a:r>
              <a:rPr lang="en-US" b="0" i="0" dirty="0">
                <a:solidFill>
                  <a:srgbClr val="D1D5DB"/>
                </a:solidFill>
                <a:effectLst/>
                <a:latin typeface="Söhne"/>
              </a:rPr>
              <a:t> </a:t>
            </a:r>
            <a:r>
              <a:rPr lang="en-US" b="0" i="0" dirty="0" err="1">
                <a:solidFill>
                  <a:srgbClr val="D1D5DB"/>
                </a:solidFill>
                <a:effectLst/>
                <a:latin typeface="Söhne"/>
              </a:rPr>
              <a:t>automatizadas</a:t>
            </a:r>
            <a:r>
              <a:rPr lang="en-US" b="0" i="0" dirty="0">
                <a:solidFill>
                  <a:srgbClr val="D1D5DB"/>
                </a:solidFill>
                <a:effectLst/>
                <a:latin typeface="Söhne"/>
              </a:rPr>
              <a:t> </a:t>
            </a:r>
            <a:r>
              <a:rPr lang="en-US" b="0" i="0" dirty="0" err="1">
                <a:solidFill>
                  <a:srgbClr val="D1D5DB"/>
                </a:solidFill>
                <a:effectLst/>
                <a:latin typeface="Söhne"/>
              </a:rPr>
              <a:t>dentro</a:t>
            </a:r>
            <a:r>
              <a:rPr lang="en-US" b="0" i="0" dirty="0">
                <a:solidFill>
                  <a:srgbClr val="D1D5DB"/>
                </a:solidFill>
                <a:effectLst/>
                <a:latin typeface="Söhne"/>
              </a:rPr>
              <a:t> del </a:t>
            </a:r>
            <a:r>
              <a:rPr lang="en-US" b="0" i="0" dirty="0" err="1">
                <a:solidFill>
                  <a:srgbClr val="D1D5DB"/>
                </a:solidFill>
                <a:effectLst/>
                <a:latin typeface="Söhne"/>
              </a:rPr>
              <a:t>proceso</a:t>
            </a:r>
            <a:r>
              <a:rPr lang="en-US" b="0" i="0" dirty="0">
                <a:solidFill>
                  <a:srgbClr val="D1D5DB"/>
                </a:solidFill>
                <a:effectLst/>
                <a:latin typeface="Söhne"/>
              </a:rPr>
              <a:t> de CI, </a:t>
            </a:r>
            <a:r>
              <a:rPr lang="en-US" b="0" i="0" dirty="0" err="1">
                <a:solidFill>
                  <a:srgbClr val="D1D5DB"/>
                </a:solidFill>
                <a:effectLst/>
                <a:latin typeface="Söhne"/>
              </a:rPr>
              <a:t>nos</a:t>
            </a:r>
            <a:r>
              <a:rPr lang="en-US" b="0" i="0" dirty="0">
                <a:solidFill>
                  <a:srgbClr val="D1D5DB"/>
                </a:solidFill>
                <a:effectLst/>
                <a:latin typeface="Söhne"/>
              </a:rPr>
              <a:t> son </a:t>
            </a:r>
            <a:r>
              <a:rPr lang="en-US" b="0" i="0" dirty="0" err="1">
                <a:solidFill>
                  <a:srgbClr val="D1D5DB"/>
                </a:solidFill>
                <a:effectLst/>
                <a:latin typeface="Söhne"/>
              </a:rPr>
              <a:t>sumamente</a:t>
            </a:r>
            <a:r>
              <a:rPr lang="en-US" b="0" i="0" dirty="0">
                <a:solidFill>
                  <a:srgbClr val="D1D5DB"/>
                </a:solidFill>
                <a:effectLst/>
                <a:latin typeface="Söhne"/>
              </a:rPr>
              <a:t> naturales y no hay </a:t>
            </a:r>
            <a:r>
              <a:rPr lang="en-US" b="0" i="0" dirty="0" err="1">
                <a:solidFill>
                  <a:srgbClr val="D1D5DB"/>
                </a:solidFill>
                <a:effectLst/>
                <a:latin typeface="Söhne"/>
              </a:rPr>
              <a:t>una</a:t>
            </a:r>
            <a:r>
              <a:rPr lang="en-US" b="0" i="0" dirty="0">
                <a:solidFill>
                  <a:srgbClr val="D1D5DB"/>
                </a:solidFill>
                <a:effectLst/>
                <a:latin typeface="Söhne"/>
              </a:rPr>
              <a:t> razon </a:t>
            </a:r>
            <a:r>
              <a:rPr lang="en-US" b="0" i="0" dirty="0" err="1">
                <a:solidFill>
                  <a:srgbClr val="D1D5DB"/>
                </a:solidFill>
                <a:effectLst/>
                <a:latin typeface="Söhne"/>
              </a:rPr>
              <a:t>fuerte</a:t>
            </a:r>
            <a:r>
              <a:rPr lang="en-US" b="0" i="0" dirty="0">
                <a:solidFill>
                  <a:srgbClr val="D1D5DB"/>
                </a:solidFill>
                <a:effectLst/>
                <a:latin typeface="Söhne"/>
              </a:rPr>
              <a:t> para </a:t>
            </a:r>
            <a:r>
              <a:rPr lang="en-US" b="0" i="0" dirty="0" err="1">
                <a:solidFill>
                  <a:srgbClr val="D1D5DB"/>
                </a:solidFill>
                <a:effectLst/>
                <a:latin typeface="Söhne"/>
              </a:rPr>
              <a:t>hacerlo</a:t>
            </a:r>
            <a:r>
              <a:rPr lang="en-US" b="0" i="0" dirty="0">
                <a:solidFill>
                  <a:srgbClr val="D1D5DB"/>
                </a:solidFill>
                <a:effectLst/>
                <a:latin typeface="Söhne"/>
              </a:rPr>
              <a:t> de </a:t>
            </a:r>
            <a:r>
              <a:rPr lang="en-US" b="0" i="0" dirty="0" err="1">
                <a:solidFill>
                  <a:srgbClr val="D1D5DB"/>
                </a:solidFill>
                <a:effectLst/>
                <a:latin typeface="Söhne"/>
              </a:rPr>
              <a:t>otro</a:t>
            </a:r>
            <a:r>
              <a:rPr lang="en-US" b="0" i="0" dirty="0">
                <a:solidFill>
                  <a:srgbClr val="D1D5DB"/>
                </a:solidFill>
                <a:effectLst/>
                <a:latin typeface="Söhne"/>
              </a:rPr>
              <a:t> modo,</a:t>
            </a:r>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15</a:t>
            </a:fld>
            <a:endParaRPr lang="en-US"/>
          </a:p>
        </p:txBody>
      </p:sp>
    </p:spTree>
    <p:extLst>
      <p:ext uri="{BB962C8B-B14F-4D97-AF65-F5344CB8AC3E}">
        <p14:creationId xmlns:p14="http://schemas.microsoft.com/office/powerpoint/2010/main" val="4180865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D1D5DB"/>
                </a:solidFill>
                <a:effectLst/>
                <a:latin typeface="Söhne"/>
              </a:rPr>
              <a:t>Pero </a:t>
            </a:r>
            <a:r>
              <a:rPr lang="en-US" b="0" i="0" dirty="0" err="1">
                <a:solidFill>
                  <a:srgbClr val="D1D5DB"/>
                </a:solidFill>
                <a:effectLst/>
                <a:latin typeface="Söhne"/>
              </a:rPr>
              <a:t>por</a:t>
            </a:r>
            <a:r>
              <a:rPr lang="en-US" b="0" i="0" dirty="0">
                <a:solidFill>
                  <a:srgbClr val="D1D5DB"/>
                </a:solidFill>
                <a:effectLst/>
                <a:latin typeface="Söhne"/>
              </a:rPr>
              <a:t> </a:t>
            </a:r>
            <a:r>
              <a:rPr lang="en-US" b="0" i="0" dirty="0" err="1">
                <a:solidFill>
                  <a:srgbClr val="D1D5DB"/>
                </a:solidFill>
                <a:effectLst/>
                <a:latin typeface="Söhne"/>
              </a:rPr>
              <a:t>alguna</a:t>
            </a:r>
            <a:r>
              <a:rPr lang="en-US" b="0" i="0" dirty="0">
                <a:solidFill>
                  <a:srgbClr val="D1D5DB"/>
                </a:solidFill>
                <a:effectLst/>
                <a:latin typeface="Söhne"/>
              </a:rPr>
              <a:t> razon, </a:t>
            </a:r>
            <a:r>
              <a:rPr lang="en-US" b="0" i="0" dirty="0" err="1">
                <a:solidFill>
                  <a:srgbClr val="D1D5DB"/>
                </a:solidFill>
                <a:effectLst/>
                <a:latin typeface="Söhne"/>
              </a:rPr>
              <a:t>en</a:t>
            </a:r>
            <a:r>
              <a:rPr lang="en-US" b="0" i="0" dirty="0">
                <a:solidFill>
                  <a:srgbClr val="D1D5DB"/>
                </a:solidFill>
                <a:effectLst/>
                <a:latin typeface="Söhne"/>
              </a:rPr>
              <a:t> la </a:t>
            </a:r>
            <a:r>
              <a:rPr lang="en-US" b="0" i="0" dirty="0" err="1">
                <a:solidFill>
                  <a:srgbClr val="D1D5DB"/>
                </a:solidFill>
                <a:effectLst/>
                <a:latin typeface="Söhne"/>
              </a:rPr>
              <a:t>Infraestructura</a:t>
            </a:r>
            <a:r>
              <a:rPr lang="en-US" b="0" i="0" dirty="0">
                <a:solidFill>
                  <a:srgbClr val="D1D5DB"/>
                </a:solidFill>
                <a:effectLst/>
                <a:latin typeface="Söhne"/>
              </a:rPr>
              <a:t> </a:t>
            </a:r>
            <a:r>
              <a:rPr lang="en-US" b="0" i="0" dirty="0" err="1">
                <a:solidFill>
                  <a:srgbClr val="D1D5DB"/>
                </a:solidFill>
                <a:effectLst/>
                <a:latin typeface="Söhne"/>
              </a:rPr>
              <a:t>como</a:t>
            </a:r>
            <a:r>
              <a:rPr lang="en-US" b="0" i="0" dirty="0">
                <a:solidFill>
                  <a:srgbClr val="D1D5DB"/>
                </a:solidFill>
                <a:effectLst/>
                <a:latin typeface="Söhne"/>
              </a:rPr>
              <a:t> </a:t>
            </a:r>
            <a:r>
              <a:rPr lang="en-US" b="0" i="0" dirty="0" err="1">
                <a:solidFill>
                  <a:srgbClr val="D1D5DB"/>
                </a:solidFill>
                <a:effectLst/>
                <a:latin typeface="Söhne"/>
              </a:rPr>
              <a:t>Codigo</a:t>
            </a:r>
            <a:r>
              <a:rPr lang="en-US" b="0" i="0" dirty="0">
                <a:solidFill>
                  <a:srgbClr val="D1D5DB"/>
                </a:solidFill>
                <a:effectLst/>
                <a:latin typeface="Söhne"/>
              </a:rPr>
              <a:t> actual, es </a:t>
            </a:r>
            <a:r>
              <a:rPr lang="en-US" b="0" i="0" dirty="0" err="1">
                <a:solidFill>
                  <a:srgbClr val="D1D5DB"/>
                </a:solidFill>
                <a:effectLst/>
                <a:latin typeface="Söhne"/>
              </a:rPr>
              <a:t>comun</a:t>
            </a:r>
            <a:r>
              <a:rPr lang="en-US" b="0" i="0" dirty="0">
                <a:solidFill>
                  <a:srgbClr val="D1D5DB"/>
                </a:solidFill>
                <a:effectLst/>
                <a:latin typeface="Söhne"/>
              </a:rPr>
              <a:t> </a:t>
            </a:r>
            <a:r>
              <a:rPr lang="en-US" b="0" i="0" dirty="0" err="1">
                <a:solidFill>
                  <a:srgbClr val="D1D5DB"/>
                </a:solidFill>
                <a:effectLst/>
                <a:latin typeface="Söhne"/>
              </a:rPr>
              <a:t>hacer</a:t>
            </a:r>
            <a:r>
              <a:rPr lang="en-US" b="0" i="0" dirty="0">
                <a:solidFill>
                  <a:srgbClr val="D1D5DB"/>
                </a:solidFill>
                <a:effectLst/>
                <a:latin typeface="Söhne"/>
              </a:rPr>
              <a:t> </a:t>
            </a:r>
            <a:r>
              <a:rPr lang="en-US" b="0" i="0" dirty="0" err="1">
                <a:solidFill>
                  <a:srgbClr val="D1D5DB"/>
                </a:solidFill>
                <a:effectLst/>
                <a:latin typeface="Söhne"/>
              </a:rPr>
              <a:t>cambios</a:t>
            </a:r>
            <a:r>
              <a:rPr lang="en-US" b="0" i="0" dirty="0">
                <a:solidFill>
                  <a:srgbClr val="D1D5DB"/>
                </a:solidFill>
                <a:effectLst/>
                <a:latin typeface="Söhne"/>
              </a:rPr>
              <a:t> </a:t>
            </a:r>
            <a:r>
              <a:rPr lang="en-US" b="0" i="0" dirty="0" err="1">
                <a:solidFill>
                  <a:srgbClr val="D1D5DB"/>
                </a:solidFill>
                <a:effectLst/>
                <a:latin typeface="Söhne"/>
              </a:rPr>
              <a:t>desde</a:t>
            </a:r>
            <a:r>
              <a:rPr lang="en-US" b="0" i="0" dirty="0">
                <a:solidFill>
                  <a:srgbClr val="D1D5DB"/>
                </a:solidFill>
                <a:effectLst/>
                <a:latin typeface="Söhne"/>
              </a:rPr>
              <a:t> </a:t>
            </a:r>
            <a:r>
              <a:rPr lang="en-US" b="0" i="0" dirty="0" err="1">
                <a:solidFill>
                  <a:srgbClr val="D1D5DB"/>
                </a:solidFill>
                <a:effectLst/>
                <a:latin typeface="Söhne"/>
              </a:rPr>
              <a:t>el</a:t>
            </a:r>
            <a:r>
              <a:rPr lang="en-US" b="0" i="0" dirty="0">
                <a:solidFill>
                  <a:srgbClr val="D1D5DB"/>
                </a:solidFill>
                <a:effectLst/>
                <a:latin typeface="Söhne"/>
              </a:rPr>
              <a:t> CLI, </a:t>
            </a:r>
            <a:r>
              <a:rPr lang="en-US" b="0" i="0" dirty="0" err="1">
                <a:solidFill>
                  <a:srgbClr val="D1D5DB"/>
                </a:solidFill>
                <a:effectLst/>
                <a:latin typeface="Söhne"/>
              </a:rPr>
              <a:t>donde</a:t>
            </a:r>
            <a:r>
              <a:rPr lang="en-US" b="0" i="0" dirty="0">
                <a:solidFill>
                  <a:srgbClr val="D1D5DB"/>
                </a:solidFill>
                <a:effectLst/>
                <a:latin typeface="Söhne"/>
              </a:rPr>
              <a:t> </a:t>
            </a:r>
            <a:r>
              <a:rPr lang="en-US" b="0" i="0" dirty="0" err="1">
                <a:solidFill>
                  <a:srgbClr val="D1D5DB"/>
                </a:solidFill>
                <a:effectLst/>
                <a:latin typeface="Söhne"/>
              </a:rPr>
              <a:t>descargamos</a:t>
            </a:r>
            <a:r>
              <a:rPr lang="en-US" b="0" i="0" dirty="0">
                <a:solidFill>
                  <a:srgbClr val="D1D5DB"/>
                </a:solidFill>
                <a:effectLst/>
                <a:latin typeface="Söhne"/>
              </a:rPr>
              <a:t> </a:t>
            </a:r>
            <a:r>
              <a:rPr lang="en-US" b="0" i="0" dirty="0" err="1">
                <a:solidFill>
                  <a:srgbClr val="D1D5DB"/>
                </a:solidFill>
                <a:effectLst/>
                <a:latin typeface="Söhne"/>
              </a:rPr>
              <a:t>el</a:t>
            </a:r>
            <a:r>
              <a:rPr lang="en-US" b="0" i="0" dirty="0">
                <a:solidFill>
                  <a:srgbClr val="D1D5DB"/>
                </a:solidFill>
                <a:effectLst/>
                <a:latin typeface="Söhne"/>
              </a:rPr>
              <a:t> </a:t>
            </a:r>
            <a:r>
              <a:rPr lang="en-US" b="0" i="0" dirty="0" err="1">
                <a:solidFill>
                  <a:srgbClr val="D1D5DB"/>
                </a:solidFill>
                <a:effectLst/>
                <a:latin typeface="Söhne"/>
              </a:rPr>
              <a:t>codigo</a:t>
            </a:r>
            <a:r>
              <a:rPr lang="en-US" b="0" i="0" dirty="0">
                <a:solidFill>
                  <a:srgbClr val="D1D5DB"/>
                </a:solidFill>
                <a:effectLst/>
                <a:latin typeface="Söhne"/>
              </a:rPr>
              <a:t> de </a:t>
            </a:r>
            <a:r>
              <a:rPr lang="en-US" b="0" i="0" dirty="0" err="1">
                <a:solidFill>
                  <a:srgbClr val="D1D5DB"/>
                </a:solidFill>
                <a:effectLst/>
                <a:latin typeface="Söhne"/>
              </a:rPr>
              <a:t>infraestructura</a:t>
            </a:r>
            <a:r>
              <a:rPr lang="en-US" b="0" i="0" dirty="0">
                <a:solidFill>
                  <a:srgbClr val="D1D5DB"/>
                </a:solidFill>
                <a:effectLst/>
                <a:latin typeface="Söhne"/>
              </a:rPr>
              <a:t> y </a:t>
            </a:r>
            <a:r>
              <a:rPr lang="en-US" b="0" i="0" dirty="0" err="1">
                <a:solidFill>
                  <a:srgbClr val="D1D5DB"/>
                </a:solidFill>
                <a:effectLst/>
                <a:latin typeface="Söhne"/>
              </a:rPr>
              <a:t>luego</a:t>
            </a:r>
            <a:r>
              <a:rPr lang="en-US" b="0" i="0" dirty="0">
                <a:solidFill>
                  <a:srgbClr val="D1D5DB"/>
                </a:solidFill>
                <a:effectLst/>
                <a:latin typeface="Söhne"/>
              </a:rPr>
              <a:t> </a:t>
            </a:r>
            <a:r>
              <a:rPr lang="en-US" b="0" i="0" dirty="0" err="1">
                <a:solidFill>
                  <a:srgbClr val="D1D5DB"/>
                </a:solidFill>
                <a:effectLst/>
                <a:latin typeface="Söhne"/>
              </a:rPr>
              <a:t>utilizamos</a:t>
            </a:r>
            <a:r>
              <a:rPr lang="en-US" b="0" i="0" dirty="0">
                <a:solidFill>
                  <a:srgbClr val="D1D5DB"/>
                </a:solidFill>
                <a:effectLst/>
                <a:latin typeface="Söhne"/>
              </a:rPr>
              <a:t> commandos para </a:t>
            </a:r>
            <a:r>
              <a:rPr lang="en-US" b="0" i="0" dirty="0" err="1">
                <a:solidFill>
                  <a:srgbClr val="D1D5DB"/>
                </a:solidFill>
                <a:effectLst/>
                <a:latin typeface="Söhne"/>
              </a:rPr>
              <a:t>aplicar</a:t>
            </a:r>
            <a:r>
              <a:rPr lang="en-US" b="0" i="0" dirty="0">
                <a:solidFill>
                  <a:srgbClr val="D1D5DB"/>
                </a:solidFill>
                <a:effectLst/>
                <a:latin typeface="Söhne"/>
              </a:rPr>
              <a:t> </a:t>
            </a:r>
            <a:r>
              <a:rPr lang="en-US" b="0" i="0" dirty="0" err="1">
                <a:solidFill>
                  <a:srgbClr val="D1D5DB"/>
                </a:solidFill>
                <a:effectLst/>
                <a:latin typeface="Söhne"/>
              </a:rPr>
              <a:t>los</a:t>
            </a:r>
            <a:r>
              <a:rPr lang="en-US" b="0" i="0" dirty="0">
                <a:solidFill>
                  <a:srgbClr val="D1D5DB"/>
                </a:solidFill>
                <a:effectLst/>
                <a:latin typeface="Söhne"/>
              </a:rPr>
              <a:t> </a:t>
            </a:r>
            <a:r>
              <a:rPr lang="en-US" b="0" i="0" dirty="0" err="1">
                <a:solidFill>
                  <a:srgbClr val="D1D5DB"/>
                </a:solidFill>
                <a:effectLst/>
                <a:latin typeface="Söhne"/>
              </a:rPr>
              <a:t>cambios</a:t>
            </a:r>
            <a:r>
              <a:rPr lang="en-US" b="0" i="0" dirty="0">
                <a:solidFill>
                  <a:srgbClr val="D1D5DB"/>
                </a:solidFill>
                <a:effectLst/>
                <a:latin typeface="Söhne"/>
              </a:rPr>
              <a:t> a </a:t>
            </a:r>
            <a:r>
              <a:rPr lang="en-US" b="0" i="0" dirty="0" err="1">
                <a:solidFill>
                  <a:srgbClr val="D1D5DB"/>
                </a:solidFill>
                <a:effectLst/>
                <a:latin typeface="Söhne"/>
              </a:rPr>
              <a:t>los</a:t>
            </a:r>
            <a:r>
              <a:rPr lang="en-US" b="0" i="0" dirty="0">
                <a:solidFill>
                  <a:srgbClr val="D1D5DB"/>
                </a:solidFill>
                <a:effectLst/>
                <a:latin typeface="Söhne"/>
              </a:rPr>
              <a:t> </a:t>
            </a:r>
            <a:r>
              <a:rPr lang="en-US" b="0" i="0" dirty="0" err="1">
                <a:solidFill>
                  <a:srgbClr val="D1D5DB"/>
                </a:solidFill>
                <a:effectLst/>
                <a:latin typeface="Söhne"/>
              </a:rPr>
              <a:t>sistemas</a:t>
            </a:r>
            <a:r>
              <a:rPr lang="en-US" b="0" i="0" dirty="0">
                <a:solidFill>
                  <a:srgbClr val="D1D5DB"/>
                </a:solidFill>
                <a:effectLst/>
                <a:latin typeface="Söhne"/>
              </a:rPr>
              <a:t> </a:t>
            </a:r>
            <a:r>
              <a:rPr lang="en-US" b="0" i="0" dirty="0" err="1">
                <a:solidFill>
                  <a:srgbClr val="D1D5DB"/>
                </a:solidFill>
                <a:effectLst/>
                <a:latin typeface="Söhne"/>
              </a:rPr>
              <a:t>remotos</a:t>
            </a:r>
            <a:r>
              <a:rPr lang="en-US" b="0" i="0" dirty="0">
                <a:solidFill>
                  <a:srgbClr val="D1D5DB"/>
                </a:solidFill>
                <a:effectLst/>
                <a:latin typeface="Söhne"/>
              </a:rPr>
              <a:t>, </a:t>
            </a:r>
            <a:r>
              <a:rPr lang="en-US" b="0" i="0" dirty="0" err="1">
                <a:solidFill>
                  <a:srgbClr val="D1D5DB"/>
                </a:solidFill>
                <a:effectLst/>
                <a:latin typeface="Söhne"/>
              </a:rPr>
              <a:t>esta</a:t>
            </a:r>
            <a:r>
              <a:rPr lang="en-US" b="0" i="0" dirty="0">
                <a:solidFill>
                  <a:srgbClr val="D1D5DB"/>
                </a:solidFill>
                <a:effectLst/>
                <a:latin typeface="Söhne"/>
              </a:rPr>
              <a:t> </a:t>
            </a:r>
            <a:r>
              <a:rPr lang="en-US" b="0" i="0" dirty="0" err="1">
                <a:solidFill>
                  <a:srgbClr val="D1D5DB"/>
                </a:solidFill>
                <a:effectLst/>
                <a:latin typeface="Söhne"/>
              </a:rPr>
              <a:t>practica</a:t>
            </a:r>
            <a:r>
              <a:rPr lang="en-US" b="0" i="0" dirty="0">
                <a:solidFill>
                  <a:srgbClr val="D1D5DB"/>
                </a:solidFill>
                <a:effectLst/>
                <a:latin typeface="Söhne"/>
              </a:rPr>
              <a:t> </a:t>
            </a:r>
            <a:r>
              <a:rPr lang="en-US" b="0" i="0" dirty="0" err="1">
                <a:solidFill>
                  <a:srgbClr val="D1D5DB"/>
                </a:solidFill>
                <a:effectLst/>
                <a:latin typeface="Söhne"/>
              </a:rPr>
              <a:t>ya</a:t>
            </a:r>
            <a:r>
              <a:rPr lang="en-US" b="0" i="0" dirty="0">
                <a:solidFill>
                  <a:srgbClr val="D1D5DB"/>
                </a:solidFill>
                <a:effectLst/>
                <a:latin typeface="Söhne"/>
              </a:rPr>
              <a:t> </a:t>
            </a:r>
            <a:r>
              <a:rPr lang="en-US" b="0" i="0" dirty="0" err="1">
                <a:solidFill>
                  <a:srgbClr val="D1D5DB"/>
                </a:solidFill>
                <a:effectLst/>
                <a:latin typeface="Söhne"/>
              </a:rPr>
              <a:t>muy</a:t>
            </a:r>
            <a:r>
              <a:rPr lang="en-US" b="0" i="0" dirty="0">
                <a:solidFill>
                  <a:srgbClr val="D1D5DB"/>
                </a:solidFill>
                <a:effectLst/>
                <a:latin typeface="Söhne"/>
              </a:rPr>
              <a:t> </a:t>
            </a:r>
            <a:r>
              <a:rPr lang="en-US" b="0" i="0" dirty="0" err="1">
                <a:solidFill>
                  <a:srgbClr val="D1D5DB"/>
                </a:solidFill>
                <a:effectLst/>
                <a:latin typeface="Söhne"/>
              </a:rPr>
              <a:t>normalizada</a:t>
            </a:r>
            <a:r>
              <a:rPr lang="en-US" b="0" i="0" dirty="0">
                <a:solidFill>
                  <a:srgbClr val="D1D5DB"/>
                </a:solidFill>
                <a:effectLst/>
                <a:latin typeface="Söhne"/>
              </a:rPr>
              <a:t> y </a:t>
            </a:r>
            <a:r>
              <a:rPr lang="en-US" b="0" i="0" dirty="0" err="1">
                <a:solidFill>
                  <a:srgbClr val="D1D5DB"/>
                </a:solidFill>
                <a:effectLst/>
                <a:latin typeface="Söhne"/>
              </a:rPr>
              <a:t>todo</a:t>
            </a:r>
            <a:r>
              <a:rPr lang="en-US" b="0" i="0" dirty="0">
                <a:solidFill>
                  <a:srgbClr val="D1D5DB"/>
                </a:solidFill>
                <a:effectLst/>
                <a:latin typeface="Söhne"/>
              </a:rPr>
              <a:t>, no </a:t>
            </a:r>
            <a:r>
              <a:rPr lang="en-US" b="0" i="0" dirty="0" err="1">
                <a:solidFill>
                  <a:srgbClr val="D1D5DB"/>
                </a:solidFill>
                <a:effectLst/>
                <a:latin typeface="Söhne"/>
              </a:rPr>
              <a:t>significa</a:t>
            </a:r>
            <a:r>
              <a:rPr lang="en-US" b="0" i="0" dirty="0">
                <a:solidFill>
                  <a:srgbClr val="D1D5DB"/>
                </a:solidFill>
                <a:effectLst/>
                <a:latin typeface="Söhne"/>
              </a:rPr>
              <a:t> que no </a:t>
            </a:r>
            <a:r>
              <a:rPr lang="en-US" b="0" i="0" dirty="0" err="1">
                <a:solidFill>
                  <a:srgbClr val="D1D5DB"/>
                </a:solidFill>
                <a:effectLst/>
                <a:latin typeface="Söhne"/>
              </a:rPr>
              <a:t>pueda</a:t>
            </a:r>
            <a:r>
              <a:rPr lang="en-US" b="0" i="0" dirty="0">
                <a:solidFill>
                  <a:srgbClr val="D1D5DB"/>
                </a:solidFill>
                <a:effectLst/>
                <a:latin typeface="Söhne"/>
              </a:rPr>
              <a:t> o </a:t>
            </a:r>
            <a:r>
              <a:rPr lang="en-US" b="0" i="0" dirty="0" err="1">
                <a:solidFill>
                  <a:srgbClr val="D1D5DB"/>
                </a:solidFill>
                <a:effectLst/>
                <a:latin typeface="Söhne"/>
              </a:rPr>
              <a:t>deba</a:t>
            </a:r>
            <a:r>
              <a:rPr lang="en-US" b="0" i="0" dirty="0">
                <a:solidFill>
                  <a:srgbClr val="D1D5DB"/>
                </a:solidFill>
                <a:effectLst/>
                <a:latin typeface="Söhne"/>
              </a:rPr>
              <a:t> ser </a:t>
            </a:r>
            <a:r>
              <a:rPr lang="en-US" b="0" i="0" dirty="0" err="1">
                <a:solidFill>
                  <a:srgbClr val="D1D5DB"/>
                </a:solidFill>
                <a:effectLst/>
                <a:latin typeface="Söhne"/>
              </a:rPr>
              <a:t>mejorada</a:t>
            </a:r>
            <a:r>
              <a:rPr lang="en-US" b="0" i="0" dirty="0">
                <a:solidFill>
                  <a:srgbClr val="D1D5DB"/>
                </a:solidFill>
                <a:effectLst/>
                <a:latin typeface="Söhne"/>
              </a:rPr>
              <a:t>, y a </a:t>
            </a:r>
            <a:r>
              <a:rPr lang="en-US" b="0" i="0" dirty="0" err="1">
                <a:solidFill>
                  <a:srgbClr val="D1D5DB"/>
                </a:solidFill>
                <a:effectLst/>
                <a:latin typeface="Söhne"/>
              </a:rPr>
              <a:t>continuacion</a:t>
            </a:r>
            <a:r>
              <a:rPr lang="en-US" b="0" i="0" dirty="0">
                <a:solidFill>
                  <a:srgbClr val="D1D5DB"/>
                </a:solidFill>
                <a:effectLst/>
                <a:latin typeface="Söhne"/>
              </a:rPr>
              <a:t> </a:t>
            </a:r>
            <a:r>
              <a:rPr lang="en-US" b="0" i="0" dirty="0" err="1">
                <a:solidFill>
                  <a:srgbClr val="D1D5DB"/>
                </a:solidFill>
                <a:effectLst/>
                <a:latin typeface="Söhne"/>
              </a:rPr>
              <a:t>hablare</a:t>
            </a:r>
            <a:r>
              <a:rPr lang="en-US" b="0" i="0" dirty="0">
                <a:solidFill>
                  <a:srgbClr val="D1D5DB"/>
                </a:solidFill>
                <a:effectLst/>
                <a:latin typeface="Söhne"/>
              </a:rPr>
              <a:t> un poco de </a:t>
            </a:r>
            <a:r>
              <a:rPr lang="en-US" b="0" i="0" dirty="0" err="1">
                <a:solidFill>
                  <a:srgbClr val="D1D5DB"/>
                </a:solidFill>
                <a:effectLst/>
                <a:latin typeface="Söhne"/>
              </a:rPr>
              <a:t>como</a:t>
            </a:r>
            <a:r>
              <a:rPr lang="en-US" b="0" i="0" dirty="0">
                <a:solidFill>
                  <a:srgbClr val="D1D5DB"/>
                </a:solidFill>
                <a:effectLst/>
                <a:latin typeface="Söhne"/>
              </a:rPr>
              <a:t> se </a:t>
            </a:r>
            <a:r>
              <a:rPr lang="en-US" b="0" i="0" dirty="0" err="1">
                <a:solidFill>
                  <a:srgbClr val="D1D5DB"/>
                </a:solidFill>
                <a:effectLst/>
                <a:latin typeface="Söhne"/>
              </a:rPr>
              <a:t>supone</a:t>
            </a:r>
            <a:r>
              <a:rPr lang="en-US" b="0" i="0" dirty="0">
                <a:solidFill>
                  <a:srgbClr val="D1D5DB"/>
                </a:solidFill>
                <a:effectLst/>
                <a:latin typeface="Söhne"/>
              </a:rPr>
              <a:t> que </a:t>
            </a:r>
            <a:r>
              <a:rPr lang="en-US" b="0" i="0" dirty="0" err="1">
                <a:solidFill>
                  <a:srgbClr val="D1D5DB"/>
                </a:solidFill>
                <a:effectLst/>
                <a:latin typeface="Söhne"/>
              </a:rPr>
              <a:t>GitOps</a:t>
            </a:r>
            <a:r>
              <a:rPr lang="en-US" b="0" i="0" dirty="0">
                <a:solidFill>
                  <a:srgbClr val="D1D5DB"/>
                </a:solidFill>
                <a:effectLst/>
                <a:latin typeface="Söhne"/>
              </a:rPr>
              <a:t> es “</a:t>
            </a:r>
            <a:r>
              <a:rPr lang="en-US" b="0" i="0" dirty="0" err="1">
                <a:solidFill>
                  <a:srgbClr val="D1D5DB"/>
                </a:solidFill>
                <a:effectLst/>
                <a:latin typeface="Söhne"/>
              </a:rPr>
              <a:t>mejor</a:t>
            </a:r>
            <a:r>
              <a:rPr lang="en-US" b="0" i="0" dirty="0">
                <a:solidFill>
                  <a:srgbClr val="D1D5DB"/>
                </a:solidFill>
                <a:effectLst/>
                <a:latin typeface="Söhne"/>
              </a:rPr>
              <a:t>” </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16</a:t>
            </a:fld>
            <a:endParaRPr lang="en-US"/>
          </a:p>
        </p:txBody>
      </p:sp>
    </p:spTree>
    <p:extLst>
      <p:ext uri="{BB962C8B-B14F-4D97-AF65-F5344CB8AC3E}">
        <p14:creationId xmlns:p14="http://schemas.microsoft.com/office/powerpoint/2010/main" val="3683029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err="1">
                <a:solidFill>
                  <a:srgbClr val="222222"/>
                </a:solidFill>
                <a:effectLst/>
                <a:latin typeface="Courier New" panose="02070309020205020404" pitchFamily="49" charset="0"/>
              </a:rPr>
              <a:t>Entonces</a:t>
            </a:r>
            <a:r>
              <a:rPr lang="en-US" sz="1200" b="0" i="0" dirty="0">
                <a:solidFill>
                  <a:srgbClr val="222222"/>
                </a:solidFill>
                <a:effectLst/>
                <a:latin typeface="Courier New" panose="02070309020205020404" pitchFamily="49" charset="0"/>
              </a:rPr>
              <a:t>, que </a:t>
            </a:r>
            <a:r>
              <a:rPr lang="en-US" sz="1200" b="0" i="0" dirty="0" err="1">
                <a:solidFill>
                  <a:srgbClr val="222222"/>
                </a:solidFill>
                <a:effectLst/>
                <a:latin typeface="Courier New" panose="02070309020205020404" pitchFamily="49" charset="0"/>
              </a:rPr>
              <a:t>problema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ayuda</a:t>
            </a:r>
            <a:r>
              <a:rPr lang="en-US" sz="1200" b="0" i="0" dirty="0">
                <a:solidFill>
                  <a:srgbClr val="222222"/>
                </a:solidFill>
                <a:effectLst/>
                <a:latin typeface="Courier New" panose="02070309020205020404" pitchFamily="49" charset="0"/>
              </a:rPr>
              <a:t> a resolver la </a:t>
            </a:r>
            <a:r>
              <a:rPr lang="en-US" sz="1200" b="0" i="0" dirty="0" err="1">
                <a:solidFill>
                  <a:srgbClr val="222222"/>
                </a:solidFill>
                <a:effectLst/>
                <a:latin typeface="Courier New" panose="02070309020205020404" pitchFamily="49" charset="0"/>
              </a:rPr>
              <a:t>practica</a:t>
            </a:r>
            <a:r>
              <a:rPr lang="en-US" sz="1200" b="0" i="0" dirty="0">
                <a:solidFill>
                  <a:srgbClr val="222222"/>
                </a:solidFill>
                <a:effectLst/>
                <a:latin typeface="Courier New" panose="02070309020205020404" pitchFamily="49" charset="0"/>
              </a:rPr>
              <a:t> de </a:t>
            </a:r>
            <a:r>
              <a:rPr lang="en-US" sz="1200" b="0" i="0" dirty="0" err="1">
                <a:solidFill>
                  <a:srgbClr val="222222"/>
                </a:solidFill>
                <a:effectLst/>
                <a:latin typeface="Courier New" panose="02070309020205020404" pitchFamily="49" charset="0"/>
              </a:rPr>
              <a:t>GitOps</a:t>
            </a:r>
            <a:r>
              <a:rPr lang="en-US" sz="1200" b="0" i="0" dirty="0">
                <a:solidFill>
                  <a:srgbClr val="222222"/>
                </a:solidFill>
                <a:effectLst/>
                <a:latin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dirty="0">
              <a:solidFill>
                <a:srgbClr val="222222"/>
              </a:solidFill>
              <a:effectLst/>
              <a:latin typeface="Courier New" panose="02070309020205020404" pitchFamily="49" charset="0"/>
            </a:endParaRPr>
          </a:p>
          <a:p>
            <a:r>
              <a:rPr lang="en-MX" dirty="0"/>
              <a:t>A traves de muchos anios, DevOps ha madurado como practica, logrando que entregar productos de valor al cliente sea mas facil, dicho de otro modo, si la organizacion para la que trabajamos tiene un monton de desarrolladores buscando implementar pagos con tarjetas de regalo, o pagos con paypal, o con criptos, lo que se les ocurra... </a:t>
            </a:r>
            <a:r>
              <a:rPr lang="en-US" dirty="0"/>
              <a:t>D</a:t>
            </a:r>
            <a:r>
              <a:rPr lang="en-MX" dirty="0"/>
              <a:t>onde nosotros como clientes, podamos ver en el carrito de compras la opcion de pago que mas nos convenga, </a:t>
            </a:r>
          </a:p>
          <a:p>
            <a:endParaRPr lang="en-MX" dirty="0"/>
          </a:p>
          <a:p>
            <a:r>
              <a:rPr lang="en-US" dirty="0"/>
              <a:t>S</a:t>
            </a:r>
            <a:r>
              <a:rPr lang="en-MX" dirty="0"/>
              <a:t>upongamos que, una vez terminado el codigo, se esperaria que habilitar el nuevo feature poniendo el codigo “en vivo” sea tarea facil, pero la realidad es que antes no lo era.</a:t>
            </a:r>
          </a:p>
          <a:p>
            <a:endParaRPr lang="en-MX" dirty="0"/>
          </a:p>
          <a:p>
            <a:r>
              <a:rPr lang="en-MX" dirty="0"/>
              <a:t>Un release podia ser de esas cosas que tomaban meses de planeacion, esfuerzo, y frecuentemente habia dos o tres intentos antes de lograr poner el codigo en los servidores sin que alguna otra cosa inesperada fallase</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dirty="0">
              <a:solidFill>
                <a:srgbClr val="222222"/>
              </a:solidFill>
              <a:effectLst/>
              <a:latin typeface="Courier New" panose="02070309020205020404" pitchFamily="49" charset="0"/>
            </a:endParaRPr>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17</a:t>
            </a:fld>
            <a:endParaRPr lang="en-US"/>
          </a:p>
        </p:txBody>
      </p:sp>
    </p:spTree>
    <p:extLst>
      <p:ext uri="{BB962C8B-B14F-4D97-AF65-F5344CB8AC3E}">
        <p14:creationId xmlns:p14="http://schemas.microsoft.com/office/powerpoint/2010/main" val="381045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a:p>
            <a:endParaRPr lang="en-MX" dirty="0"/>
          </a:p>
          <a:p>
            <a:r>
              <a:rPr lang="en-MX" dirty="0"/>
              <a:t>DevOps, ha establecido practicas de desarrollo y manejo de la infraestructura que han dado gran valor, y han facilitado mucho lo que antes era un esfuerzo enorme.</a:t>
            </a:r>
          </a:p>
          <a:p>
            <a:endParaRPr lang="en-MX" dirty="0"/>
          </a:p>
          <a:p>
            <a:r>
              <a:rPr lang="en-MX" dirty="0"/>
              <a:t>A travez de procesos como el uso Branching Strategies, manejo de incidentes, y la implementacion de CI/CD, tenemos ahora sistemas mas estables y confiables</a:t>
            </a:r>
          </a:p>
          <a:p>
            <a:endParaRPr lang="en-MX" dirty="0"/>
          </a:p>
          <a:p>
            <a:endParaRPr lang="en-MX" dirty="0"/>
          </a:p>
          <a:p>
            <a:r>
              <a:rPr lang="en-MX" dirty="0"/>
              <a:t>Mi analogia, es que DevOps es una practica que ayuda a pavimentar caminos para hacer mas eficiente el colocar los nuevos features de software desde la fase de desarrollo hasta produccion</a:t>
            </a:r>
          </a:p>
          <a:p>
            <a:br>
              <a:rPr lang="en-MX" dirty="0"/>
            </a:br>
            <a:br>
              <a:rPr lang="en-MX" dirty="0"/>
            </a:br>
            <a:r>
              <a:rPr lang="en-MX" dirty="0"/>
              <a:t>Estos cambios han hecho la practica de DevOps muy valiosa, ya que hay un gran retorno en la inversion para las organizaciones que adoptan esta practica</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18</a:t>
            </a:fld>
            <a:endParaRPr lang="en-US"/>
          </a:p>
        </p:txBody>
      </p:sp>
    </p:spTree>
    <p:extLst>
      <p:ext uri="{BB962C8B-B14F-4D97-AF65-F5344CB8AC3E}">
        <p14:creationId xmlns:p14="http://schemas.microsoft.com/office/powerpoint/2010/main" val="428938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dirty="0"/>
              <a:t>y </a:t>
            </a:r>
            <a:r>
              <a:rPr lang="en-US" sz="1800" dirty="0" err="1"/>
              <a:t>GitOps</a:t>
            </a:r>
            <a:r>
              <a:rPr lang="en-US" sz="1800" dirty="0"/>
              <a:t> </a:t>
            </a:r>
            <a:r>
              <a:rPr lang="en-US" sz="1800" dirty="0" err="1"/>
              <a:t>entonces</a:t>
            </a:r>
            <a:r>
              <a:rPr lang="en-US" sz="1800" dirty="0"/>
              <a:t>, es </a:t>
            </a:r>
            <a:r>
              <a:rPr lang="en-US" sz="1800" dirty="0" err="1"/>
              <a:t>una</a:t>
            </a:r>
            <a:r>
              <a:rPr lang="en-US" sz="1800" dirty="0"/>
              <a:t> </a:t>
            </a:r>
            <a:r>
              <a:rPr lang="en-US" sz="1800" dirty="0" err="1"/>
              <a:t>practica</a:t>
            </a:r>
            <a:r>
              <a:rPr lang="en-US" sz="1800" dirty="0"/>
              <a:t> que </a:t>
            </a:r>
            <a:r>
              <a:rPr lang="en-US" sz="1800" dirty="0" err="1"/>
              <a:t>busca</a:t>
            </a:r>
            <a:r>
              <a:rPr lang="en-US" sz="1800" dirty="0"/>
              <a:t> </a:t>
            </a:r>
            <a:r>
              <a:rPr lang="en-US" sz="1800" dirty="0" err="1"/>
              <a:t>tomar</a:t>
            </a:r>
            <a:r>
              <a:rPr lang="en-US" sz="1800" dirty="0"/>
              <a:t> </a:t>
            </a:r>
            <a:r>
              <a:rPr lang="en-US" sz="1800" dirty="0" err="1"/>
              <a:t>prestado</a:t>
            </a:r>
            <a:r>
              <a:rPr lang="en-US" sz="1800" dirty="0"/>
              <a:t> de las </a:t>
            </a:r>
            <a:r>
              <a:rPr lang="en-US" sz="1800" dirty="0" err="1"/>
              <a:t>practicas</a:t>
            </a:r>
            <a:r>
              <a:rPr lang="en-US" sz="1800" dirty="0"/>
              <a:t> que </a:t>
            </a:r>
            <a:r>
              <a:rPr lang="en-US" sz="1800" dirty="0" err="1"/>
              <a:t>han</a:t>
            </a:r>
            <a:r>
              <a:rPr lang="en-US" sz="1800" dirty="0"/>
              <a:t> </a:t>
            </a:r>
            <a:r>
              <a:rPr lang="en-US" sz="1800" dirty="0" err="1"/>
              <a:t>funcionado</a:t>
            </a:r>
            <a:r>
              <a:rPr lang="en-US" sz="1800" dirty="0"/>
              <a:t> </a:t>
            </a:r>
            <a:r>
              <a:rPr lang="en-US" sz="1800" dirty="0" err="1"/>
              <a:t>en</a:t>
            </a:r>
            <a:r>
              <a:rPr lang="en-US" sz="1800" dirty="0"/>
              <a:t> DevOps, para </a:t>
            </a:r>
            <a:r>
              <a:rPr lang="en-US" sz="1800" dirty="0" err="1"/>
              <a:t>tratar</a:t>
            </a:r>
            <a:r>
              <a:rPr lang="en-US" sz="1800" dirty="0"/>
              <a:t> </a:t>
            </a:r>
            <a:r>
              <a:rPr lang="en-US" sz="1800" dirty="0" err="1"/>
              <a:t>el</a:t>
            </a:r>
            <a:r>
              <a:rPr lang="en-US" sz="1800" dirty="0"/>
              <a:t> </a:t>
            </a:r>
            <a:r>
              <a:rPr lang="en-US" sz="1800" dirty="0" err="1"/>
              <a:t>codigo</a:t>
            </a:r>
            <a:r>
              <a:rPr lang="en-US" sz="1800" dirty="0"/>
              <a:t> de la </a:t>
            </a:r>
            <a:r>
              <a:rPr lang="en-US" sz="1800" dirty="0" err="1"/>
              <a:t>infraestructura</a:t>
            </a:r>
            <a:r>
              <a:rPr lang="en-US" sz="1800" dirty="0"/>
              <a:t> de la </a:t>
            </a:r>
            <a:r>
              <a:rPr lang="en-US" sz="1800" dirty="0" err="1"/>
              <a:t>misma</a:t>
            </a:r>
            <a:r>
              <a:rPr lang="en-US" sz="1800" dirty="0"/>
              <a:t> </a:t>
            </a:r>
            <a:r>
              <a:rPr lang="en-US" sz="1800" dirty="0" err="1"/>
              <a:t>manera</a:t>
            </a:r>
            <a:r>
              <a:rPr lang="en-US" sz="1800" dirty="0"/>
              <a:t> que </a:t>
            </a:r>
            <a:r>
              <a:rPr lang="en-US" sz="1800" dirty="0" err="1"/>
              <a:t>tratamos</a:t>
            </a:r>
            <a:r>
              <a:rPr lang="en-US" sz="1800" dirty="0"/>
              <a:t> </a:t>
            </a:r>
            <a:r>
              <a:rPr lang="en-US" sz="1800" dirty="0" err="1"/>
              <a:t>el</a:t>
            </a:r>
            <a:r>
              <a:rPr lang="en-US" sz="1800" dirty="0"/>
              <a:t> </a:t>
            </a:r>
            <a:r>
              <a:rPr lang="en-US" sz="1800" dirty="0" err="1"/>
              <a:t>codigo</a:t>
            </a:r>
            <a:r>
              <a:rPr lang="en-US" sz="1800" dirty="0"/>
              <a:t> de las </a:t>
            </a:r>
            <a:r>
              <a:rPr lang="en-US" sz="1800" dirty="0" err="1"/>
              <a:t>aplicaciones</a:t>
            </a:r>
            <a:r>
              <a:rPr lang="en-US" sz="1800" dirty="0"/>
              <a:t>.</a:t>
            </a:r>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832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222222"/>
                </a:solidFill>
                <a:effectLst/>
                <a:latin typeface="Courier New" panose="02070309020205020404" pitchFamily="49" charset="0"/>
              </a:rPr>
              <a:t>Para </a:t>
            </a:r>
            <a:r>
              <a:rPr lang="en-US" sz="1200" b="0" i="0" dirty="0" err="1">
                <a:solidFill>
                  <a:srgbClr val="222222"/>
                </a:solidFill>
                <a:effectLst/>
                <a:latin typeface="Courier New" panose="02070309020205020404" pitchFamily="49" charset="0"/>
              </a:rPr>
              <a:t>entender</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GitOps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creo</a:t>
            </a:r>
            <a:r>
              <a:rPr lang="en-US" sz="1200" b="0" i="0" dirty="0">
                <a:solidFill>
                  <a:srgbClr val="222222"/>
                </a:solidFill>
                <a:effectLst/>
                <a:latin typeface="Courier New" panose="02070309020205020404" pitchFamily="49" charset="0"/>
              </a:rPr>
              <a:t> que es </a:t>
            </a:r>
            <a:r>
              <a:rPr lang="en-US" sz="1200" b="0" i="0" dirty="0" err="1">
                <a:solidFill>
                  <a:srgbClr val="222222"/>
                </a:solidFill>
                <a:effectLst/>
                <a:latin typeface="Courier New" panose="02070309020205020404" pitchFamily="49" charset="0"/>
              </a:rPr>
              <a:t>importante</a:t>
            </a:r>
            <a:r>
              <a:rPr lang="en-US" sz="1200" b="0" i="0" dirty="0">
                <a:solidFill>
                  <a:srgbClr val="222222"/>
                </a:solidFill>
                <a:effectLst/>
                <a:latin typeface="Courier New" panose="02070309020205020404" pitchFamily="49" charset="0"/>
              </a:rPr>
              <a:t> primero </a:t>
            </a:r>
            <a:r>
              <a:rPr lang="en-US" sz="1200" b="0" i="0" dirty="0" err="1">
                <a:solidFill>
                  <a:srgbClr val="222222"/>
                </a:solidFill>
                <a:effectLst/>
                <a:latin typeface="Courier New" panose="02070309020205020404" pitchFamily="49" charset="0"/>
              </a:rPr>
              <a:t>definir</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el</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concepto</a:t>
            </a:r>
            <a:r>
              <a:rPr lang="en-US" sz="1200" b="0" i="0" dirty="0">
                <a:solidFill>
                  <a:srgbClr val="222222"/>
                </a:solidFill>
                <a:effectLst/>
                <a:latin typeface="Courier New" panose="02070309020205020404" pitchFamily="49" charset="0"/>
              </a:rPr>
              <a:t> de</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222222"/>
                </a:solidFill>
                <a:effectLst/>
                <a:latin typeface="Courier New" panose="02070309020205020404" pitchFamily="49" charset="0"/>
              </a:rPr>
              <a:t>infrastructure as code o INFRAESTRUCTURA COMO CODIGO, </a:t>
            </a:r>
            <a:r>
              <a:rPr lang="en-US" sz="1200" b="0" i="0" dirty="0" err="1">
                <a:solidFill>
                  <a:srgbClr val="222222"/>
                </a:solidFill>
                <a:effectLst/>
                <a:latin typeface="Courier New" panose="02070309020205020404" pitchFamily="49" charset="0"/>
              </a:rPr>
              <a:t>comunmente</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abreviado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como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IaC</a:t>
            </a:r>
            <a:r>
              <a:rPr lang="en-US" sz="1200" b="0" i="0" dirty="0">
                <a:solidFill>
                  <a:srgbClr val="222222"/>
                </a:solidFill>
                <a:effectLst/>
                <a:latin typeface="Courier New" panose="02070309020205020404" pitchFamily="49" charset="0"/>
              </a:rPr>
              <a:t>. </a:t>
            </a:r>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2</a:t>
            </a:fld>
            <a:endParaRPr lang="en-US"/>
          </a:p>
        </p:txBody>
      </p:sp>
    </p:spTree>
    <p:extLst>
      <p:ext uri="{BB962C8B-B14F-4D97-AF65-F5344CB8AC3E}">
        <p14:creationId xmlns:p14="http://schemas.microsoft.com/office/powerpoint/2010/main" val="707178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a:lnSpc>
                <a:spcPct val="100000"/>
              </a:lnSpc>
              <a:spcBef>
                <a:spcPts val="0"/>
              </a:spcBef>
              <a:spcAft>
                <a:spcPts val="0"/>
              </a:spcAft>
              <a:buNone/>
              <a:tabLst/>
              <a:defRPr/>
            </a:pPr>
            <a:r>
              <a:rPr lang="en-US" dirty="0"/>
              <a:t>La idea </a:t>
            </a:r>
            <a:r>
              <a:rPr lang="en-US" dirty="0" err="1"/>
              <a:t>seria</a:t>
            </a:r>
            <a:r>
              <a:rPr lang="en-US" dirty="0"/>
              <a:t> </a:t>
            </a:r>
            <a:r>
              <a:rPr lang="en-US" dirty="0" err="1"/>
              <a:t>entonces</a:t>
            </a:r>
            <a:r>
              <a:rPr lang="en-US" dirty="0"/>
              <a:t>, que </a:t>
            </a:r>
            <a:r>
              <a:rPr lang="en-US" dirty="0" err="1"/>
              <a:t>coloquemos</a:t>
            </a:r>
            <a:r>
              <a:rPr lang="en-US" dirty="0"/>
              <a:t> un Sistema de </a:t>
            </a:r>
            <a:r>
              <a:rPr lang="en-US" dirty="0" err="1"/>
              <a:t>versionamiento</a:t>
            </a:r>
            <a:r>
              <a:rPr lang="en-US" dirty="0"/>
              <a:t>, un CI/CD pipeline, y que </a:t>
            </a:r>
            <a:r>
              <a:rPr lang="en-US" dirty="0" err="1"/>
              <a:t>todos</a:t>
            </a:r>
            <a:r>
              <a:rPr lang="en-US" dirty="0"/>
              <a:t> </a:t>
            </a:r>
            <a:r>
              <a:rPr lang="en-US" dirty="0" err="1"/>
              <a:t>los</a:t>
            </a:r>
            <a:r>
              <a:rPr lang="en-US" dirty="0"/>
              <a:t> </a:t>
            </a:r>
            <a:r>
              <a:rPr lang="en-US" dirty="0" err="1"/>
              <a:t>cambios</a:t>
            </a:r>
            <a:r>
              <a:rPr lang="en-US" dirty="0"/>
              <a:t> a la </a:t>
            </a:r>
            <a:r>
              <a:rPr lang="en-US" dirty="0" err="1"/>
              <a:t>infraestructura</a:t>
            </a:r>
            <a:r>
              <a:rPr lang="en-US" dirty="0"/>
              <a:t> </a:t>
            </a:r>
            <a:r>
              <a:rPr lang="en-US" dirty="0" err="1"/>
              <a:t>sean</a:t>
            </a:r>
            <a:r>
              <a:rPr lang="en-US" dirty="0"/>
              <a:t> </a:t>
            </a:r>
            <a:r>
              <a:rPr lang="en-US" dirty="0" err="1"/>
              <a:t>disparados</a:t>
            </a:r>
            <a:r>
              <a:rPr lang="en-US" dirty="0"/>
              <a:t> a </a:t>
            </a:r>
            <a:r>
              <a:rPr lang="en-US" dirty="0" err="1"/>
              <a:t>partir</a:t>
            </a:r>
            <a:r>
              <a:rPr lang="en-US" dirty="0"/>
              <a:t> de </a:t>
            </a:r>
            <a:r>
              <a:rPr lang="en-US" dirty="0" err="1"/>
              <a:t>cambios</a:t>
            </a:r>
            <a:r>
              <a:rPr lang="en-US" dirty="0"/>
              <a:t> </a:t>
            </a:r>
            <a:r>
              <a:rPr lang="en-US" dirty="0" err="1"/>
              <a:t>hechos</a:t>
            </a:r>
            <a:r>
              <a:rPr lang="en-US" dirty="0"/>
              <a:t> </a:t>
            </a:r>
            <a:r>
              <a:rPr lang="en-US" dirty="0" err="1"/>
              <a:t>en</a:t>
            </a:r>
            <a:r>
              <a:rPr lang="en-US" dirty="0"/>
              <a:t> un branch </a:t>
            </a:r>
            <a:r>
              <a:rPr lang="en-US" dirty="0" err="1"/>
              <a:t>en</a:t>
            </a:r>
            <a:r>
              <a:rPr lang="en-US" dirty="0"/>
              <a:t> Git.</a:t>
            </a:r>
          </a:p>
        </p:txBody>
      </p:sp>
      <p:sp>
        <p:nvSpPr>
          <p:cNvPr id="51" name="Google Shape;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7647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X" dirty="0"/>
              <a:t>Y con esto, incluimos no solo infraestructura propiamente dicho, sino, politicas, configuraciones de sistemas, redes  e inclusive configuraciones de firewalls u otros dispositivos de seguridad.</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21</a:t>
            </a:fld>
            <a:endParaRPr lang="en-US"/>
          </a:p>
        </p:txBody>
      </p:sp>
    </p:spTree>
    <p:extLst>
      <p:ext uri="{BB962C8B-B14F-4D97-AF65-F5344CB8AC3E}">
        <p14:creationId xmlns:p14="http://schemas.microsoft.com/office/powerpoint/2010/main" val="3270262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222222"/>
                </a:solidFill>
                <a:effectLst/>
                <a:latin typeface="Courier New" panose="02070309020205020404" pitchFamily="49" charset="0"/>
              </a:rPr>
              <a:t>Y bueno, </a:t>
            </a:r>
            <a:r>
              <a:rPr lang="en-US" sz="1200" b="0" i="0" dirty="0" err="1">
                <a:solidFill>
                  <a:srgbClr val="222222"/>
                </a:solidFill>
                <a:effectLst/>
                <a:latin typeface="Courier New" panose="02070309020205020404" pitchFamily="49" charset="0"/>
              </a:rPr>
              <a:t>esta</a:t>
            </a:r>
            <a:r>
              <a:rPr lang="en-US" sz="1200" b="0" i="0" dirty="0">
                <a:solidFill>
                  <a:srgbClr val="222222"/>
                </a:solidFill>
                <a:effectLst/>
                <a:latin typeface="Courier New" panose="02070309020205020404" pitchFamily="49" charset="0"/>
              </a:rPr>
              <a:t> diapositive la </a:t>
            </a:r>
            <a:r>
              <a:rPr lang="en-US" sz="1200" b="0" i="0" dirty="0" err="1">
                <a:solidFill>
                  <a:srgbClr val="222222"/>
                </a:solidFill>
                <a:effectLst/>
                <a:latin typeface="Courier New" panose="02070309020205020404" pitchFamily="49" charset="0"/>
              </a:rPr>
              <a:t>incluyo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por</a:t>
            </a:r>
            <a:r>
              <a:rPr lang="en-US" sz="1200" b="0" i="0" dirty="0">
                <a:solidFill>
                  <a:srgbClr val="222222"/>
                </a:solidFill>
                <a:effectLst/>
                <a:latin typeface="Courier New" panose="02070309020205020404" pitchFamily="49" charset="0"/>
              </a:rPr>
              <a:t> que, me ha </a:t>
            </a:r>
            <a:r>
              <a:rPr lang="en-US" sz="1200" b="0" i="0" dirty="0" err="1">
                <a:solidFill>
                  <a:srgbClr val="222222"/>
                </a:solidFill>
                <a:effectLst/>
                <a:latin typeface="Courier New" panose="02070309020205020404" pitchFamily="49" charset="0"/>
              </a:rPr>
              <a:t>tocado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conversar</a:t>
            </a:r>
            <a:r>
              <a:rPr lang="en-US" sz="1200" b="0" i="0" dirty="0">
                <a:solidFill>
                  <a:srgbClr val="222222"/>
                </a:solidFill>
                <a:effectLst/>
                <a:latin typeface="Courier New" panose="02070309020205020404" pitchFamily="49" charset="0"/>
              </a:rPr>
              <a:t> con </a:t>
            </a:r>
            <a:r>
              <a:rPr lang="en-US" sz="1200" b="0" i="0" dirty="0" err="1">
                <a:solidFill>
                  <a:srgbClr val="222222"/>
                </a:solidFill>
                <a:effectLst/>
                <a:latin typeface="Courier New" panose="02070309020205020404" pitchFamily="49" charset="0"/>
              </a:rPr>
              <a:t>colegas</a:t>
            </a:r>
            <a:r>
              <a:rPr lang="en-US" sz="1200" b="0" i="0" dirty="0">
                <a:solidFill>
                  <a:srgbClr val="222222"/>
                </a:solidFill>
                <a:effectLst/>
                <a:latin typeface="Courier New" panose="02070309020205020404" pitchFamily="49" charset="0"/>
              </a:rPr>
              <a:t> y </a:t>
            </a:r>
            <a:r>
              <a:rPr lang="en-US" sz="1200" b="0" i="0" dirty="0" err="1">
                <a:solidFill>
                  <a:srgbClr val="222222"/>
                </a:solidFill>
                <a:effectLst/>
                <a:latin typeface="Courier New" panose="02070309020205020404" pitchFamily="49" charset="0"/>
              </a:rPr>
              <a:t>expresan</a:t>
            </a:r>
            <a:r>
              <a:rPr lang="en-US" sz="1200" b="0" i="0" dirty="0">
                <a:solidFill>
                  <a:srgbClr val="222222"/>
                </a:solidFill>
                <a:effectLst/>
                <a:latin typeface="Courier New" panose="02070309020205020404" pitchFamily="49" charset="0"/>
              </a:rPr>
              <a:t> confusion con </a:t>
            </a:r>
            <a:r>
              <a:rPr lang="en-US" sz="1200" b="0" i="0" dirty="0" err="1">
                <a:solidFill>
                  <a:srgbClr val="222222"/>
                </a:solidFill>
                <a:effectLst/>
                <a:latin typeface="Courier New" panose="02070309020205020404" pitchFamily="49" charset="0"/>
              </a:rPr>
              <a:t>el</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nombre</a:t>
            </a:r>
            <a:r>
              <a:rPr lang="en-US" sz="1200" b="0" i="0" dirty="0">
                <a:solidFill>
                  <a:srgbClr val="222222"/>
                </a:solidFill>
                <a:effectLst/>
                <a:latin typeface="Courier New" panose="02070309020205020404" pitchFamily="49" charset="0"/>
              </a:rPr>
              <a:t> de </a:t>
            </a:r>
            <a:r>
              <a:rPr lang="en-US" sz="1200" b="0" i="0" dirty="0" err="1">
                <a:solidFill>
                  <a:srgbClr val="222222"/>
                </a:solidFill>
                <a:effectLst/>
                <a:latin typeface="Courier New" panose="02070309020205020404" pitchFamily="49" charset="0"/>
              </a:rPr>
              <a:t>esta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practica</a:t>
            </a:r>
            <a:r>
              <a:rPr lang="en-US" sz="1200" b="0" i="0" dirty="0">
                <a:solidFill>
                  <a:srgbClr val="222222"/>
                </a:solidFill>
                <a:effectLst/>
                <a:latin typeface="Courier New" panose="02070309020205020404" pitchFamily="49" charset="0"/>
              </a:rPr>
              <a:t> y sus </a:t>
            </a:r>
            <a:r>
              <a:rPr lang="en-US" sz="1200" b="0" i="0" dirty="0" err="1">
                <a:solidFill>
                  <a:srgbClr val="222222"/>
                </a:solidFill>
                <a:effectLst/>
                <a:latin typeface="Courier New" panose="02070309020205020404" pitchFamily="49" charset="0"/>
              </a:rPr>
              <a:t>conceptos</a:t>
            </a:r>
            <a:r>
              <a:rPr lang="en-US" sz="1200" b="0" i="0" dirty="0">
                <a:solidFill>
                  <a:srgbClr val="222222"/>
                </a:solidFill>
                <a:effectLst/>
                <a:latin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err="1">
                <a:solidFill>
                  <a:srgbClr val="222222"/>
                </a:solidFill>
                <a:effectLst/>
                <a:latin typeface="Courier New" panose="02070309020205020404" pitchFamily="49" charset="0"/>
              </a:rPr>
              <a:t>finalmente</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GitOps</a:t>
            </a:r>
            <a:r>
              <a:rPr lang="en-US" sz="1200" b="0" i="0" dirty="0">
                <a:solidFill>
                  <a:srgbClr val="222222"/>
                </a:solidFill>
                <a:effectLst/>
                <a:latin typeface="Courier New" panose="02070309020205020404" pitchFamily="49" charset="0"/>
              </a:rPr>
              <a:t> es un </a:t>
            </a:r>
            <a:r>
              <a:rPr lang="en-US" sz="1200" b="0" i="0" dirty="0" err="1">
                <a:solidFill>
                  <a:srgbClr val="222222"/>
                </a:solidFill>
                <a:effectLst/>
                <a:latin typeface="Courier New" panose="02070309020205020404" pitchFamily="49" charset="0"/>
              </a:rPr>
              <a:t>nombre</a:t>
            </a:r>
            <a:r>
              <a:rPr lang="en-US" sz="1200" b="0" i="0" dirty="0">
                <a:solidFill>
                  <a:srgbClr val="222222"/>
                </a:solidFill>
                <a:effectLst/>
                <a:latin typeface="Courier New" panose="02070309020205020404" pitchFamily="49" charset="0"/>
              </a:rPr>
              <a:t> que se le </a:t>
            </a:r>
            <a:r>
              <a:rPr lang="en-US" sz="1200" b="0" i="0" dirty="0" err="1">
                <a:solidFill>
                  <a:srgbClr val="222222"/>
                </a:solidFill>
                <a:effectLst/>
                <a:latin typeface="Courier New" panose="02070309020205020404" pitchFamily="49" charset="0"/>
              </a:rPr>
              <a:t>dio</a:t>
            </a:r>
            <a:r>
              <a:rPr lang="en-US" sz="1200" b="0" i="0" dirty="0">
                <a:solidFill>
                  <a:srgbClr val="222222"/>
                </a:solidFill>
                <a:effectLst/>
                <a:latin typeface="Courier New" panose="02070309020205020404" pitchFamily="49" charset="0"/>
              </a:rPr>
              <a:t> a </a:t>
            </a:r>
            <a:r>
              <a:rPr lang="en-US" sz="1200" b="0" i="0" dirty="0" err="1">
                <a:solidFill>
                  <a:srgbClr val="222222"/>
                </a:solidFill>
                <a:effectLst/>
                <a:latin typeface="Courier New" panose="02070309020205020404" pitchFamily="49" charset="0"/>
              </a:rPr>
              <a:t>una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practica</a:t>
            </a:r>
            <a:r>
              <a:rPr lang="en-US" sz="1200" b="0" i="0" dirty="0">
                <a:solidFill>
                  <a:srgbClr val="222222"/>
                </a:solidFill>
                <a:effectLst/>
                <a:latin typeface="Courier New" panose="02070309020205020404" pitchFamily="49" charset="0"/>
              </a:rPr>
              <a:t> que se ha </a:t>
            </a:r>
            <a:r>
              <a:rPr lang="en-US" sz="1200" b="0" i="0" dirty="0" err="1">
                <a:solidFill>
                  <a:srgbClr val="222222"/>
                </a:solidFill>
                <a:effectLst/>
                <a:latin typeface="Courier New" panose="02070309020205020404" pitchFamily="49" charset="0"/>
              </a:rPr>
              <a:t>popularizado</a:t>
            </a:r>
            <a:r>
              <a:rPr lang="en-US" sz="1200" b="0" i="0" dirty="0">
                <a:solidFill>
                  <a:srgbClr val="222222"/>
                </a:solidFill>
                <a:effectLst/>
                <a:latin typeface="Courier New" panose="02070309020205020404" pitchFamily="49" charset="0"/>
              </a:rPr>
              <a:t> con </a:t>
            </a:r>
            <a:r>
              <a:rPr lang="en-US" sz="1200" b="0" i="0" dirty="0" err="1">
                <a:solidFill>
                  <a:srgbClr val="222222"/>
                </a:solidFill>
                <a:effectLst/>
                <a:latin typeface="Courier New" panose="02070309020205020404" pitchFamily="49" charset="0"/>
              </a:rPr>
              <a:t>el</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tiempo</a:t>
            </a:r>
            <a:r>
              <a:rPr lang="en-US" sz="1200" b="0" i="0" dirty="0">
                <a:solidFill>
                  <a:srgbClr val="222222"/>
                </a:solidFill>
                <a:effectLst/>
                <a:latin typeface="Courier New" panose="02070309020205020404" pitchFamily="49" charset="0"/>
              </a:rPr>
              <a:t>, al </a:t>
            </a:r>
            <a:r>
              <a:rPr lang="en-US" sz="1200" b="0" i="0" dirty="0" err="1">
                <a:solidFill>
                  <a:srgbClr val="222222"/>
                </a:solidFill>
                <a:effectLst/>
                <a:latin typeface="Courier New" panose="02070309020205020404" pitchFamily="49" charset="0"/>
              </a:rPr>
              <a:t>igual</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quet</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tenemos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nombres</a:t>
            </a:r>
            <a:r>
              <a:rPr lang="en-US" sz="1200" b="0" i="0" dirty="0">
                <a:solidFill>
                  <a:srgbClr val="222222"/>
                </a:solidFill>
                <a:effectLst/>
                <a:latin typeface="Courier New" panose="02070309020205020404" pitchFamily="49" charset="0"/>
              </a:rPr>
              <a:t> para  </a:t>
            </a:r>
            <a:r>
              <a:rPr lang="en-US" sz="1200" b="0" i="0" dirty="0" err="1">
                <a:solidFill>
                  <a:srgbClr val="222222"/>
                </a:solidFill>
                <a:effectLst/>
                <a:latin typeface="Courier New" panose="02070309020205020404" pitchFamily="49" charset="0"/>
              </a:rPr>
              <a:t>muchas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otras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practicas</a:t>
            </a:r>
            <a:r>
              <a:rPr lang="en-US" sz="1200" b="0" i="0" dirty="0">
                <a:solidFill>
                  <a:srgbClr val="222222"/>
                </a:solidFill>
                <a:effectLst/>
                <a:latin typeface="Courier New" panose="02070309020205020404" pitchFamily="49" charset="0"/>
              </a:rPr>
              <a:t>, y </a:t>
            </a:r>
            <a:r>
              <a:rPr lang="en-US" sz="1200" b="0" i="0" dirty="0" err="1">
                <a:solidFill>
                  <a:srgbClr val="222222"/>
                </a:solidFill>
                <a:effectLst/>
                <a:latin typeface="Courier New" panose="02070309020205020404" pitchFamily="49" charset="0"/>
              </a:rPr>
              <a:t>conceptos</a:t>
            </a:r>
            <a:r>
              <a:rPr lang="en-US" sz="1200" b="0" i="0" dirty="0">
                <a:solidFill>
                  <a:srgbClr val="222222"/>
                </a:solidFill>
                <a:effectLst/>
                <a:latin typeface="Courier New" panose="02070309020205020404" pitchFamily="49" charset="0"/>
              </a:rPr>
              <a:t> con </a:t>
            </a:r>
            <a:r>
              <a:rPr lang="en-US" sz="1200" b="0" i="0" dirty="0" err="1">
                <a:solidFill>
                  <a:srgbClr val="222222"/>
                </a:solidFill>
                <a:effectLst/>
                <a:latin typeface="Courier New" panose="02070309020205020404" pitchFamily="49" charset="0"/>
              </a:rPr>
              <a:t>el</a:t>
            </a:r>
            <a:r>
              <a:rPr lang="en-US" sz="1200" b="0" i="0" dirty="0">
                <a:solidFill>
                  <a:srgbClr val="222222"/>
                </a:solidFill>
                <a:effectLst/>
                <a:latin typeface="Courier New" panose="02070309020205020404" pitchFamily="49" charset="0"/>
              </a:rPr>
              <a:t> fin de </a:t>
            </a:r>
            <a:r>
              <a:rPr lang="en-US" sz="1200" b="0" i="0" dirty="0" err="1">
                <a:solidFill>
                  <a:srgbClr val="222222"/>
                </a:solidFill>
                <a:effectLst/>
                <a:latin typeface="Courier New" panose="02070309020205020404" pitchFamily="49" charset="0"/>
              </a:rPr>
              <a:t>englobar</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una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serie</a:t>
            </a:r>
            <a:r>
              <a:rPr lang="en-US" sz="1200" b="0" i="0" dirty="0">
                <a:solidFill>
                  <a:srgbClr val="222222"/>
                </a:solidFill>
                <a:effectLst/>
                <a:latin typeface="Courier New" panose="02070309020205020404" pitchFamily="49" charset="0"/>
              </a:rPr>
              <a:t> de ideas bajo un </a:t>
            </a:r>
            <a:r>
              <a:rPr lang="en-US" sz="1200" b="0" i="0" dirty="0" err="1">
                <a:solidFill>
                  <a:srgbClr val="222222"/>
                </a:solidFill>
                <a:effectLst/>
                <a:latin typeface="Courier New" panose="02070309020205020404" pitchFamily="49" charset="0"/>
              </a:rPr>
              <a:t>mismo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concepto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cosas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como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metodologia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agil</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programacion</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orientada</a:t>
            </a:r>
            <a:r>
              <a:rPr lang="en-US" sz="1200" b="0" i="0" dirty="0">
                <a:solidFill>
                  <a:srgbClr val="222222"/>
                </a:solidFill>
                <a:effectLst/>
                <a:latin typeface="Courier New" panose="02070309020205020404" pitchFamily="49" charset="0"/>
              </a:rPr>
              <a:t> a </a:t>
            </a:r>
            <a:r>
              <a:rPr lang="en-US" sz="1200" b="0" i="0" dirty="0" err="1">
                <a:solidFill>
                  <a:srgbClr val="222222"/>
                </a:solidFill>
                <a:effectLst/>
                <a:latin typeface="Courier New" panose="02070309020205020404" pitchFamily="49" charset="0"/>
              </a:rPr>
              <a:t>objetos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microservicios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etc</a:t>
            </a:r>
            <a:r>
              <a:rPr lang="en-US" sz="1200" b="0" i="0" dirty="0">
                <a:solidFill>
                  <a:srgbClr val="222222"/>
                </a:solidFill>
                <a:effectLst/>
                <a:latin typeface="Courier New" panose="02070309020205020404" pitchFamily="49" charset="0"/>
              </a:rPr>
              <a:t>…</a:t>
            </a:r>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22</a:t>
            </a:fld>
            <a:endParaRPr lang="en-US"/>
          </a:p>
        </p:txBody>
      </p:sp>
    </p:spTree>
    <p:extLst>
      <p:ext uri="{BB962C8B-B14F-4D97-AF65-F5344CB8AC3E}">
        <p14:creationId xmlns:p14="http://schemas.microsoft.com/office/powerpoint/2010/main" val="2105204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Recordemos</a:t>
            </a:r>
            <a:r>
              <a:rPr lang="en-US" dirty="0"/>
              <a:t> que uno de las </a:t>
            </a:r>
            <a:r>
              <a:rPr lang="en-US" dirty="0" err="1"/>
              <a:t>rasgos</a:t>
            </a:r>
            <a:r>
              <a:rPr lang="en-US" dirty="0"/>
              <a:t> mas </a:t>
            </a:r>
            <a:r>
              <a:rPr lang="en-US" dirty="0" err="1"/>
              <a:t>humanos</a:t>
            </a:r>
            <a:r>
              <a:rPr lang="en-US" dirty="0"/>
              <a:t> es </a:t>
            </a:r>
            <a:r>
              <a:rPr lang="en-US" dirty="0" err="1"/>
              <a:t>nombrar</a:t>
            </a:r>
            <a:r>
              <a:rPr lang="en-US" dirty="0"/>
              <a:t> </a:t>
            </a:r>
            <a:r>
              <a:rPr lang="en-US" dirty="0" err="1"/>
              <a:t>todo</a:t>
            </a:r>
            <a:r>
              <a:rPr lang="en-US" dirty="0"/>
              <a:t> lo que Podemos a </a:t>
            </a:r>
            <a:r>
              <a:rPr lang="en-US" dirty="0" err="1"/>
              <a:t>nuestro</a:t>
            </a:r>
            <a:r>
              <a:rPr lang="en-US" dirty="0"/>
              <a:t> </a:t>
            </a:r>
            <a:r>
              <a:rPr lang="en-US" dirty="0" err="1"/>
              <a:t>alrededor</a:t>
            </a:r>
            <a:r>
              <a:rPr lang="en-US" dirty="0"/>
              <a:t>, </a:t>
            </a:r>
            <a:r>
              <a:rPr lang="en-US" dirty="0" err="1"/>
              <a:t>mascotas</a:t>
            </a:r>
            <a:r>
              <a:rPr lang="en-US" dirty="0"/>
              <a:t>, </a:t>
            </a:r>
            <a:r>
              <a:rPr lang="en-US" dirty="0" err="1"/>
              <a:t>conceptos</a:t>
            </a:r>
            <a:r>
              <a:rPr lang="en-US" dirty="0"/>
              <a:t> y </a:t>
            </a:r>
            <a:r>
              <a:rPr lang="en-US" dirty="0" err="1"/>
              <a:t>demas</a:t>
            </a:r>
            <a:r>
              <a:rPr lang="en-US" dirty="0"/>
              <a:t>.</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23</a:t>
            </a:fld>
            <a:endParaRPr lang="en-US"/>
          </a:p>
        </p:txBody>
      </p:sp>
    </p:spTree>
    <p:extLst>
      <p:ext uri="{BB962C8B-B14F-4D97-AF65-F5344CB8AC3E}">
        <p14:creationId xmlns:p14="http://schemas.microsoft.com/office/powerpoint/2010/main" val="1009118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0" i="0" dirty="0" err="1">
                <a:solidFill>
                  <a:srgbClr val="24292F"/>
                </a:solidFill>
                <a:effectLst/>
                <a:latin typeface="-apple-system"/>
              </a:rPr>
              <a:t>En</a:t>
            </a:r>
            <a:r>
              <a:rPr lang="en-US" b="0" i="0" dirty="0">
                <a:solidFill>
                  <a:srgbClr val="24292F"/>
                </a:solidFill>
                <a:effectLst/>
                <a:latin typeface="-apple-system"/>
              </a:rPr>
              <a:t> conclusion, </a:t>
            </a:r>
            <a:r>
              <a:rPr lang="en-US" b="0" i="0" dirty="0" err="1">
                <a:solidFill>
                  <a:srgbClr val="24292F"/>
                </a:solidFill>
                <a:effectLst/>
                <a:latin typeface="-apple-system"/>
              </a:rPr>
              <a:t>los</a:t>
            </a:r>
            <a:r>
              <a:rPr lang="en-US" b="0" i="0" dirty="0">
                <a:solidFill>
                  <a:srgbClr val="24292F"/>
                </a:solidFill>
                <a:effectLst/>
                <a:latin typeface="-apple-system"/>
              </a:rPr>
              <a:t> </a:t>
            </a:r>
            <a:r>
              <a:rPr lang="en-US" b="0" i="0" dirty="0" err="1">
                <a:solidFill>
                  <a:srgbClr val="24292F"/>
                </a:solidFill>
                <a:effectLst/>
                <a:latin typeface="-apple-system"/>
              </a:rPr>
              <a:t>nombres</a:t>
            </a:r>
            <a:r>
              <a:rPr lang="en-US" b="0" i="0" dirty="0">
                <a:solidFill>
                  <a:srgbClr val="24292F"/>
                </a:solidFill>
                <a:effectLst/>
                <a:latin typeface="-apple-system"/>
              </a:rPr>
              <a:t> de las </a:t>
            </a:r>
            <a:r>
              <a:rPr lang="en-US" b="0" i="0" dirty="0" err="1">
                <a:solidFill>
                  <a:srgbClr val="24292F"/>
                </a:solidFill>
                <a:effectLst/>
                <a:latin typeface="-apple-system"/>
              </a:rPr>
              <a:t>practicas</a:t>
            </a:r>
            <a:r>
              <a:rPr lang="en-US" b="0" i="0" dirty="0">
                <a:solidFill>
                  <a:srgbClr val="24292F"/>
                </a:solidFill>
                <a:effectLst/>
                <a:latin typeface="-apple-system"/>
              </a:rPr>
              <a:t> que </a:t>
            </a:r>
            <a:r>
              <a:rPr lang="en-US" b="0" i="0" dirty="0" err="1">
                <a:solidFill>
                  <a:srgbClr val="24292F"/>
                </a:solidFill>
                <a:effectLst/>
                <a:latin typeface="-apple-system"/>
              </a:rPr>
              <a:t>conocemos</a:t>
            </a:r>
            <a:r>
              <a:rPr lang="en-US" b="0" i="0" dirty="0">
                <a:solidFill>
                  <a:srgbClr val="24292F"/>
                </a:solidFill>
                <a:effectLst/>
                <a:latin typeface="-apple-system"/>
              </a:rPr>
              <a:t>, son </a:t>
            </a:r>
            <a:r>
              <a:rPr lang="en-US" b="0" i="0" dirty="0" err="1">
                <a:solidFill>
                  <a:srgbClr val="24292F"/>
                </a:solidFill>
                <a:effectLst/>
                <a:latin typeface="-apple-system"/>
              </a:rPr>
              <a:t>adoptadas</a:t>
            </a:r>
            <a:r>
              <a:rPr lang="en-US" b="0" i="0" dirty="0">
                <a:solidFill>
                  <a:srgbClr val="24292F"/>
                </a:solidFill>
                <a:effectLst/>
                <a:latin typeface="-apple-system"/>
              </a:rPr>
              <a:t> </a:t>
            </a:r>
            <a:r>
              <a:rPr lang="en-US" b="0" i="0" dirty="0" err="1">
                <a:solidFill>
                  <a:srgbClr val="24292F"/>
                </a:solidFill>
                <a:effectLst/>
                <a:latin typeface="-apple-system"/>
              </a:rPr>
              <a:t>dependiendo</a:t>
            </a:r>
            <a:r>
              <a:rPr lang="en-US" b="0" i="0" dirty="0">
                <a:solidFill>
                  <a:srgbClr val="24292F"/>
                </a:solidFill>
                <a:effectLst/>
                <a:latin typeface="-apple-system"/>
              </a:rPr>
              <a:t> de </a:t>
            </a:r>
            <a:r>
              <a:rPr lang="en-US" b="0" i="0" dirty="0" err="1">
                <a:solidFill>
                  <a:srgbClr val="24292F"/>
                </a:solidFill>
                <a:effectLst/>
                <a:latin typeface="-apple-system"/>
              </a:rPr>
              <a:t>su</a:t>
            </a:r>
            <a:r>
              <a:rPr lang="en-US" b="0" i="0" dirty="0">
                <a:solidFill>
                  <a:srgbClr val="24292F"/>
                </a:solidFill>
                <a:effectLst/>
                <a:latin typeface="-apple-system"/>
              </a:rPr>
              <a:t> </a:t>
            </a:r>
            <a:r>
              <a:rPr lang="en-US" b="0" i="0" dirty="0" err="1">
                <a:solidFill>
                  <a:srgbClr val="24292F"/>
                </a:solidFill>
                <a:effectLst/>
                <a:latin typeface="-apple-system"/>
              </a:rPr>
              <a:t>popularidad</a:t>
            </a:r>
            <a:r>
              <a:rPr lang="en-US" b="0" i="0" dirty="0">
                <a:solidFill>
                  <a:srgbClr val="24292F"/>
                </a:solidFill>
                <a:effectLst/>
                <a:latin typeface="-apple-system"/>
              </a:rPr>
              <a:t>. Si </a:t>
            </a:r>
            <a:r>
              <a:rPr lang="en-US" b="0" i="0" dirty="0" err="1">
                <a:solidFill>
                  <a:srgbClr val="24292F"/>
                </a:solidFill>
                <a:effectLst/>
                <a:latin typeface="-apple-system"/>
              </a:rPr>
              <a:t>el</a:t>
            </a:r>
            <a:r>
              <a:rPr lang="en-US" b="0" i="0" dirty="0">
                <a:solidFill>
                  <a:srgbClr val="24292F"/>
                </a:solidFill>
                <a:effectLst/>
                <a:latin typeface="-apple-system"/>
              </a:rPr>
              <a:t> </a:t>
            </a:r>
            <a:r>
              <a:rPr lang="en-US" b="0" i="0" dirty="0" err="1">
                <a:solidFill>
                  <a:srgbClr val="24292F"/>
                </a:solidFill>
                <a:effectLst/>
                <a:latin typeface="-apple-system"/>
              </a:rPr>
              <a:t>termino</a:t>
            </a:r>
            <a:r>
              <a:rPr lang="en-US" b="0" i="0" dirty="0">
                <a:solidFill>
                  <a:srgbClr val="24292F"/>
                </a:solidFill>
                <a:effectLst/>
                <a:latin typeface="-apple-system"/>
              </a:rPr>
              <a:t> </a:t>
            </a:r>
            <a:r>
              <a:rPr lang="en-US" b="0" i="0" dirty="0" err="1">
                <a:solidFill>
                  <a:srgbClr val="24292F"/>
                </a:solidFill>
                <a:effectLst/>
                <a:latin typeface="-apple-system"/>
              </a:rPr>
              <a:t>pega</a:t>
            </a:r>
            <a:r>
              <a:rPr lang="en-US" b="0" i="0" dirty="0">
                <a:solidFill>
                  <a:srgbClr val="24292F"/>
                </a:solidFill>
                <a:effectLst/>
                <a:latin typeface="-apple-system"/>
              </a:rPr>
              <a:t>, </a:t>
            </a:r>
            <a:r>
              <a:rPr lang="en-US" b="0" i="0" dirty="0" err="1">
                <a:solidFill>
                  <a:srgbClr val="24292F"/>
                </a:solidFill>
                <a:effectLst/>
                <a:latin typeface="-apple-system"/>
              </a:rPr>
              <a:t>entonces</a:t>
            </a:r>
            <a:r>
              <a:rPr lang="en-US" b="0" i="0" dirty="0">
                <a:solidFill>
                  <a:srgbClr val="24292F"/>
                </a:solidFill>
                <a:effectLst/>
                <a:latin typeface="-apple-system"/>
              </a:rPr>
              <a:t> </a:t>
            </a:r>
            <a:r>
              <a:rPr lang="en-US" b="0" i="0" dirty="0" err="1">
                <a:solidFill>
                  <a:srgbClr val="24292F"/>
                </a:solidFill>
                <a:effectLst/>
                <a:latin typeface="-apple-system"/>
              </a:rPr>
              <a:t>llegamos</a:t>
            </a:r>
            <a:r>
              <a:rPr lang="en-US" b="0" i="0" dirty="0">
                <a:solidFill>
                  <a:srgbClr val="24292F"/>
                </a:solidFill>
                <a:effectLst/>
                <a:latin typeface="-apple-system"/>
              </a:rPr>
              <a:t> a </a:t>
            </a:r>
            <a:r>
              <a:rPr lang="en-US" b="0" i="0" dirty="0" err="1">
                <a:solidFill>
                  <a:srgbClr val="24292F"/>
                </a:solidFill>
                <a:effectLst/>
                <a:latin typeface="-apple-system"/>
              </a:rPr>
              <a:t>conocerlo</a:t>
            </a:r>
            <a:r>
              <a:rPr lang="en-US" b="0" i="0" dirty="0">
                <a:solidFill>
                  <a:srgbClr val="24292F"/>
                </a:solidFill>
                <a:effectLst/>
                <a:latin typeface="-apple-system"/>
              </a:rPr>
              <a:t> y se </a:t>
            </a:r>
            <a:r>
              <a:rPr lang="en-US" b="0" i="0" dirty="0" err="1">
                <a:solidFill>
                  <a:srgbClr val="24292F"/>
                </a:solidFill>
                <a:effectLst/>
                <a:latin typeface="-apple-system"/>
              </a:rPr>
              <a:t>adopta</a:t>
            </a:r>
            <a:r>
              <a:rPr lang="en-US" b="0" i="0" dirty="0">
                <a:solidFill>
                  <a:srgbClr val="24292F"/>
                </a:solidFill>
                <a:effectLst/>
                <a:latin typeface="-apple-system"/>
              </a:rPr>
              <a:t> </a:t>
            </a:r>
            <a:r>
              <a:rPr lang="en-US" b="0" i="0" dirty="0" err="1">
                <a:solidFill>
                  <a:srgbClr val="24292F"/>
                </a:solidFill>
                <a:effectLst/>
                <a:latin typeface="-apple-system"/>
              </a:rPr>
              <a:t>por</a:t>
            </a:r>
            <a:r>
              <a:rPr lang="en-US" b="0" i="0" dirty="0">
                <a:solidFill>
                  <a:srgbClr val="24292F"/>
                </a:solidFill>
                <a:effectLst/>
                <a:latin typeface="-apple-system"/>
              </a:rPr>
              <a:t> </a:t>
            </a:r>
            <a:r>
              <a:rPr lang="en-US" b="0" i="0" dirty="0" err="1">
                <a:solidFill>
                  <a:srgbClr val="24292F"/>
                </a:solidFill>
                <a:effectLst/>
                <a:latin typeface="-apple-system"/>
              </a:rPr>
              <a:t>otras</a:t>
            </a:r>
            <a:r>
              <a:rPr lang="en-US" b="0" i="0" dirty="0">
                <a:solidFill>
                  <a:srgbClr val="24292F"/>
                </a:solidFill>
                <a:effectLst/>
                <a:latin typeface="-apple-system"/>
              </a:rPr>
              <a:t> </a:t>
            </a:r>
            <a:r>
              <a:rPr lang="en-US" b="0" i="0" dirty="0" err="1">
                <a:solidFill>
                  <a:srgbClr val="24292F"/>
                </a:solidFill>
                <a:effectLst/>
                <a:latin typeface="-apple-system"/>
              </a:rPr>
              <a:t>organizaciones</a:t>
            </a:r>
            <a:endParaRPr lang="en-US" dirty="0"/>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24</a:t>
            </a:fld>
            <a:endParaRPr lang="en-US"/>
          </a:p>
        </p:txBody>
      </p:sp>
    </p:spTree>
    <p:extLst>
      <p:ext uri="{BB962C8B-B14F-4D97-AF65-F5344CB8AC3E}">
        <p14:creationId xmlns:p14="http://schemas.microsoft.com/office/powerpoint/2010/main" val="2895522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err="1">
                <a:solidFill>
                  <a:srgbClr val="222222"/>
                </a:solidFill>
                <a:effectLst/>
                <a:latin typeface="Courier New" panose="02070309020205020404" pitchFamily="49" charset="0"/>
              </a:rPr>
              <a:t>Ahora</a:t>
            </a:r>
            <a:r>
              <a:rPr lang="en-US" sz="1200" b="0" i="0" dirty="0">
                <a:solidFill>
                  <a:srgbClr val="222222"/>
                </a:solidFill>
                <a:effectLst/>
                <a:latin typeface="Courier New" panose="02070309020205020404" pitchFamily="49" charset="0"/>
              </a:rPr>
              <a:t> que </a:t>
            </a:r>
            <a:r>
              <a:rPr lang="en-US" sz="1200" b="0" i="0" dirty="0" err="1">
                <a:solidFill>
                  <a:srgbClr val="222222"/>
                </a:solidFill>
                <a:effectLst/>
                <a:latin typeface="Courier New" panose="02070309020205020404" pitchFamily="49" charset="0"/>
              </a:rPr>
              <a:t>estamos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establecimos</a:t>
            </a:r>
            <a:r>
              <a:rPr lang="en-US" sz="1200" b="0" i="0" dirty="0">
                <a:solidFill>
                  <a:srgbClr val="222222"/>
                </a:solidFill>
                <a:effectLst/>
                <a:latin typeface="Courier New" panose="02070309020205020404" pitchFamily="49" charset="0"/>
              </a:rPr>
              <a:t> un </a:t>
            </a:r>
            <a:r>
              <a:rPr lang="en-US" sz="1200" b="0" i="0" dirty="0" err="1">
                <a:solidFill>
                  <a:srgbClr val="222222"/>
                </a:solidFill>
                <a:effectLst/>
                <a:latin typeface="Courier New" panose="02070309020205020404" pitchFamily="49" charset="0"/>
              </a:rPr>
              <a:t>suelo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en</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comun</a:t>
            </a:r>
            <a:r>
              <a:rPr lang="en-US" sz="1200" b="0" i="0" dirty="0">
                <a:solidFill>
                  <a:srgbClr val="222222"/>
                </a:solidFill>
                <a:effectLst/>
                <a:latin typeface="Courier New" panose="02070309020205020404" pitchFamily="49" charset="0"/>
              </a:rPr>
              <a:t> para </a:t>
            </a:r>
            <a:r>
              <a:rPr lang="en-US" sz="1200" b="0" i="0" dirty="0" err="1">
                <a:solidFill>
                  <a:srgbClr val="222222"/>
                </a:solidFill>
                <a:effectLst/>
                <a:latin typeface="Courier New" panose="02070309020205020404" pitchFamily="49" charset="0"/>
              </a:rPr>
              <a:t>darnos</a:t>
            </a:r>
            <a:r>
              <a:rPr lang="en-US" sz="1200" b="0" i="0" dirty="0">
                <a:solidFill>
                  <a:srgbClr val="222222"/>
                </a:solidFill>
                <a:effectLst/>
                <a:latin typeface="Courier New" panose="02070309020205020404" pitchFamily="49" charset="0"/>
              </a:rPr>
              <a:t> la </a:t>
            </a:r>
            <a:r>
              <a:rPr lang="en-US" sz="1200" b="0" i="0" dirty="0" err="1">
                <a:solidFill>
                  <a:srgbClr val="222222"/>
                </a:solidFill>
                <a:effectLst/>
                <a:latin typeface="Courier New" panose="02070309020205020404" pitchFamily="49" charset="0"/>
              </a:rPr>
              <a:t>misma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perspectiva</a:t>
            </a:r>
            <a:r>
              <a:rPr lang="en-US" sz="1200" b="0" i="0" dirty="0">
                <a:solidFill>
                  <a:srgbClr val="222222"/>
                </a:solidFill>
                <a:effectLst/>
                <a:latin typeface="Courier New" panose="02070309020205020404" pitchFamily="49" charset="0"/>
              </a:rPr>
              <a:t> de lo que es </a:t>
            </a:r>
            <a:r>
              <a:rPr lang="en-US" sz="1200" b="0" i="0" dirty="0" err="1">
                <a:solidFill>
                  <a:srgbClr val="222222"/>
                </a:solidFill>
                <a:effectLst/>
                <a:latin typeface="Courier New" panose="02070309020205020404" pitchFamily="49" charset="0"/>
              </a:rPr>
              <a:t>GitOps</a:t>
            </a:r>
            <a:r>
              <a:rPr lang="en-US" sz="1200" b="0" i="0" dirty="0">
                <a:solidFill>
                  <a:srgbClr val="222222"/>
                </a:solidFill>
                <a:effectLst/>
                <a:latin typeface="Courier New" panose="02070309020205020404" pitchFamily="49" charset="0"/>
              </a:rPr>
              <a:t>, y lo que no es, y </a:t>
            </a:r>
            <a:r>
              <a:rPr lang="en-US" sz="1200" b="0" i="0" dirty="0" err="1">
                <a:solidFill>
                  <a:srgbClr val="222222"/>
                </a:solidFill>
                <a:effectLst/>
                <a:latin typeface="Courier New" panose="02070309020205020404" pitchFamily="49" charset="0"/>
              </a:rPr>
              <a:t>por</a:t>
            </a:r>
            <a:r>
              <a:rPr lang="en-US" sz="1200" b="0" i="0" dirty="0">
                <a:solidFill>
                  <a:srgbClr val="222222"/>
                </a:solidFill>
                <a:effectLst/>
                <a:latin typeface="Courier New" panose="02070309020205020404" pitchFamily="49" charset="0"/>
              </a:rPr>
              <a:t> que </a:t>
            </a:r>
            <a:r>
              <a:rPr lang="en-US" sz="1200" b="0" i="0" dirty="0" err="1">
                <a:solidFill>
                  <a:srgbClr val="222222"/>
                </a:solidFill>
                <a:effectLst/>
                <a:latin typeface="Courier New" panose="02070309020205020404" pitchFamily="49" charset="0"/>
              </a:rPr>
              <a:t>existe</a:t>
            </a:r>
            <a:r>
              <a:rPr lang="en-US" sz="1200" b="0" i="0" dirty="0">
                <a:solidFill>
                  <a:srgbClr val="222222"/>
                </a:solidFill>
                <a:effectLst/>
                <a:latin typeface="Courier New" panose="02070309020205020404" pitchFamily="49" charset="0"/>
              </a:rPr>
              <a:t>, me </a:t>
            </a:r>
            <a:r>
              <a:rPr lang="en-US" sz="1200" b="0" i="0" dirty="0" err="1">
                <a:solidFill>
                  <a:srgbClr val="222222"/>
                </a:solidFill>
                <a:effectLst/>
                <a:latin typeface="Courier New" panose="02070309020205020404" pitchFamily="49" charset="0"/>
              </a:rPr>
              <a:t>gustaria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hablar</a:t>
            </a:r>
            <a:r>
              <a:rPr lang="en-US" sz="1200" b="0" i="0" dirty="0">
                <a:solidFill>
                  <a:srgbClr val="222222"/>
                </a:solidFill>
                <a:effectLst/>
                <a:latin typeface="Courier New" panose="02070309020205020404" pitchFamily="49" charset="0"/>
              </a:rPr>
              <a:t> de la </a:t>
            </a:r>
            <a:r>
              <a:rPr lang="en-US" sz="1200" b="0" i="0" dirty="0" err="1">
                <a:solidFill>
                  <a:srgbClr val="222222"/>
                </a:solidFill>
                <a:effectLst/>
                <a:latin typeface="Courier New" panose="02070309020205020404" pitchFamily="49" charset="0"/>
              </a:rPr>
              <a:t>parte</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estrategica</a:t>
            </a:r>
            <a:r>
              <a:rPr lang="en-US" sz="1200" b="0" i="0" dirty="0">
                <a:solidFill>
                  <a:srgbClr val="222222"/>
                </a:solidFill>
                <a:effectLst/>
                <a:latin typeface="Courier New" panose="02070309020205020404" pitchFamily="49" charset="0"/>
              </a:rPr>
              <a:t>, y </a:t>
            </a:r>
            <a:r>
              <a:rPr lang="en-US" sz="1200" b="0" i="0" dirty="0" err="1">
                <a:solidFill>
                  <a:srgbClr val="222222"/>
                </a:solidFill>
                <a:effectLst/>
                <a:latin typeface="Courier New" panose="02070309020205020404" pitchFamily="49" charset="0"/>
              </a:rPr>
              <a:t>creo</a:t>
            </a:r>
            <a:r>
              <a:rPr lang="en-US" sz="1200" b="0" i="0" dirty="0">
                <a:solidFill>
                  <a:srgbClr val="222222"/>
                </a:solidFill>
                <a:effectLst/>
                <a:latin typeface="Courier New" panose="02070309020205020404" pitchFamily="49" charset="0"/>
              </a:rPr>
              <a:t> es la </a:t>
            </a:r>
            <a:r>
              <a:rPr lang="en-US" sz="1200" b="0" i="0" dirty="0" err="1">
                <a:solidFill>
                  <a:srgbClr val="222222"/>
                </a:solidFill>
                <a:effectLst/>
                <a:latin typeface="Courier New" panose="02070309020205020404" pitchFamily="49" charset="0"/>
              </a:rPr>
              <a:t>parte</a:t>
            </a:r>
            <a:r>
              <a:rPr lang="en-US" sz="1200" b="0" i="0" dirty="0">
                <a:solidFill>
                  <a:srgbClr val="222222"/>
                </a:solidFill>
                <a:effectLst/>
                <a:latin typeface="Courier New" panose="02070309020205020404" pitchFamily="49" charset="0"/>
              </a:rPr>
              <a:t> mas </a:t>
            </a:r>
            <a:r>
              <a:rPr lang="en-US" sz="1200" b="0" i="0" dirty="0" err="1">
                <a:solidFill>
                  <a:srgbClr val="222222"/>
                </a:solidFill>
                <a:effectLst/>
                <a:latin typeface="Courier New" panose="02070309020205020404" pitchFamily="49" charset="0"/>
              </a:rPr>
              <a:t>compleja</a:t>
            </a:r>
            <a:r>
              <a:rPr lang="en-US" sz="1200" b="0" i="0" dirty="0">
                <a:solidFill>
                  <a:srgbClr val="222222"/>
                </a:solidFill>
                <a:effectLst/>
                <a:latin typeface="Courier New" panose="02070309020205020404" pitchFamily="49" charset="0"/>
              </a:rPr>
              <a:t> de </a:t>
            </a:r>
            <a:r>
              <a:rPr lang="en-US" sz="1200" b="0" i="0" dirty="0" err="1">
                <a:solidFill>
                  <a:srgbClr val="222222"/>
                </a:solidFill>
                <a:effectLst/>
                <a:latin typeface="Courier New" panose="02070309020205020404" pitchFamily="49" charset="0"/>
              </a:rPr>
              <a:t>esta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charla</a:t>
            </a:r>
            <a:r>
              <a:rPr lang="en-US" sz="1200" b="0" i="0" dirty="0">
                <a:solidFill>
                  <a:srgbClr val="222222"/>
                </a:solidFill>
                <a:effectLst/>
                <a:latin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222222"/>
                </a:solidFill>
                <a:effectLst/>
                <a:latin typeface="Courier New" panose="02070309020205020404" pitchFamily="49" charset="0"/>
              </a:rPr>
              <a:t>Como adopter </a:t>
            </a:r>
            <a:r>
              <a:rPr lang="en-US" sz="1200" b="0" i="0" dirty="0" err="1">
                <a:solidFill>
                  <a:srgbClr val="222222"/>
                </a:solidFill>
                <a:effectLst/>
                <a:latin typeface="Courier New" panose="02070309020205020404" pitchFamily="49" charset="0"/>
              </a:rPr>
              <a:t>GitOps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correctamente</a:t>
            </a:r>
            <a:r>
              <a:rPr lang="en-US" sz="1200" b="0" i="0" dirty="0">
                <a:solidFill>
                  <a:srgbClr val="222222"/>
                </a:solidFill>
                <a:effectLst/>
                <a:latin typeface="Courier New" panose="02070309020205020404" pitchFamily="49" charset="0"/>
              </a:rPr>
              <a:t> , o con </a:t>
            </a:r>
            <a:r>
              <a:rPr lang="en-US" sz="1200" b="0" i="0" dirty="0" err="1">
                <a:solidFill>
                  <a:srgbClr val="222222"/>
                </a:solidFill>
                <a:effectLst/>
                <a:latin typeface="Courier New" panose="02070309020205020404" pitchFamily="49" charset="0"/>
              </a:rPr>
              <a:t>los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conceptos</a:t>
            </a:r>
            <a:r>
              <a:rPr lang="en-US" sz="1200" b="0" i="0" dirty="0">
                <a:solidFill>
                  <a:srgbClr val="222222"/>
                </a:solidFill>
                <a:effectLst/>
                <a:latin typeface="Courier New" panose="02070309020205020404" pitchFamily="49" charset="0"/>
              </a:rPr>
              <a:t> mas </a:t>
            </a:r>
            <a:r>
              <a:rPr lang="en-US" sz="1200" b="0" i="0" dirty="0" err="1">
                <a:solidFill>
                  <a:srgbClr val="222222"/>
                </a:solidFill>
                <a:effectLst/>
                <a:latin typeface="Courier New" panose="02070309020205020404" pitchFamily="49" charset="0"/>
              </a:rPr>
              <a:t>modernos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en</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mente</a:t>
            </a:r>
            <a:r>
              <a:rPr lang="en-US" sz="1200" b="0" i="0" dirty="0">
                <a:solidFill>
                  <a:srgbClr val="222222"/>
                </a:solidFill>
                <a:effectLst/>
                <a:latin typeface="Courier New" panose="02070309020205020404" pitchFamily="49" charset="0"/>
              </a:rPr>
              <a:t>?</a:t>
            </a:r>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25</a:t>
            </a:fld>
            <a:endParaRPr lang="en-US"/>
          </a:p>
        </p:txBody>
      </p:sp>
    </p:spTree>
    <p:extLst>
      <p:ext uri="{BB962C8B-B14F-4D97-AF65-F5344CB8AC3E}">
        <p14:creationId xmlns:p14="http://schemas.microsoft.com/office/powerpoint/2010/main" val="2809483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Pensemos</a:t>
            </a:r>
            <a:r>
              <a:rPr lang="en-US" dirty="0"/>
              <a:t> </a:t>
            </a:r>
            <a:r>
              <a:rPr lang="en-US" dirty="0" err="1"/>
              <a:t>una</a:t>
            </a:r>
            <a:r>
              <a:rPr lang="en-US" dirty="0"/>
              <a:t> </a:t>
            </a:r>
            <a:r>
              <a:rPr lang="en-US" dirty="0" err="1"/>
              <a:t>cosa</a:t>
            </a:r>
            <a:r>
              <a:rPr lang="en-US" dirty="0"/>
              <a:t>, </a:t>
            </a:r>
            <a:r>
              <a:rPr lang="en-US" dirty="0" err="1"/>
              <a:t>tener</a:t>
            </a:r>
            <a:r>
              <a:rPr lang="en-US" dirty="0"/>
              <a:t> un  control de versions y </a:t>
            </a:r>
            <a:r>
              <a:rPr lang="en-US" dirty="0" err="1"/>
              <a:t>hacer</a:t>
            </a:r>
            <a:r>
              <a:rPr lang="en-US" dirty="0"/>
              <a:t> un pipeline de CI/CD, </a:t>
            </a:r>
            <a:r>
              <a:rPr lang="en-US" dirty="0" err="1"/>
              <a:t>ya</a:t>
            </a:r>
            <a:r>
              <a:rPr lang="en-US" dirty="0"/>
              <a:t> no es nada nuevo, y la </a:t>
            </a:r>
            <a:r>
              <a:rPr lang="en-US" dirty="0" err="1"/>
              <a:t>mayoria</a:t>
            </a:r>
            <a:r>
              <a:rPr lang="en-US" dirty="0"/>
              <a:t> de </a:t>
            </a:r>
            <a:r>
              <a:rPr lang="en-US" dirty="0" err="1"/>
              <a:t>los</a:t>
            </a:r>
            <a:r>
              <a:rPr lang="en-US" dirty="0"/>
              <a:t> DevOps con </a:t>
            </a:r>
            <a:r>
              <a:rPr lang="en-US" dirty="0" err="1"/>
              <a:t>experiencia</a:t>
            </a:r>
            <a:r>
              <a:rPr lang="en-US" dirty="0"/>
              <a:t> </a:t>
            </a:r>
            <a:r>
              <a:rPr lang="en-US" dirty="0" err="1"/>
              <a:t>podrian</a:t>
            </a:r>
            <a:r>
              <a:rPr lang="en-US" dirty="0"/>
              <a:t> </a:t>
            </a:r>
            <a:r>
              <a:rPr lang="en-US" dirty="0" err="1"/>
              <a:t>implementar</a:t>
            </a:r>
            <a:r>
              <a:rPr lang="en-US" dirty="0"/>
              <a:t> </a:t>
            </a:r>
            <a:r>
              <a:rPr lang="en-US" dirty="0" err="1"/>
              <a:t>una</a:t>
            </a:r>
            <a:r>
              <a:rPr lang="en-US" dirty="0"/>
              <a:t> </a:t>
            </a:r>
            <a:r>
              <a:rPr lang="en-US" dirty="0" err="1"/>
              <a:t>estrategia</a:t>
            </a:r>
            <a:r>
              <a:rPr lang="en-US" dirty="0"/>
              <a:t> </a:t>
            </a:r>
            <a:r>
              <a:rPr lang="en-US" dirty="0" err="1"/>
              <a:t>razonable</a:t>
            </a:r>
            <a:r>
              <a:rPr lang="en-US" dirty="0"/>
              <a:t> para </a:t>
            </a:r>
            <a:r>
              <a:rPr lang="en-US" dirty="0" err="1"/>
              <a:t>hacer</a:t>
            </a:r>
            <a:r>
              <a:rPr lang="en-US" dirty="0"/>
              <a:t> </a:t>
            </a:r>
            <a:r>
              <a:rPr lang="en-US" dirty="0" err="1"/>
              <a:t>cambios</a:t>
            </a:r>
            <a:r>
              <a:rPr lang="en-US" dirty="0"/>
              <a:t> a </a:t>
            </a:r>
            <a:r>
              <a:rPr lang="en-US" dirty="0" err="1"/>
              <a:t>los</a:t>
            </a:r>
            <a:r>
              <a:rPr lang="en-US" dirty="0"/>
              <a:t> </a:t>
            </a:r>
            <a:r>
              <a:rPr lang="en-US" dirty="0" err="1"/>
              <a:t>sistemas</a:t>
            </a:r>
            <a:r>
              <a:rPr lang="en-US" dirty="0"/>
              <a:t> </a:t>
            </a:r>
            <a:r>
              <a:rPr lang="en-US" dirty="0" err="1"/>
              <a:t>desde</a:t>
            </a:r>
            <a:r>
              <a:rPr lang="en-US" dirty="0"/>
              <a:t> un Sistema de control de </a:t>
            </a:r>
            <a:r>
              <a:rPr lang="en-US" dirty="0" err="1"/>
              <a:t>versiones</a:t>
            </a:r>
            <a:r>
              <a:rPr lang="en-US" dirty="0"/>
              <a:t>,</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26</a:t>
            </a:fld>
            <a:endParaRPr lang="en-US"/>
          </a:p>
        </p:txBody>
      </p:sp>
    </p:spTree>
    <p:extLst>
      <p:ext uri="{BB962C8B-B14F-4D97-AF65-F5344CB8AC3E}">
        <p14:creationId xmlns:p14="http://schemas.microsoft.com/office/powerpoint/2010/main" val="2882661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a:lnSpc>
                <a:spcPct val="100000"/>
              </a:lnSpc>
              <a:spcBef>
                <a:spcPts val="0"/>
              </a:spcBef>
              <a:spcAft>
                <a:spcPts val="0"/>
              </a:spcAft>
              <a:buNone/>
              <a:tabLst/>
              <a:defRPr/>
            </a:pPr>
            <a:r>
              <a:rPr lang="en-US" dirty="0" err="1"/>
              <a:t>Finalmente</a:t>
            </a:r>
            <a:r>
              <a:rPr lang="en-US" dirty="0"/>
              <a:t>, </a:t>
            </a:r>
            <a:r>
              <a:rPr lang="en-US" dirty="0" err="1"/>
              <a:t>hacer</a:t>
            </a:r>
            <a:r>
              <a:rPr lang="en-US" dirty="0"/>
              <a:t> un pipeline </a:t>
            </a:r>
            <a:r>
              <a:rPr lang="en-US" dirty="0" err="1"/>
              <a:t>en</a:t>
            </a:r>
            <a:r>
              <a:rPr lang="en-US" dirty="0"/>
              <a:t> </a:t>
            </a:r>
            <a:r>
              <a:rPr lang="en-US" dirty="0" err="1"/>
              <a:t>Github</a:t>
            </a:r>
            <a:r>
              <a:rPr lang="en-US" dirty="0"/>
              <a:t> Actions, o Jenkins, </a:t>
            </a:r>
            <a:r>
              <a:rPr lang="en-US" dirty="0" err="1"/>
              <a:t>donde</a:t>
            </a:r>
            <a:r>
              <a:rPr lang="en-US" dirty="0"/>
              <a:t> se </a:t>
            </a:r>
            <a:r>
              <a:rPr lang="en-US" dirty="0" err="1"/>
              <a:t>manden</a:t>
            </a:r>
            <a:r>
              <a:rPr lang="en-US" dirty="0"/>
              <a:t> </a:t>
            </a:r>
            <a:r>
              <a:rPr lang="en-US" dirty="0" err="1"/>
              <a:t>llamar</a:t>
            </a:r>
            <a:r>
              <a:rPr lang="en-US" dirty="0"/>
              <a:t> </a:t>
            </a:r>
            <a:r>
              <a:rPr lang="en-US" dirty="0" err="1"/>
              <a:t>los</a:t>
            </a:r>
            <a:r>
              <a:rPr lang="en-US" dirty="0"/>
              <a:t> </a:t>
            </a:r>
            <a:r>
              <a:rPr lang="en-US" dirty="0" err="1"/>
              <a:t>parametros</a:t>
            </a:r>
            <a:r>
              <a:rPr lang="en-US" dirty="0"/>
              <a:t> de </a:t>
            </a:r>
            <a:r>
              <a:rPr lang="en-US" dirty="0" err="1"/>
              <a:t>kubectl</a:t>
            </a:r>
            <a:r>
              <a:rPr lang="en-US" dirty="0"/>
              <a:t> o ansible playbook no </a:t>
            </a:r>
            <a:r>
              <a:rPr lang="en-US" dirty="0" err="1"/>
              <a:t>deberia</a:t>
            </a:r>
            <a:r>
              <a:rPr lang="en-US" dirty="0"/>
              <a:t> </a:t>
            </a:r>
            <a:r>
              <a:rPr lang="en-US" dirty="0" err="1"/>
              <a:t>suponer</a:t>
            </a:r>
            <a:r>
              <a:rPr lang="en-US" dirty="0"/>
              <a:t> un gran </a:t>
            </a:r>
            <a:r>
              <a:rPr lang="en-US" dirty="0" err="1"/>
              <a:t>problema</a:t>
            </a:r>
            <a:r>
              <a:rPr lang="en-US" dirty="0"/>
              <a:t>, </a:t>
            </a:r>
            <a:r>
              <a:rPr lang="en-US" dirty="0" err="1"/>
              <a:t>solamente</a:t>
            </a:r>
            <a:r>
              <a:rPr lang="en-US" dirty="0"/>
              <a:t> se </a:t>
            </a:r>
            <a:r>
              <a:rPr lang="en-US" dirty="0" err="1"/>
              <a:t>transporta</a:t>
            </a:r>
            <a:r>
              <a:rPr lang="en-US" dirty="0"/>
              <a:t> lo que </a:t>
            </a:r>
            <a:r>
              <a:rPr lang="en-US" dirty="0" err="1"/>
              <a:t>anteriormente</a:t>
            </a:r>
            <a:r>
              <a:rPr lang="en-US" dirty="0"/>
              <a:t> </a:t>
            </a:r>
            <a:r>
              <a:rPr lang="en-US" dirty="0" err="1"/>
              <a:t>haciamos</a:t>
            </a:r>
            <a:r>
              <a:rPr lang="en-US" dirty="0"/>
              <a:t> </a:t>
            </a:r>
            <a:r>
              <a:rPr lang="en-US" dirty="0" err="1"/>
              <a:t>en</a:t>
            </a:r>
            <a:r>
              <a:rPr lang="en-US" dirty="0"/>
              <a:t> la </a:t>
            </a:r>
            <a:r>
              <a:rPr lang="en-US" dirty="0" err="1"/>
              <a:t>linea</a:t>
            </a:r>
            <a:r>
              <a:rPr lang="en-US" dirty="0"/>
              <a:t> de commandos, </a:t>
            </a:r>
            <a:r>
              <a:rPr lang="en-US" dirty="0" err="1"/>
              <a:t>hacia</a:t>
            </a:r>
            <a:r>
              <a:rPr lang="en-US" dirty="0"/>
              <a:t> </a:t>
            </a:r>
            <a:r>
              <a:rPr lang="en-US" dirty="0" err="1"/>
              <a:t>el</a:t>
            </a:r>
            <a:r>
              <a:rPr lang="en-US" dirty="0"/>
              <a:t> pipeline, </a:t>
            </a:r>
            <a:r>
              <a:rPr lang="en-US" dirty="0" err="1"/>
              <a:t>cierto</a:t>
            </a:r>
            <a:r>
              <a:rPr lang="en-US" dirty="0"/>
              <a:t>?</a:t>
            </a:r>
          </a:p>
        </p:txBody>
      </p:sp>
      <p:sp>
        <p:nvSpPr>
          <p:cNvPr id="51" name="Google Shape;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9903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dirty="0">
                <a:solidFill>
                  <a:srgbClr val="222222"/>
                </a:solidFill>
                <a:effectLst/>
                <a:latin typeface="Courier New" panose="02070309020205020404" pitchFamily="49" charset="0"/>
              </a:rPr>
              <a:t>Bueno, para retar </a:t>
            </a:r>
            <a:r>
              <a:rPr lang="en-US" b="0" i="0" dirty="0" err="1">
                <a:solidFill>
                  <a:srgbClr val="222222"/>
                </a:solidFill>
                <a:effectLst/>
                <a:latin typeface="Courier New" panose="02070309020205020404" pitchFamily="49" charset="0"/>
              </a:rPr>
              <a:t>esta</a:t>
            </a:r>
            <a:r>
              <a:rPr lang="en-US" b="0" i="0" dirty="0">
                <a:solidFill>
                  <a:srgbClr val="222222"/>
                </a:solidFill>
                <a:effectLst/>
                <a:latin typeface="Courier New" panose="02070309020205020404" pitchFamily="49" charset="0"/>
              </a:rPr>
              <a:t> idea, </a:t>
            </a:r>
            <a:r>
              <a:rPr lang="en-US" b="0" i="0" dirty="0" err="1">
                <a:solidFill>
                  <a:srgbClr val="222222"/>
                </a:solidFill>
                <a:effectLst/>
                <a:latin typeface="Courier New" panose="02070309020205020404" pitchFamily="49" charset="0"/>
              </a:rPr>
              <a:t>quiero</a:t>
            </a:r>
            <a:r>
              <a:rPr lang="en-US" b="0" i="0" dirty="0">
                <a:solidFill>
                  <a:srgbClr val="222222"/>
                </a:solidFill>
                <a:effectLst/>
                <a:latin typeface="Courier New" panose="02070309020205020404" pitchFamily="49" charset="0"/>
              </a:rPr>
              <a:t> presenter </a:t>
            </a:r>
            <a:r>
              <a:rPr lang="en-US" b="0" i="0" dirty="0" err="1">
                <a:solidFill>
                  <a:srgbClr val="222222"/>
                </a:solidFill>
                <a:effectLst/>
                <a:latin typeface="Courier New" panose="02070309020205020404" pitchFamily="49" charset="0"/>
              </a:rPr>
              <a:t>en</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pantalla</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estas</a:t>
            </a:r>
            <a:r>
              <a:rPr lang="en-US" b="0" i="0" dirty="0">
                <a:solidFill>
                  <a:srgbClr val="222222"/>
                </a:solidFill>
                <a:effectLst/>
                <a:latin typeface="Courier New" panose="02070309020205020404" pitchFamily="49" charset="0"/>
              </a:rPr>
              <a:t> dos </a:t>
            </a:r>
            <a:r>
              <a:rPr lang="en-US" b="0" i="0" dirty="0" err="1">
                <a:solidFill>
                  <a:srgbClr val="222222"/>
                </a:solidFill>
                <a:effectLst/>
                <a:latin typeface="Courier New" panose="02070309020205020404" pitchFamily="49" charset="0"/>
              </a:rPr>
              <a:t>herramientas</a:t>
            </a:r>
            <a:r>
              <a:rPr lang="en-US" b="0" i="0" dirty="0">
                <a:solidFill>
                  <a:srgbClr val="222222"/>
                </a:solidFill>
                <a:effectLst/>
                <a:latin typeface="Courier New" panose="02070309020205020404" pitchFamily="49" charset="0"/>
              </a:rPr>
              <a:t> que </a:t>
            </a:r>
            <a:r>
              <a:rPr lang="en-US" b="0" i="0" dirty="0" err="1">
                <a:solidFill>
                  <a:srgbClr val="222222"/>
                </a:solidFill>
                <a:effectLst/>
                <a:latin typeface="Courier New" panose="02070309020205020404" pitchFamily="49" charset="0"/>
              </a:rPr>
              <a:t>abiertamente</a:t>
            </a:r>
            <a:r>
              <a:rPr lang="en-US" b="0" i="0" dirty="0">
                <a:solidFill>
                  <a:srgbClr val="222222"/>
                </a:solidFill>
                <a:effectLst/>
                <a:latin typeface="Courier New" panose="02070309020205020404" pitchFamily="49" charset="0"/>
              </a:rPr>
              <a:t> se </a:t>
            </a:r>
            <a:r>
              <a:rPr lang="en-US" b="0" i="0" dirty="0" err="1">
                <a:solidFill>
                  <a:srgbClr val="222222"/>
                </a:solidFill>
                <a:effectLst/>
                <a:latin typeface="Courier New" panose="02070309020205020404" pitchFamily="49" charset="0"/>
              </a:rPr>
              <a:t>promueven</a:t>
            </a:r>
            <a:r>
              <a:rPr lang="en-US" b="0" i="0" dirty="0">
                <a:solidFill>
                  <a:srgbClr val="222222"/>
                </a:solidFill>
                <a:effectLst/>
                <a:latin typeface="Courier New" panose="02070309020205020404" pitchFamily="49" charset="0"/>
              </a:rPr>
              <a:t> a </a:t>
            </a:r>
            <a:r>
              <a:rPr lang="en-US" b="0" i="0" dirty="0" err="1">
                <a:solidFill>
                  <a:srgbClr val="222222"/>
                </a:solidFill>
                <a:effectLst/>
                <a:latin typeface="Courier New" panose="02070309020205020404" pitchFamily="49" charset="0"/>
              </a:rPr>
              <a:t>si</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mismos</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como</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herramientas</a:t>
            </a:r>
            <a:r>
              <a:rPr lang="en-US" b="0" i="0" dirty="0">
                <a:solidFill>
                  <a:srgbClr val="222222"/>
                </a:solidFill>
                <a:effectLst/>
                <a:latin typeface="Courier New" panose="02070309020205020404" pitchFamily="49" charset="0"/>
              </a:rPr>
              <a:t> de </a:t>
            </a:r>
            <a:r>
              <a:rPr lang="en-US" b="0" i="0" dirty="0" err="1">
                <a:solidFill>
                  <a:srgbClr val="222222"/>
                </a:solidFill>
                <a:effectLst/>
                <a:latin typeface="Courier New" panose="02070309020205020404" pitchFamily="49" charset="0"/>
              </a:rPr>
              <a:t>GitOps</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ArgoCD</a:t>
            </a:r>
            <a:r>
              <a:rPr lang="en-US" b="0" i="0" dirty="0">
                <a:solidFill>
                  <a:srgbClr val="222222"/>
                </a:solidFill>
                <a:effectLst/>
                <a:latin typeface="Courier New" panose="02070309020205020404" pitchFamily="49" charset="0"/>
              </a:rPr>
              <a:t> y flux</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dirty="0" err="1">
                <a:solidFill>
                  <a:srgbClr val="222222"/>
                </a:solidFill>
                <a:effectLst/>
                <a:latin typeface="Courier New" panose="02070309020205020404" pitchFamily="49" charset="0"/>
              </a:rPr>
              <a:t>En</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pantalla</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coloque</a:t>
            </a:r>
            <a:r>
              <a:rPr lang="en-US" b="0" i="0" dirty="0">
                <a:solidFill>
                  <a:srgbClr val="222222"/>
                </a:solidFill>
                <a:effectLst/>
                <a:latin typeface="Courier New" panose="02070309020205020404" pitchFamily="49" charset="0"/>
              </a:rPr>
              <a:t> un copy/paste </a:t>
            </a:r>
            <a:r>
              <a:rPr lang="en-US" b="0" i="0" dirty="0" err="1">
                <a:solidFill>
                  <a:srgbClr val="222222"/>
                </a:solidFill>
                <a:effectLst/>
                <a:latin typeface="Courier New" panose="02070309020205020404" pitchFamily="49" charset="0"/>
              </a:rPr>
              <a:t>directamente</a:t>
            </a:r>
            <a:r>
              <a:rPr lang="en-US" b="0" i="0" dirty="0">
                <a:solidFill>
                  <a:srgbClr val="222222"/>
                </a:solidFill>
                <a:effectLst/>
                <a:latin typeface="Courier New" panose="02070309020205020404" pitchFamily="49" charset="0"/>
              </a:rPr>
              <a:t> de sus </a:t>
            </a:r>
            <a:r>
              <a:rPr lang="en-US" b="0" i="0" dirty="0" err="1">
                <a:solidFill>
                  <a:srgbClr val="222222"/>
                </a:solidFill>
                <a:effectLst/>
                <a:latin typeface="Courier New" panose="02070309020205020404" pitchFamily="49" charset="0"/>
              </a:rPr>
              <a:t>respectivios</a:t>
            </a:r>
            <a:r>
              <a:rPr lang="en-US" b="0" i="0" dirty="0">
                <a:solidFill>
                  <a:srgbClr val="222222"/>
                </a:solidFill>
                <a:effectLst/>
                <a:latin typeface="Courier New" panose="02070309020205020404" pitchFamily="49" charset="0"/>
              </a:rPr>
              <a:t> sitios web, </a:t>
            </a:r>
            <a:r>
              <a:rPr lang="en-US" b="0" i="0" dirty="0" err="1">
                <a:solidFill>
                  <a:srgbClr val="222222"/>
                </a:solidFill>
                <a:effectLst/>
                <a:latin typeface="Courier New" panose="02070309020205020404" pitchFamily="49" charset="0"/>
              </a:rPr>
              <a:t>donde</a:t>
            </a:r>
            <a:r>
              <a:rPr lang="en-US" b="0" i="0" dirty="0">
                <a:solidFill>
                  <a:srgbClr val="222222"/>
                </a:solidFill>
                <a:effectLst/>
                <a:latin typeface="Courier New" panose="02070309020205020404" pitchFamily="49" charset="0"/>
              </a:rPr>
              <a:t> Podemos leer que “</a:t>
            </a:r>
            <a:r>
              <a:rPr lang="en-US" b="0" i="0" dirty="0" err="1">
                <a:solidFill>
                  <a:srgbClr val="222222"/>
                </a:solidFill>
                <a:effectLst/>
                <a:latin typeface="Courier New" panose="02070309020205020404" pitchFamily="49" charset="0"/>
              </a:rPr>
              <a:t>argocd</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sigue</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el</a:t>
            </a:r>
            <a:r>
              <a:rPr lang="en-US" b="0" i="0" dirty="0">
                <a:solidFill>
                  <a:srgbClr val="222222"/>
                </a:solidFill>
                <a:effectLst/>
                <a:latin typeface="Courier New" panose="02070309020205020404" pitchFamily="49" charset="0"/>
              </a:rPr>
              <a:t> patron de </a:t>
            </a:r>
            <a:r>
              <a:rPr lang="en-US" b="0" i="0" dirty="0" err="1">
                <a:solidFill>
                  <a:srgbClr val="222222"/>
                </a:solidFill>
                <a:effectLst/>
                <a:latin typeface="Courier New" panose="02070309020205020404" pitchFamily="49" charset="0"/>
              </a:rPr>
              <a:t>GitOps</a:t>
            </a:r>
            <a:r>
              <a:rPr lang="en-US" b="0" i="0" dirty="0">
                <a:solidFill>
                  <a:srgbClr val="222222"/>
                </a:solidFill>
                <a:effectLst/>
                <a:latin typeface="Courier New" panose="02070309020205020404" pitchFamily="49" charset="0"/>
              </a:rPr>
              <a:t> de usar repositories git </a:t>
            </a:r>
            <a:r>
              <a:rPr lang="en-US" b="0" i="0" dirty="0" err="1">
                <a:solidFill>
                  <a:srgbClr val="222222"/>
                </a:solidFill>
                <a:effectLst/>
                <a:latin typeface="Courier New" panose="02070309020205020404" pitchFamily="49" charset="0"/>
              </a:rPr>
              <a:t>como</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una</a:t>
            </a:r>
            <a:r>
              <a:rPr lang="en-US" b="0" i="0" dirty="0">
                <a:solidFill>
                  <a:srgbClr val="222222"/>
                </a:solidFill>
                <a:effectLst/>
                <a:latin typeface="Courier New" panose="02070309020205020404" pitchFamily="49" charset="0"/>
              </a:rPr>
              <a:t> Fuente de </a:t>
            </a:r>
            <a:r>
              <a:rPr lang="en-US" b="0" i="0" dirty="0" err="1">
                <a:solidFill>
                  <a:srgbClr val="222222"/>
                </a:solidFill>
                <a:effectLst/>
                <a:latin typeface="Courier New" panose="02070309020205020404" pitchFamily="49" charset="0"/>
              </a:rPr>
              <a:t>verdad</a:t>
            </a:r>
            <a:r>
              <a:rPr lang="en-US" b="0" i="0" dirty="0">
                <a:solidFill>
                  <a:srgbClr val="222222"/>
                </a:solidFill>
                <a:effectLst/>
                <a:latin typeface="Courier New" panose="02070309020205020404" pitchFamily="49" charset="0"/>
              </a:rPr>
              <a:t> para definer </a:t>
            </a:r>
            <a:r>
              <a:rPr lang="en-US" b="0" i="0" dirty="0" err="1">
                <a:solidFill>
                  <a:srgbClr val="222222"/>
                </a:solidFill>
                <a:effectLst/>
                <a:latin typeface="Courier New" panose="02070309020205020404" pitchFamily="49" charset="0"/>
              </a:rPr>
              <a:t>el</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estado</a:t>
            </a:r>
            <a:r>
              <a:rPr lang="en-US" b="0" i="0" dirty="0">
                <a:solidFill>
                  <a:srgbClr val="222222"/>
                </a:solidFill>
                <a:effectLst/>
                <a:latin typeface="Courier New" panose="02070309020205020404" pitchFamily="49" charset="0"/>
              </a:rPr>
              <a:t> de </a:t>
            </a:r>
            <a:r>
              <a:rPr lang="en-US" b="0" i="0" dirty="0" err="1">
                <a:solidFill>
                  <a:srgbClr val="222222"/>
                </a:solidFill>
                <a:effectLst/>
                <a:latin typeface="Courier New" panose="02070309020205020404" pitchFamily="49" charset="0"/>
              </a:rPr>
              <a:t>una</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aplicacion</a:t>
            </a:r>
            <a:r>
              <a:rPr lang="en-US" b="0" i="0" dirty="0">
                <a:solidFill>
                  <a:srgbClr val="222222"/>
                </a:solidFill>
                <a:effectLst/>
                <a:latin typeface="Courier New" panose="02070309020205020404" pitchFamily="49" charset="0"/>
              </a:rPr>
              <a:t>” –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dirty="0">
                <a:solidFill>
                  <a:srgbClr val="222222"/>
                </a:solidFill>
                <a:effectLst/>
                <a:latin typeface="Courier New" panose="02070309020205020404" pitchFamily="49" charset="0"/>
              </a:rPr>
              <a:t>“Flux, la </a:t>
            </a:r>
            <a:r>
              <a:rPr lang="en-US" b="0" i="0" dirty="0" err="1">
                <a:solidFill>
                  <a:srgbClr val="222222"/>
                </a:solidFill>
                <a:effectLst/>
                <a:latin typeface="Courier New" panose="02070309020205020404" pitchFamily="49" charset="0"/>
              </a:rPr>
              <a:t>familia</a:t>
            </a:r>
            <a:r>
              <a:rPr lang="en-US" b="0" i="0" dirty="0">
                <a:solidFill>
                  <a:srgbClr val="222222"/>
                </a:solidFill>
                <a:effectLst/>
                <a:latin typeface="Courier New" panose="02070309020205020404" pitchFamily="49" charset="0"/>
              </a:rPr>
              <a:t> de </a:t>
            </a:r>
            <a:r>
              <a:rPr lang="en-US" b="0" i="0" dirty="0" err="1">
                <a:solidFill>
                  <a:srgbClr val="222222"/>
                </a:solidFill>
                <a:effectLst/>
                <a:latin typeface="Courier New" panose="02070309020205020404" pitchFamily="49" charset="0"/>
              </a:rPr>
              <a:t>proyectos</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GitOps</a:t>
            </a:r>
            <a:r>
              <a:rPr lang="en-US" b="0" i="0" dirty="0">
                <a:solidFill>
                  <a:srgbClr val="222222"/>
                </a:solidFill>
                <a:effectLst/>
                <a:latin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dirty="0">
              <a:solidFill>
                <a:srgbClr val="22222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dirty="0">
                <a:solidFill>
                  <a:srgbClr val="222222"/>
                </a:solidFill>
                <a:effectLst/>
                <a:latin typeface="Courier New" panose="02070309020205020404" pitchFamily="49" charset="0"/>
              </a:rPr>
              <a:t>Por que es </a:t>
            </a:r>
            <a:r>
              <a:rPr lang="en-US" b="0" i="0" dirty="0" err="1">
                <a:solidFill>
                  <a:srgbClr val="222222"/>
                </a:solidFill>
                <a:effectLst/>
                <a:latin typeface="Courier New" panose="02070309020205020404" pitchFamily="49" charset="0"/>
              </a:rPr>
              <a:t>esto</a:t>
            </a:r>
            <a:r>
              <a:rPr lang="en-US" b="0" i="0" dirty="0">
                <a:solidFill>
                  <a:srgbClr val="222222"/>
                </a:solidFill>
                <a:effectLst/>
                <a:latin typeface="Courier New" panose="02070309020205020404" pitchFamily="49" charset="0"/>
              </a:rPr>
              <a:t>? O </a:t>
            </a:r>
            <a:r>
              <a:rPr lang="en-US" b="0" i="0" dirty="0" err="1">
                <a:solidFill>
                  <a:srgbClr val="222222"/>
                </a:solidFill>
                <a:effectLst/>
                <a:latin typeface="Courier New" panose="02070309020205020404" pitchFamily="49" charset="0"/>
              </a:rPr>
              <a:t>como</a:t>
            </a:r>
            <a:r>
              <a:rPr lang="en-US" b="0" i="0" dirty="0">
                <a:solidFill>
                  <a:srgbClr val="222222"/>
                </a:solidFill>
                <a:effectLst/>
                <a:latin typeface="Courier New" panose="02070309020205020404" pitchFamily="49" charset="0"/>
              </a:rPr>
              <a:t> se </a:t>
            </a:r>
            <a:r>
              <a:rPr lang="en-US" b="0" i="0" dirty="0" err="1">
                <a:solidFill>
                  <a:srgbClr val="222222"/>
                </a:solidFill>
                <a:effectLst/>
                <a:latin typeface="Courier New" panose="02070309020205020404" pitchFamily="49" charset="0"/>
              </a:rPr>
              <a:t>diferencian</a:t>
            </a:r>
            <a:r>
              <a:rPr lang="en-US" b="0" i="0" dirty="0">
                <a:solidFill>
                  <a:srgbClr val="222222"/>
                </a:solidFill>
                <a:effectLst/>
                <a:latin typeface="Courier New" panose="02070309020205020404" pitchFamily="49" charset="0"/>
              </a:rPr>
              <a:t> </a:t>
            </a:r>
            <a:r>
              <a:rPr lang="en-US" b="0" i="0" dirty="0" err="1">
                <a:solidFill>
                  <a:srgbClr val="222222"/>
                </a:solidFill>
                <a:effectLst/>
                <a:latin typeface="Courier New" panose="02070309020205020404" pitchFamily="49" charset="0"/>
              </a:rPr>
              <a:t>exactamente</a:t>
            </a:r>
            <a:r>
              <a:rPr lang="en-US" b="0" i="0" dirty="0">
                <a:solidFill>
                  <a:srgbClr val="222222"/>
                </a:solidFill>
                <a:effectLst/>
                <a:latin typeface="Courier New" panose="02070309020205020404" pitchFamily="49" charset="0"/>
              </a:rPr>
              <a:t> de un pipeline </a:t>
            </a:r>
            <a:r>
              <a:rPr lang="en-US" b="0" i="0" dirty="0" err="1">
                <a:solidFill>
                  <a:srgbClr val="222222"/>
                </a:solidFill>
                <a:effectLst/>
                <a:latin typeface="Courier New" panose="02070309020205020404" pitchFamily="49" charset="0"/>
              </a:rPr>
              <a:t>en</a:t>
            </a:r>
            <a:r>
              <a:rPr lang="en-US" b="0" i="0" dirty="0">
                <a:solidFill>
                  <a:srgbClr val="222222"/>
                </a:solidFill>
                <a:effectLst/>
                <a:latin typeface="Courier New" panose="02070309020205020404" pitchFamily="49" charset="0"/>
              </a:rPr>
              <a:t> Jenkins </a:t>
            </a:r>
            <a:r>
              <a:rPr lang="en-US" b="0" i="0" dirty="0" err="1">
                <a:solidFill>
                  <a:srgbClr val="222222"/>
                </a:solidFill>
                <a:effectLst/>
                <a:latin typeface="Courier New" panose="02070309020205020404" pitchFamily="49" charset="0"/>
              </a:rPr>
              <a:t>convencional</a:t>
            </a:r>
            <a:r>
              <a:rPr lang="en-US" b="0" i="0" dirty="0">
                <a:solidFill>
                  <a:srgbClr val="222222"/>
                </a:solidFill>
                <a:effectLst/>
                <a:latin typeface="Courier New" panose="02070309020205020404" pitchFamily="49" charset="0"/>
              </a:rPr>
              <a:t>?</a:t>
            </a:r>
            <a:endParaRPr lang="en-US" dirty="0"/>
          </a:p>
        </p:txBody>
      </p:sp>
      <p:sp>
        <p:nvSpPr>
          <p:cNvPr id="290" name="Google Shape;290;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07/09/22</a:t>
            </a:r>
            <a:endParaRPr/>
          </a:p>
        </p:txBody>
      </p:sp>
      <p:sp>
        <p:nvSpPr>
          <p:cNvPr id="291" name="Google Shape;29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433274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X" dirty="0"/>
              <a:t>Y con esto, incluimos no solo infraestructura propiamente dicho, sino, politicas, configuraciones de sistemas, redes  e inclusive configuraciones de firewalls u otros dispositivos de seguridad.</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29</a:t>
            </a:fld>
            <a:endParaRPr lang="en-US"/>
          </a:p>
        </p:txBody>
      </p:sp>
    </p:spTree>
    <p:extLst>
      <p:ext uri="{BB962C8B-B14F-4D97-AF65-F5344CB8AC3E}">
        <p14:creationId xmlns:p14="http://schemas.microsoft.com/office/powerpoint/2010/main" val="1070172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a:r>
            <a:r>
              <a:rPr lang="en-MX" dirty="0"/>
              <a:t>rimero que nada, demos un paso atras en el tiempo.</a:t>
            </a:r>
          </a:p>
          <a:p>
            <a:endParaRPr lang="en-MX" dirty="0"/>
          </a:p>
          <a:p>
            <a:r>
              <a:rPr lang="en-MX" dirty="0"/>
              <a:t>Recordemos que, en el pasado, la infraestructura se creaba, literalmente, montando un servidor en un rack, cierto?</a:t>
            </a:r>
          </a:p>
          <a:p>
            <a:endParaRPr lang="en-MX" dirty="0"/>
          </a:p>
          <a:p>
            <a:r>
              <a:rPr lang="en-MX" dirty="0"/>
              <a:t>Esto era una labor de semanas, o meses.</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3</a:t>
            </a:fld>
            <a:endParaRPr lang="en-US"/>
          </a:p>
        </p:txBody>
      </p:sp>
    </p:spTree>
    <p:extLst>
      <p:ext uri="{BB962C8B-B14F-4D97-AF65-F5344CB8AC3E}">
        <p14:creationId xmlns:p14="http://schemas.microsoft.com/office/powerpoint/2010/main" val="3335255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MX" dirty="0"/>
              <a:t>Y mas importante, para esta charla, el termino de “Infraestructure as Apps” o infraestructura como apliaciones.</a:t>
            </a:r>
          </a:p>
          <a:p>
            <a:endParaRPr lang="en-MX" dirty="0"/>
          </a:p>
          <a:p>
            <a:r>
              <a:rPr lang="en-US" dirty="0"/>
              <a:t>H</a:t>
            </a:r>
            <a:r>
              <a:rPr lang="en-MX" dirty="0"/>
              <a:t>agamos una pequenia pausa ahora para digerir estos terminos. </a:t>
            </a:r>
          </a:p>
          <a:p>
            <a:endParaRPr lang="en-MX" dirty="0"/>
          </a:p>
          <a:p>
            <a:r>
              <a:rPr lang="en-MX" dirty="0"/>
              <a:t>Si la infraestructura como codigo, o politica como codigo, significa que queremos tener esas definiciones en una sintaxis interpretable por una maquina, pero tambien legible por un humano, entonces que significa este termino de “infraestructura como aplicacion”?</a:t>
            </a:r>
          </a:p>
          <a:p>
            <a:pPr marL="0" lvl="0" indent="0" algn="l" rtl="0">
              <a:lnSpc>
                <a:spcPct val="100000"/>
              </a:lnSpc>
              <a:spcBef>
                <a:spcPts val="0"/>
              </a:spcBef>
              <a:spcAft>
                <a:spcPts val="0"/>
              </a:spcAft>
              <a:buSzPts val="1400"/>
              <a:buNone/>
            </a:pPr>
            <a:endParaRPr lang="en-US" dirty="0"/>
          </a:p>
        </p:txBody>
      </p:sp>
      <p:sp>
        <p:nvSpPr>
          <p:cNvPr id="290" name="Google Shape;290;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07/09/22</a:t>
            </a:r>
            <a:endParaRPr/>
          </a:p>
        </p:txBody>
      </p:sp>
      <p:sp>
        <p:nvSpPr>
          <p:cNvPr id="291" name="Google Shape;29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222223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b="0" i="0" dirty="0">
                <a:solidFill>
                  <a:srgbClr val="24292F"/>
                </a:solidFill>
                <a:effectLst/>
                <a:latin typeface="-apple-system"/>
              </a:rPr>
              <a:t>Si lo </a:t>
            </a:r>
            <a:r>
              <a:rPr lang="en-US" b="0" i="0" dirty="0" err="1">
                <a:solidFill>
                  <a:srgbClr val="24292F"/>
                </a:solidFill>
                <a:effectLst/>
                <a:latin typeface="-apple-system"/>
              </a:rPr>
              <a:t>pensamos</a:t>
            </a:r>
            <a:r>
              <a:rPr lang="en-US" b="0" i="0" dirty="0">
                <a:solidFill>
                  <a:srgbClr val="24292F"/>
                </a:solidFill>
                <a:effectLst/>
                <a:latin typeface="-apple-system"/>
              </a:rPr>
              <a:t> un </a:t>
            </a:r>
            <a:r>
              <a:rPr lang="en-US" b="0" i="0" dirty="0" err="1">
                <a:solidFill>
                  <a:srgbClr val="24292F"/>
                </a:solidFill>
                <a:effectLst/>
                <a:latin typeface="-apple-system"/>
              </a:rPr>
              <a:t>momento</a:t>
            </a:r>
            <a:r>
              <a:rPr lang="en-US" b="0" i="0" dirty="0">
                <a:solidFill>
                  <a:srgbClr val="24292F"/>
                </a:solidFill>
                <a:effectLst/>
                <a:latin typeface="-apple-system"/>
              </a:rPr>
              <a:t>, Kubernetes </a:t>
            </a:r>
            <a:r>
              <a:rPr lang="en-US" b="0" i="0" dirty="0" err="1">
                <a:solidFill>
                  <a:srgbClr val="24292F"/>
                </a:solidFill>
                <a:effectLst/>
                <a:latin typeface="-apple-system"/>
              </a:rPr>
              <a:t>hace</a:t>
            </a:r>
            <a:r>
              <a:rPr lang="en-US" b="0" i="0" dirty="0">
                <a:solidFill>
                  <a:srgbClr val="24292F"/>
                </a:solidFill>
                <a:effectLst/>
                <a:latin typeface="-apple-system"/>
              </a:rPr>
              <a:t> </a:t>
            </a:r>
            <a:r>
              <a:rPr lang="en-US" b="0" i="0" dirty="0" err="1">
                <a:solidFill>
                  <a:srgbClr val="24292F"/>
                </a:solidFill>
                <a:effectLst/>
                <a:latin typeface="-apple-system"/>
              </a:rPr>
              <a:t>esto</a:t>
            </a:r>
            <a:r>
              <a:rPr lang="en-US" b="0" i="0" dirty="0">
                <a:solidFill>
                  <a:srgbClr val="24292F"/>
                </a:solidFill>
                <a:effectLst/>
                <a:latin typeface="-apple-system"/>
              </a:rPr>
              <a:t>.</a:t>
            </a:r>
          </a:p>
          <a:p>
            <a:pPr algn="l"/>
            <a:endParaRPr lang="en-US" b="0" i="0" dirty="0">
              <a:solidFill>
                <a:srgbClr val="24292F"/>
              </a:solidFill>
              <a:effectLst/>
              <a:latin typeface="-apple-system"/>
            </a:endParaRPr>
          </a:p>
          <a:p>
            <a:pPr algn="l"/>
            <a:r>
              <a:rPr lang="en-US" b="0" i="0" dirty="0" err="1">
                <a:solidFill>
                  <a:srgbClr val="24292F"/>
                </a:solidFill>
                <a:effectLst/>
                <a:latin typeface="-apple-system"/>
              </a:rPr>
              <a:t>En</a:t>
            </a:r>
            <a:r>
              <a:rPr lang="en-US" b="0" i="0" dirty="0">
                <a:solidFill>
                  <a:srgbClr val="24292F"/>
                </a:solidFill>
                <a:effectLst/>
                <a:latin typeface="-apple-system"/>
              </a:rPr>
              <a:t> un </a:t>
            </a:r>
            <a:r>
              <a:rPr lang="en-US" b="0" i="0" dirty="0" err="1">
                <a:solidFill>
                  <a:srgbClr val="24292F"/>
                </a:solidFill>
                <a:effectLst/>
                <a:latin typeface="-apple-system"/>
              </a:rPr>
              <a:t>manifiesto</a:t>
            </a:r>
            <a:r>
              <a:rPr lang="en-US" b="0" i="0" dirty="0">
                <a:solidFill>
                  <a:srgbClr val="24292F"/>
                </a:solidFill>
                <a:effectLst/>
                <a:latin typeface="-apple-system"/>
              </a:rPr>
              <a:t> de Kubernetes, temenos </a:t>
            </a:r>
            <a:r>
              <a:rPr lang="en-US" b="0" i="0" dirty="0" err="1">
                <a:solidFill>
                  <a:srgbClr val="24292F"/>
                </a:solidFill>
                <a:effectLst/>
                <a:latin typeface="-apple-system"/>
              </a:rPr>
              <a:t>definidos</a:t>
            </a:r>
            <a:r>
              <a:rPr lang="en-US" b="0" i="0" dirty="0">
                <a:solidFill>
                  <a:srgbClr val="24292F"/>
                </a:solidFill>
                <a:effectLst/>
                <a:latin typeface="-apple-system"/>
              </a:rPr>
              <a:t> </a:t>
            </a:r>
            <a:r>
              <a:rPr lang="en-US" b="0" i="0" dirty="0" err="1">
                <a:solidFill>
                  <a:srgbClr val="24292F"/>
                </a:solidFill>
                <a:effectLst/>
                <a:latin typeface="-apple-system"/>
              </a:rPr>
              <a:t>Servicios</a:t>
            </a:r>
            <a:r>
              <a:rPr lang="en-US" b="0" i="0" dirty="0">
                <a:solidFill>
                  <a:srgbClr val="24292F"/>
                </a:solidFill>
                <a:effectLst/>
                <a:latin typeface="-apple-system"/>
              </a:rPr>
              <a:t>, </a:t>
            </a:r>
            <a:r>
              <a:rPr lang="en-US" b="0" i="0" dirty="0" err="1">
                <a:solidFill>
                  <a:srgbClr val="24292F"/>
                </a:solidFill>
                <a:effectLst/>
                <a:latin typeface="-apple-system"/>
              </a:rPr>
              <a:t>aplicaciones</a:t>
            </a:r>
            <a:r>
              <a:rPr lang="en-US" b="0" i="0" dirty="0">
                <a:solidFill>
                  <a:srgbClr val="24292F"/>
                </a:solidFill>
                <a:effectLst/>
                <a:latin typeface="-apple-system"/>
              </a:rPr>
              <a:t>, </a:t>
            </a:r>
            <a:r>
              <a:rPr lang="en-US" b="0" i="0" dirty="0" err="1">
                <a:solidFill>
                  <a:srgbClr val="24292F"/>
                </a:solidFill>
                <a:effectLst/>
                <a:latin typeface="-apple-system"/>
              </a:rPr>
              <a:t>tipos</a:t>
            </a:r>
            <a:r>
              <a:rPr lang="en-US" b="0" i="0" dirty="0">
                <a:solidFill>
                  <a:srgbClr val="24292F"/>
                </a:solidFill>
                <a:effectLst/>
                <a:latin typeface="-apple-system"/>
              </a:rPr>
              <a:t> de </a:t>
            </a:r>
            <a:r>
              <a:rPr lang="en-US" b="0" i="0" dirty="0" err="1">
                <a:solidFill>
                  <a:srgbClr val="24292F"/>
                </a:solidFill>
                <a:effectLst/>
                <a:latin typeface="-apple-system"/>
              </a:rPr>
              <a:t>almacenamiento</a:t>
            </a:r>
            <a:r>
              <a:rPr lang="en-US" b="0" i="0" dirty="0">
                <a:solidFill>
                  <a:srgbClr val="24292F"/>
                </a:solidFill>
                <a:effectLst/>
                <a:latin typeface="-apple-system"/>
              </a:rPr>
              <a:t> para </a:t>
            </a:r>
            <a:r>
              <a:rPr lang="en-US" b="0" i="0" dirty="0" err="1">
                <a:solidFill>
                  <a:srgbClr val="24292F"/>
                </a:solidFill>
                <a:effectLst/>
                <a:latin typeface="-apple-system"/>
              </a:rPr>
              <a:t>nuestras</a:t>
            </a:r>
            <a:r>
              <a:rPr lang="en-US" b="0" i="0" dirty="0">
                <a:solidFill>
                  <a:srgbClr val="24292F"/>
                </a:solidFill>
                <a:effectLst/>
                <a:latin typeface="-apple-system"/>
              </a:rPr>
              <a:t> </a:t>
            </a:r>
            <a:r>
              <a:rPr lang="en-US" b="0" i="0" dirty="0" err="1">
                <a:solidFill>
                  <a:srgbClr val="24292F"/>
                </a:solidFill>
                <a:effectLst/>
                <a:latin typeface="-apple-system"/>
              </a:rPr>
              <a:t>aplicaciones</a:t>
            </a:r>
            <a:r>
              <a:rPr lang="en-US" b="0" i="0" dirty="0">
                <a:solidFill>
                  <a:srgbClr val="24292F"/>
                </a:solidFill>
                <a:effectLst/>
                <a:latin typeface="-apple-system"/>
              </a:rPr>
              <a:t> y </a:t>
            </a:r>
            <a:r>
              <a:rPr lang="en-US" b="0" i="0" dirty="0" err="1">
                <a:solidFill>
                  <a:srgbClr val="24292F"/>
                </a:solidFill>
                <a:effectLst/>
                <a:latin typeface="-apple-system"/>
              </a:rPr>
              <a:t>demas</a:t>
            </a:r>
            <a:r>
              <a:rPr lang="en-US" b="0" i="0" dirty="0">
                <a:solidFill>
                  <a:srgbClr val="24292F"/>
                </a:solidFill>
                <a:effectLst/>
                <a:latin typeface="-apple-system"/>
              </a:rPr>
              <a:t>.</a:t>
            </a:r>
          </a:p>
          <a:p>
            <a:pPr algn="l"/>
            <a:endParaRPr lang="en-US" b="0" i="0" dirty="0">
              <a:solidFill>
                <a:srgbClr val="24292F"/>
              </a:solidFill>
              <a:effectLst/>
              <a:latin typeface="-apple-system"/>
            </a:endParaRPr>
          </a:p>
          <a:p>
            <a:pPr algn="l"/>
            <a:r>
              <a:rPr lang="en-US" b="0" i="0" dirty="0">
                <a:solidFill>
                  <a:srgbClr val="24292F"/>
                </a:solidFill>
                <a:effectLst/>
                <a:latin typeface="-apple-system"/>
              </a:rPr>
              <a:t>La clave </a:t>
            </a:r>
            <a:r>
              <a:rPr lang="en-US" b="0" i="0" dirty="0" err="1">
                <a:solidFill>
                  <a:srgbClr val="24292F"/>
                </a:solidFill>
                <a:effectLst/>
                <a:latin typeface="-apple-system"/>
              </a:rPr>
              <a:t>esta</a:t>
            </a:r>
            <a:r>
              <a:rPr lang="en-US" b="0" i="0" dirty="0">
                <a:solidFill>
                  <a:srgbClr val="24292F"/>
                </a:solidFill>
                <a:effectLst/>
                <a:latin typeface="-apple-system"/>
              </a:rPr>
              <a:t>, </a:t>
            </a:r>
            <a:r>
              <a:rPr lang="en-US" b="0" i="0" dirty="0" err="1">
                <a:solidFill>
                  <a:srgbClr val="24292F"/>
                </a:solidFill>
                <a:effectLst/>
                <a:latin typeface="-apple-system"/>
              </a:rPr>
              <a:t>en</a:t>
            </a:r>
            <a:r>
              <a:rPr lang="en-US" b="0" i="0" dirty="0">
                <a:solidFill>
                  <a:srgbClr val="24292F"/>
                </a:solidFill>
                <a:effectLst/>
                <a:latin typeface="-apple-system"/>
              </a:rPr>
              <a:t> </a:t>
            </a:r>
            <a:r>
              <a:rPr lang="en-US" b="0" i="0" dirty="0" err="1">
                <a:solidFill>
                  <a:srgbClr val="24292F"/>
                </a:solidFill>
                <a:effectLst/>
                <a:latin typeface="-apple-system"/>
              </a:rPr>
              <a:t>como</a:t>
            </a:r>
            <a:r>
              <a:rPr lang="en-US" b="0" i="0" dirty="0">
                <a:solidFill>
                  <a:srgbClr val="24292F"/>
                </a:solidFill>
                <a:effectLst/>
                <a:latin typeface="-apple-system"/>
              </a:rPr>
              <a:t> </a:t>
            </a:r>
            <a:r>
              <a:rPr lang="en-US" b="0" i="0" dirty="0" err="1">
                <a:solidFill>
                  <a:srgbClr val="24292F"/>
                </a:solidFill>
                <a:effectLst/>
                <a:latin typeface="-apple-system"/>
              </a:rPr>
              <a:t>acoplamos</a:t>
            </a:r>
            <a:r>
              <a:rPr lang="en-US" b="0" i="0" dirty="0">
                <a:solidFill>
                  <a:srgbClr val="24292F"/>
                </a:solidFill>
                <a:effectLst/>
                <a:latin typeface="-apple-system"/>
              </a:rPr>
              <a:t> </a:t>
            </a:r>
            <a:r>
              <a:rPr lang="en-US" b="0" i="0" dirty="0" err="1">
                <a:solidFill>
                  <a:srgbClr val="24292F"/>
                </a:solidFill>
                <a:effectLst/>
                <a:latin typeface="-apple-system"/>
              </a:rPr>
              <a:t>estrechamente</a:t>
            </a:r>
            <a:r>
              <a:rPr lang="en-US" b="0" i="0" dirty="0">
                <a:solidFill>
                  <a:srgbClr val="24292F"/>
                </a:solidFill>
                <a:effectLst/>
                <a:latin typeface="-apple-system"/>
              </a:rPr>
              <a:t> la </a:t>
            </a:r>
            <a:r>
              <a:rPr lang="en-US" b="0" i="0" dirty="0" err="1">
                <a:solidFill>
                  <a:srgbClr val="24292F"/>
                </a:solidFill>
                <a:effectLst/>
                <a:latin typeface="-apple-system"/>
              </a:rPr>
              <a:t>aplicacion</a:t>
            </a:r>
            <a:r>
              <a:rPr lang="en-US" b="0" i="0" dirty="0">
                <a:solidFill>
                  <a:srgbClr val="24292F"/>
                </a:solidFill>
                <a:effectLst/>
                <a:latin typeface="-apple-system"/>
              </a:rPr>
              <a:t> que </a:t>
            </a:r>
            <a:r>
              <a:rPr lang="en-US" b="0" i="0" dirty="0" err="1">
                <a:solidFill>
                  <a:srgbClr val="24292F"/>
                </a:solidFill>
                <a:effectLst/>
                <a:latin typeface="-apple-system"/>
              </a:rPr>
              <a:t>queremos</a:t>
            </a:r>
            <a:r>
              <a:rPr lang="en-US" b="0" i="0" dirty="0">
                <a:solidFill>
                  <a:srgbClr val="24292F"/>
                </a:solidFill>
                <a:effectLst/>
                <a:latin typeface="-apple-system"/>
              </a:rPr>
              <a:t>, con </a:t>
            </a:r>
            <a:r>
              <a:rPr lang="en-US" b="0" i="0" dirty="0" err="1">
                <a:solidFill>
                  <a:srgbClr val="24292F"/>
                </a:solidFill>
                <a:effectLst/>
                <a:latin typeface="-apple-system"/>
              </a:rPr>
              <a:t>donde</a:t>
            </a:r>
            <a:r>
              <a:rPr lang="en-US" b="0" i="0" dirty="0">
                <a:solidFill>
                  <a:srgbClr val="24292F"/>
                </a:solidFill>
                <a:effectLst/>
                <a:latin typeface="-apple-system"/>
              </a:rPr>
              <a:t> se </a:t>
            </a:r>
            <a:r>
              <a:rPr lang="en-US" b="0" i="0" dirty="0" err="1">
                <a:solidFill>
                  <a:srgbClr val="24292F"/>
                </a:solidFill>
                <a:effectLst/>
                <a:latin typeface="-apple-system"/>
              </a:rPr>
              <a:t>supone</a:t>
            </a:r>
            <a:r>
              <a:rPr lang="en-US" b="0" i="0" dirty="0">
                <a:solidFill>
                  <a:srgbClr val="24292F"/>
                </a:solidFill>
                <a:effectLst/>
                <a:latin typeface="-apple-system"/>
              </a:rPr>
              <a:t> que </a:t>
            </a:r>
            <a:r>
              <a:rPr lang="en-US" b="0" i="0" dirty="0" err="1">
                <a:solidFill>
                  <a:srgbClr val="24292F"/>
                </a:solidFill>
                <a:effectLst/>
                <a:latin typeface="-apple-system"/>
              </a:rPr>
              <a:t>va</a:t>
            </a:r>
            <a:r>
              <a:rPr lang="en-US" b="0" i="0" dirty="0">
                <a:solidFill>
                  <a:srgbClr val="24292F"/>
                </a:solidFill>
                <a:effectLst/>
                <a:latin typeface="-apple-system"/>
              </a:rPr>
              <a:t> a </a:t>
            </a:r>
            <a:r>
              <a:rPr lang="en-US" b="0" i="0" dirty="0" err="1">
                <a:solidFill>
                  <a:srgbClr val="24292F"/>
                </a:solidFill>
                <a:effectLst/>
                <a:latin typeface="-apple-system"/>
              </a:rPr>
              <a:t>correr</a:t>
            </a:r>
            <a:r>
              <a:rPr lang="en-US" b="0" i="0" dirty="0">
                <a:solidFill>
                  <a:srgbClr val="24292F"/>
                </a:solidFill>
                <a:effectLst/>
                <a:latin typeface="-apple-system"/>
              </a:rPr>
              <a:t> </a:t>
            </a:r>
            <a:r>
              <a:rPr lang="en-US" b="0" i="0" dirty="0" err="1">
                <a:solidFill>
                  <a:srgbClr val="24292F"/>
                </a:solidFill>
                <a:effectLst/>
                <a:latin typeface="-apple-system"/>
              </a:rPr>
              <a:t>esta</a:t>
            </a:r>
            <a:r>
              <a:rPr lang="en-US" b="0" i="0" dirty="0">
                <a:solidFill>
                  <a:srgbClr val="24292F"/>
                </a:solidFill>
                <a:effectLst/>
                <a:latin typeface="-apple-system"/>
              </a:rPr>
              <a:t> </a:t>
            </a:r>
            <a:r>
              <a:rPr lang="en-US" b="0" i="0" dirty="0" err="1">
                <a:solidFill>
                  <a:srgbClr val="24292F"/>
                </a:solidFill>
                <a:effectLst/>
                <a:latin typeface="-apple-system"/>
              </a:rPr>
              <a:t>aplicacion</a:t>
            </a:r>
            <a:r>
              <a:rPr lang="en-US" b="0" i="0" dirty="0">
                <a:solidFill>
                  <a:srgbClr val="24292F"/>
                </a:solidFill>
                <a:effectLst/>
                <a:latin typeface="-apple-system"/>
              </a:rPr>
              <a:t>, </a:t>
            </a:r>
            <a:r>
              <a:rPr lang="en-US" b="0" i="0" dirty="0" err="1">
                <a:solidFill>
                  <a:srgbClr val="24292F"/>
                </a:solidFill>
                <a:effectLst/>
                <a:latin typeface="-apple-system"/>
              </a:rPr>
              <a:t>todo</a:t>
            </a:r>
            <a:r>
              <a:rPr lang="en-US" b="0" i="0" dirty="0">
                <a:solidFill>
                  <a:srgbClr val="24292F"/>
                </a:solidFill>
                <a:effectLst/>
                <a:latin typeface="-apple-system"/>
              </a:rPr>
              <a:t> </a:t>
            </a:r>
            <a:r>
              <a:rPr lang="en-US" b="0" i="0" dirty="0" err="1">
                <a:solidFill>
                  <a:srgbClr val="24292F"/>
                </a:solidFill>
                <a:effectLst/>
                <a:latin typeface="-apple-system"/>
              </a:rPr>
              <a:t>en</a:t>
            </a:r>
            <a:r>
              <a:rPr lang="en-US" b="0" i="0" dirty="0">
                <a:solidFill>
                  <a:srgbClr val="24292F"/>
                </a:solidFill>
                <a:effectLst/>
                <a:latin typeface="-apple-system"/>
              </a:rPr>
              <a:t> un </a:t>
            </a:r>
            <a:r>
              <a:rPr lang="en-US" b="0" i="0" dirty="0" err="1">
                <a:solidFill>
                  <a:srgbClr val="24292F"/>
                </a:solidFill>
                <a:effectLst/>
                <a:latin typeface="-apple-system"/>
              </a:rPr>
              <a:t>mismo</a:t>
            </a:r>
            <a:r>
              <a:rPr lang="en-US" b="0" i="0" dirty="0">
                <a:solidFill>
                  <a:srgbClr val="24292F"/>
                </a:solidFill>
                <a:effectLst/>
                <a:latin typeface="-apple-system"/>
              </a:rPr>
              <a:t> </a:t>
            </a:r>
            <a:r>
              <a:rPr lang="en-US" b="0" i="0" dirty="0" err="1">
                <a:solidFill>
                  <a:srgbClr val="24292F"/>
                </a:solidFill>
                <a:effectLst/>
                <a:latin typeface="-apple-system"/>
              </a:rPr>
              <a:t>manifiesto</a:t>
            </a:r>
            <a:r>
              <a:rPr lang="en-US" b="0" i="0" dirty="0">
                <a:solidFill>
                  <a:srgbClr val="24292F"/>
                </a:solidFill>
                <a:effectLst/>
                <a:latin typeface="-apple-system"/>
              </a:rPr>
              <a:t> con </a:t>
            </a:r>
            <a:r>
              <a:rPr lang="en-US" b="0" i="0" dirty="0" err="1">
                <a:solidFill>
                  <a:srgbClr val="24292F"/>
                </a:solidFill>
                <a:effectLst/>
                <a:latin typeface="-apple-system"/>
              </a:rPr>
              <a:t>sintaxis</a:t>
            </a:r>
            <a:r>
              <a:rPr lang="en-US" b="0" i="0" dirty="0">
                <a:solidFill>
                  <a:srgbClr val="24292F"/>
                </a:solidFill>
                <a:effectLst/>
                <a:latin typeface="-apple-system"/>
              </a:rPr>
              <a:t> declarative, y </a:t>
            </a:r>
            <a:r>
              <a:rPr lang="en-US" b="0" i="0" dirty="0" err="1">
                <a:solidFill>
                  <a:srgbClr val="24292F"/>
                </a:solidFill>
                <a:effectLst/>
                <a:latin typeface="-apple-system"/>
              </a:rPr>
              <a:t>preferentemente</a:t>
            </a:r>
            <a:r>
              <a:rPr lang="en-US" b="0" i="0" dirty="0">
                <a:solidFill>
                  <a:srgbClr val="24292F"/>
                </a:solidFill>
                <a:effectLst/>
                <a:latin typeface="-apple-system"/>
              </a:rPr>
              <a:t> </a:t>
            </a:r>
            <a:r>
              <a:rPr lang="en-US" b="0" i="0" dirty="0" err="1">
                <a:solidFill>
                  <a:srgbClr val="24292F"/>
                </a:solidFill>
                <a:effectLst/>
                <a:latin typeface="-apple-system"/>
              </a:rPr>
              <a:t>idempotente</a:t>
            </a:r>
            <a:r>
              <a:rPr lang="en-US" b="0" i="0" dirty="0">
                <a:solidFill>
                  <a:srgbClr val="24292F"/>
                </a:solidFill>
                <a:effectLst/>
                <a:latin typeface="-apple-system"/>
              </a:rPr>
              <a:t>.</a:t>
            </a:r>
            <a:endParaRPr lang="en-US" dirty="0"/>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31</a:t>
            </a:fld>
            <a:endParaRPr lang="en-US"/>
          </a:p>
        </p:txBody>
      </p:sp>
    </p:spTree>
    <p:extLst>
      <p:ext uri="{BB962C8B-B14F-4D97-AF65-F5344CB8AC3E}">
        <p14:creationId xmlns:p14="http://schemas.microsoft.com/office/powerpoint/2010/main" val="4105908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a:lnSpc>
                <a:spcPct val="100000"/>
              </a:lnSpc>
              <a:spcBef>
                <a:spcPts val="0"/>
              </a:spcBef>
              <a:spcAft>
                <a:spcPts val="0"/>
              </a:spcAft>
              <a:buNone/>
              <a:tabLst/>
              <a:defRPr/>
            </a:pPr>
            <a:r>
              <a:rPr lang="en-US" b="0" i="0" dirty="0" err="1">
                <a:effectLst/>
              </a:rPr>
              <a:t>Entonces</a:t>
            </a:r>
            <a:r>
              <a:rPr lang="en-US" b="0" i="0" dirty="0">
                <a:effectLst/>
              </a:rPr>
              <a:t>, hacienda </a:t>
            </a:r>
            <a:r>
              <a:rPr lang="en-US" b="0" i="0" dirty="0" err="1">
                <a:effectLst/>
              </a:rPr>
              <a:t>una</a:t>
            </a:r>
            <a:r>
              <a:rPr lang="en-US" b="0" i="0" dirty="0">
                <a:effectLst/>
              </a:rPr>
              <a:t> breve </a:t>
            </a:r>
            <a:r>
              <a:rPr lang="en-US" b="0" i="0" dirty="0" err="1">
                <a:effectLst/>
              </a:rPr>
              <a:t>pausa</a:t>
            </a:r>
            <a:r>
              <a:rPr lang="en-US" b="0" i="0" dirty="0">
                <a:effectLst/>
              </a:rPr>
              <a:t>, </a:t>
            </a:r>
            <a:r>
              <a:rPr lang="en-US" b="0" i="0" dirty="0" err="1">
                <a:effectLst/>
              </a:rPr>
              <a:t>definimos</a:t>
            </a:r>
            <a:r>
              <a:rPr lang="en-US" b="0" i="0" dirty="0">
                <a:effectLst/>
              </a:rPr>
              <a:t> que </a:t>
            </a:r>
            <a:r>
              <a:rPr lang="en-US" b="0" i="0" dirty="0" err="1">
                <a:effectLst/>
              </a:rPr>
              <a:t>existen</a:t>
            </a:r>
            <a:r>
              <a:rPr lang="en-US" b="0" i="0" dirty="0">
                <a:effectLst/>
              </a:rPr>
              <a:t> </a:t>
            </a:r>
            <a:r>
              <a:rPr lang="en-US" b="0" i="0" dirty="0" err="1">
                <a:effectLst/>
              </a:rPr>
              <a:t>herramientas</a:t>
            </a:r>
            <a:r>
              <a:rPr lang="en-US" b="0" i="0" dirty="0">
                <a:effectLst/>
              </a:rPr>
              <a:t> </a:t>
            </a:r>
            <a:r>
              <a:rPr lang="en-US" b="0" i="0" dirty="0" err="1">
                <a:effectLst/>
              </a:rPr>
              <a:t>como</a:t>
            </a:r>
            <a:r>
              <a:rPr lang="en-US" b="0" i="0" dirty="0">
                <a:effectLst/>
              </a:rPr>
              <a:t> </a:t>
            </a:r>
            <a:r>
              <a:rPr lang="en-US" b="0" i="0" dirty="0" err="1">
                <a:effectLst/>
              </a:rPr>
              <a:t>ArgoCD</a:t>
            </a:r>
            <a:r>
              <a:rPr lang="en-US" b="0" i="0" dirty="0">
                <a:effectLst/>
              </a:rPr>
              <a:t> y Flux que </a:t>
            </a:r>
            <a:r>
              <a:rPr lang="en-US" b="0" i="0" dirty="0" err="1">
                <a:effectLst/>
              </a:rPr>
              <a:t>por</a:t>
            </a:r>
            <a:r>
              <a:rPr lang="en-US" b="0" i="0" dirty="0">
                <a:effectLst/>
              </a:rPr>
              <a:t> default se </a:t>
            </a:r>
            <a:r>
              <a:rPr lang="en-US" b="0" i="0" dirty="0" err="1">
                <a:effectLst/>
              </a:rPr>
              <a:t>acoplan</a:t>
            </a:r>
            <a:r>
              <a:rPr lang="en-US" b="0" i="0" dirty="0">
                <a:effectLst/>
              </a:rPr>
              <a:t> a </a:t>
            </a:r>
            <a:r>
              <a:rPr lang="en-US" b="0" i="0" dirty="0" err="1">
                <a:effectLst/>
              </a:rPr>
              <a:t>una</a:t>
            </a:r>
            <a:r>
              <a:rPr lang="en-US" b="0" i="0" dirty="0">
                <a:effectLst/>
              </a:rPr>
              <a:t> </a:t>
            </a:r>
            <a:r>
              <a:rPr lang="en-US" b="0" i="0" dirty="0" err="1">
                <a:effectLst/>
              </a:rPr>
              <a:t>metodologia</a:t>
            </a:r>
            <a:r>
              <a:rPr lang="en-US" b="0" i="0" dirty="0">
                <a:effectLst/>
              </a:rPr>
              <a:t> </a:t>
            </a:r>
            <a:r>
              <a:rPr lang="en-US" b="0" i="0" dirty="0" err="1">
                <a:effectLst/>
              </a:rPr>
              <a:t>GitOps</a:t>
            </a:r>
            <a:endParaRPr lang="en-US" b="0" i="0" dirty="0">
              <a:effectLst/>
            </a:endParaRPr>
          </a:p>
          <a:p>
            <a:pPr marL="0" marR="0" lvl="0" indent="0" algn="l" defTabSz="914400">
              <a:lnSpc>
                <a:spcPct val="100000"/>
              </a:lnSpc>
              <a:spcBef>
                <a:spcPts val="0"/>
              </a:spcBef>
              <a:spcAft>
                <a:spcPts val="0"/>
              </a:spcAft>
              <a:buNone/>
              <a:tabLst/>
              <a:defRPr/>
            </a:pPr>
            <a:endParaRPr lang="en-US" b="0" i="0" dirty="0">
              <a:effectLst/>
            </a:endParaRPr>
          </a:p>
          <a:p>
            <a:pPr marL="0" marR="0" lvl="0" indent="0" algn="l" defTabSz="914400">
              <a:lnSpc>
                <a:spcPct val="100000"/>
              </a:lnSpc>
              <a:spcBef>
                <a:spcPts val="0"/>
              </a:spcBef>
              <a:spcAft>
                <a:spcPts val="0"/>
              </a:spcAft>
              <a:buNone/>
              <a:tabLst/>
              <a:defRPr/>
            </a:pPr>
            <a:r>
              <a:rPr lang="en-US" b="0" i="0" dirty="0" err="1">
                <a:effectLst/>
              </a:rPr>
              <a:t>Hablamos</a:t>
            </a:r>
            <a:r>
              <a:rPr lang="en-US" b="0" i="0" dirty="0">
                <a:effectLst/>
              </a:rPr>
              <a:t> Tambien de que, se </a:t>
            </a:r>
            <a:r>
              <a:rPr lang="en-US" b="0" i="0" dirty="0" err="1">
                <a:effectLst/>
              </a:rPr>
              <a:t>puede</a:t>
            </a:r>
            <a:r>
              <a:rPr lang="en-US" b="0" i="0" dirty="0">
                <a:effectLst/>
              </a:rPr>
              <a:t> </a:t>
            </a:r>
            <a:r>
              <a:rPr lang="en-US" b="0" i="0" dirty="0" err="1">
                <a:effectLst/>
              </a:rPr>
              <a:t>hacer</a:t>
            </a:r>
            <a:r>
              <a:rPr lang="en-US" b="0" i="0" dirty="0">
                <a:effectLst/>
              </a:rPr>
              <a:t> </a:t>
            </a:r>
            <a:r>
              <a:rPr lang="en-US" b="0" i="0" dirty="0" err="1">
                <a:effectLst/>
              </a:rPr>
              <a:t>GitOps</a:t>
            </a:r>
            <a:r>
              <a:rPr lang="en-US" b="0" i="0" dirty="0">
                <a:effectLst/>
              </a:rPr>
              <a:t> sin </a:t>
            </a:r>
            <a:r>
              <a:rPr lang="en-US" b="0" i="0" dirty="0" err="1">
                <a:effectLst/>
              </a:rPr>
              <a:t>problema</a:t>
            </a:r>
            <a:r>
              <a:rPr lang="en-US" b="0" i="0" dirty="0">
                <a:effectLst/>
              </a:rPr>
              <a:t> con </a:t>
            </a:r>
            <a:r>
              <a:rPr lang="en-US" b="0" i="0" dirty="0" err="1">
                <a:effectLst/>
              </a:rPr>
              <a:t>otras</a:t>
            </a:r>
            <a:r>
              <a:rPr lang="en-US" b="0" i="0" dirty="0">
                <a:effectLst/>
              </a:rPr>
              <a:t> </a:t>
            </a:r>
            <a:r>
              <a:rPr lang="en-US" b="0" i="0" dirty="0" err="1">
                <a:effectLst/>
              </a:rPr>
              <a:t>herramientas</a:t>
            </a:r>
            <a:r>
              <a:rPr lang="en-US" b="0" i="0" dirty="0">
                <a:effectLst/>
              </a:rPr>
              <a:t> </a:t>
            </a:r>
            <a:r>
              <a:rPr lang="en-US" b="0" i="0" dirty="0" err="1">
                <a:effectLst/>
              </a:rPr>
              <a:t>como</a:t>
            </a:r>
            <a:r>
              <a:rPr lang="en-US" b="0" i="0" dirty="0">
                <a:effectLst/>
              </a:rPr>
              <a:t> Jenkins, </a:t>
            </a:r>
            <a:r>
              <a:rPr lang="en-US" b="0" i="0" dirty="0" err="1">
                <a:effectLst/>
              </a:rPr>
              <a:t>exceptoooo</a:t>
            </a:r>
            <a:r>
              <a:rPr lang="en-US" b="0" i="0" dirty="0">
                <a:effectLst/>
              </a:rPr>
              <a:t> que </a:t>
            </a:r>
            <a:r>
              <a:rPr lang="en-US" b="0" i="0" dirty="0" err="1">
                <a:effectLst/>
              </a:rPr>
              <a:t>estariamos</a:t>
            </a:r>
            <a:r>
              <a:rPr lang="en-US" b="0" i="0" dirty="0">
                <a:effectLst/>
              </a:rPr>
              <a:t> hacienda </a:t>
            </a:r>
            <a:r>
              <a:rPr lang="en-US" b="0" i="0" dirty="0" err="1">
                <a:effectLst/>
              </a:rPr>
              <a:t>una</a:t>
            </a:r>
            <a:r>
              <a:rPr lang="en-US" b="0" i="0" dirty="0">
                <a:effectLst/>
              </a:rPr>
              <a:t> </a:t>
            </a:r>
            <a:r>
              <a:rPr lang="en-US" b="0" i="0" dirty="0" err="1">
                <a:effectLst/>
              </a:rPr>
              <a:t>mescolanza</a:t>
            </a:r>
            <a:r>
              <a:rPr lang="en-US" b="0" i="0" dirty="0">
                <a:effectLst/>
              </a:rPr>
              <a:t> de </a:t>
            </a:r>
            <a:r>
              <a:rPr lang="en-US" b="0" i="0" dirty="0" err="1">
                <a:effectLst/>
              </a:rPr>
              <a:t>herramientas</a:t>
            </a:r>
            <a:r>
              <a:rPr lang="en-US" b="0" i="0" dirty="0">
                <a:effectLst/>
              </a:rPr>
              <a:t> que </a:t>
            </a:r>
            <a:r>
              <a:rPr lang="en-US" b="0" i="0" dirty="0" err="1">
                <a:effectLst/>
              </a:rPr>
              <a:t>fueron</a:t>
            </a:r>
            <a:r>
              <a:rPr lang="en-US" b="0" i="0" dirty="0">
                <a:effectLst/>
              </a:rPr>
              <a:t> </a:t>
            </a:r>
            <a:r>
              <a:rPr lang="en-US" b="0" i="0" dirty="0" err="1">
                <a:effectLst/>
              </a:rPr>
              <a:t>creadas</a:t>
            </a:r>
            <a:r>
              <a:rPr lang="en-US" b="0" i="0" dirty="0">
                <a:effectLst/>
              </a:rPr>
              <a:t> con </a:t>
            </a:r>
            <a:r>
              <a:rPr lang="en-US" b="0" i="0" dirty="0" err="1">
                <a:effectLst/>
              </a:rPr>
              <a:t>una</a:t>
            </a:r>
            <a:r>
              <a:rPr lang="en-US" b="0" i="0" dirty="0">
                <a:effectLst/>
              </a:rPr>
              <a:t> </a:t>
            </a:r>
            <a:r>
              <a:rPr lang="en-US" b="0" i="0" dirty="0" err="1">
                <a:effectLst/>
              </a:rPr>
              <a:t>ideologia</a:t>
            </a:r>
            <a:r>
              <a:rPr lang="en-US" b="0" i="0" dirty="0">
                <a:effectLst/>
              </a:rPr>
              <a:t> </a:t>
            </a:r>
            <a:r>
              <a:rPr lang="en-US" b="0" i="0" dirty="0" err="1">
                <a:effectLst/>
              </a:rPr>
              <a:t>imperativa</a:t>
            </a:r>
            <a:r>
              <a:rPr lang="en-US" b="0" i="0" dirty="0">
                <a:effectLst/>
              </a:rPr>
              <a:t>, de “</a:t>
            </a:r>
            <a:r>
              <a:rPr lang="en-US" b="0" i="0" dirty="0" err="1">
                <a:effectLst/>
              </a:rPr>
              <a:t>haz</a:t>
            </a:r>
            <a:r>
              <a:rPr lang="en-US" b="0" i="0" dirty="0">
                <a:effectLst/>
              </a:rPr>
              <a:t> </a:t>
            </a:r>
            <a:r>
              <a:rPr lang="en-US" b="0" i="0" dirty="0" err="1">
                <a:effectLst/>
              </a:rPr>
              <a:t>esto</a:t>
            </a:r>
            <a:r>
              <a:rPr lang="en-US" b="0" i="0" dirty="0">
                <a:effectLst/>
              </a:rPr>
              <a:t>, y </a:t>
            </a:r>
            <a:r>
              <a:rPr lang="en-US" b="0" i="0" dirty="0" err="1">
                <a:effectLst/>
              </a:rPr>
              <a:t>luego</a:t>
            </a:r>
            <a:r>
              <a:rPr lang="en-US" b="0" i="0" dirty="0">
                <a:effectLst/>
              </a:rPr>
              <a:t> </a:t>
            </a:r>
            <a:r>
              <a:rPr lang="en-US" b="0" i="0" dirty="0" err="1">
                <a:effectLst/>
              </a:rPr>
              <a:t>esto</a:t>
            </a:r>
            <a:r>
              <a:rPr lang="en-US" b="0" i="0" dirty="0">
                <a:effectLst/>
              </a:rPr>
              <a:t>” </a:t>
            </a:r>
            <a:r>
              <a:rPr lang="en-US" b="0" i="0" dirty="0" err="1">
                <a:effectLst/>
              </a:rPr>
              <a:t>en</a:t>
            </a:r>
            <a:r>
              <a:rPr lang="en-US" b="0" i="0" dirty="0">
                <a:effectLst/>
              </a:rPr>
              <a:t> </a:t>
            </a:r>
            <a:r>
              <a:rPr lang="en-US" b="0" i="0" dirty="0" err="1">
                <a:effectLst/>
              </a:rPr>
              <a:t>mente</a:t>
            </a:r>
            <a:r>
              <a:rPr lang="en-US" b="0" i="0" dirty="0">
                <a:effectLst/>
              </a:rPr>
              <a:t>.</a:t>
            </a:r>
            <a:endParaRPr lang="en-US" dirty="0"/>
          </a:p>
        </p:txBody>
      </p:sp>
      <p:sp>
        <p:nvSpPr>
          <p:cNvPr id="51" name="Google Shape;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4807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r>
              <a:rPr lang="en-MX" dirty="0"/>
              <a:t>olo para ilustrar un pequenio ejemplo, tenemos en pantalla un pequenio ejemplo de sintaxis de Jenkins, donde no importa lo que ocurra, Jenkins intentara construir un contenedor de docker, e intentara empujar dicho contenedor a el repositorio de contenedores deseado, y va a hacer esto cada vez que lo ejecutemos, por que la herramienta esta pensada para ejecutar comandos que hagan algo,</a:t>
            </a:r>
          </a:p>
          <a:p>
            <a:endParaRPr lang="en-MX" dirty="0"/>
          </a:p>
          <a:p>
            <a:r>
              <a:rPr lang="en-US" dirty="0"/>
              <a:t>L</a:t>
            </a:r>
            <a:r>
              <a:rPr lang="en-MX" dirty="0"/>
              <a:t>a sintaxis declarativa, por otro lado, es establecer el estado deseado de nuestras aplicaciones o infraestructura, y comparar a ver si hace Match o hay un “drift”, o </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33</a:t>
            </a:fld>
            <a:endParaRPr lang="en-US"/>
          </a:p>
        </p:txBody>
      </p:sp>
    </p:spTree>
    <p:extLst>
      <p:ext uri="{BB962C8B-B14F-4D97-AF65-F5344CB8AC3E}">
        <p14:creationId xmlns:p14="http://schemas.microsoft.com/office/powerpoint/2010/main" val="1017410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X" dirty="0"/>
              <a:t>a diferencia de Jenkins que establecen que hay que hacer, e intentan llevar a cabo las sentencias, Argo su parte, van estar monitoreando constantemente un repositorio de Git, y en cuanto encuentre un cambio, va a aplicar dichos cambios a el sistema deseado.</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34</a:t>
            </a:fld>
            <a:endParaRPr lang="en-US"/>
          </a:p>
        </p:txBody>
      </p:sp>
    </p:spTree>
    <p:extLst>
      <p:ext uri="{BB962C8B-B14F-4D97-AF65-F5344CB8AC3E}">
        <p14:creationId xmlns:p14="http://schemas.microsoft.com/office/powerpoint/2010/main" val="3204107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a:lnSpc>
                <a:spcPct val="100000"/>
              </a:lnSpc>
              <a:spcBef>
                <a:spcPts val="0"/>
              </a:spcBef>
              <a:spcAft>
                <a:spcPts val="0"/>
              </a:spcAft>
              <a:buNone/>
              <a:tabLst/>
              <a:defRPr/>
            </a:pPr>
            <a:r>
              <a:rPr lang="en-US" dirty="0" err="1"/>
              <a:t>Sumarizando</a:t>
            </a:r>
            <a:r>
              <a:rPr lang="en-US" dirty="0"/>
              <a:t>, </a:t>
            </a:r>
            <a:r>
              <a:rPr lang="en-US" dirty="0" err="1"/>
              <a:t>una</a:t>
            </a:r>
            <a:r>
              <a:rPr lang="en-US" dirty="0"/>
              <a:t> </a:t>
            </a:r>
            <a:r>
              <a:rPr lang="en-US" dirty="0" err="1"/>
              <a:t>herramienta</a:t>
            </a:r>
            <a:r>
              <a:rPr lang="en-US" dirty="0"/>
              <a:t> </a:t>
            </a:r>
            <a:r>
              <a:rPr lang="en-US" dirty="0" err="1"/>
              <a:t>como</a:t>
            </a:r>
            <a:r>
              <a:rPr lang="en-US" dirty="0"/>
              <a:t> </a:t>
            </a:r>
            <a:r>
              <a:rPr lang="en-US" dirty="0" err="1"/>
              <a:t>ArgoCD</a:t>
            </a:r>
            <a:r>
              <a:rPr lang="en-US" dirty="0"/>
              <a:t>, </a:t>
            </a:r>
            <a:r>
              <a:rPr lang="en-US" dirty="0" err="1"/>
              <a:t>funciona</a:t>
            </a:r>
            <a:r>
              <a:rPr lang="en-US" dirty="0"/>
              <a:t> </a:t>
            </a:r>
            <a:r>
              <a:rPr lang="en-US" dirty="0" err="1"/>
              <a:t>nativamente</a:t>
            </a:r>
            <a:r>
              <a:rPr lang="en-US" dirty="0"/>
              <a:t> con Kubernetes, </a:t>
            </a:r>
            <a:r>
              <a:rPr lang="en-US" dirty="0" err="1"/>
              <a:t>usa</a:t>
            </a:r>
            <a:r>
              <a:rPr lang="en-US" dirty="0"/>
              <a:t> Git </a:t>
            </a:r>
            <a:r>
              <a:rPr lang="en-US" dirty="0" err="1"/>
              <a:t>como</a:t>
            </a:r>
            <a:r>
              <a:rPr lang="en-US" dirty="0"/>
              <a:t> unica Fuente de </a:t>
            </a:r>
            <a:r>
              <a:rPr lang="en-US" dirty="0" err="1"/>
              <a:t>verdad</a:t>
            </a:r>
            <a:r>
              <a:rPr lang="en-US" dirty="0"/>
              <a:t>, y </a:t>
            </a:r>
            <a:r>
              <a:rPr lang="en-US" dirty="0" err="1"/>
              <a:t>esto</a:t>
            </a:r>
            <a:r>
              <a:rPr lang="en-US" dirty="0"/>
              <a:t> </a:t>
            </a:r>
            <a:r>
              <a:rPr lang="en-US" dirty="0" err="1"/>
              <a:t>nos</a:t>
            </a:r>
            <a:r>
              <a:rPr lang="en-US" dirty="0"/>
              <a:t> </a:t>
            </a:r>
            <a:r>
              <a:rPr lang="en-US" dirty="0" err="1"/>
              <a:t>ayuda</a:t>
            </a:r>
            <a:r>
              <a:rPr lang="en-US" dirty="0"/>
              <a:t> a que </a:t>
            </a:r>
            <a:r>
              <a:rPr lang="en-US" dirty="0" err="1"/>
              <a:t>cada</a:t>
            </a:r>
            <a:r>
              <a:rPr lang="en-US" dirty="0"/>
              <a:t> </a:t>
            </a:r>
            <a:r>
              <a:rPr lang="en-US" dirty="0" err="1"/>
              <a:t>cambio</a:t>
            </a:r>
            <a:r>
              <a:rPr lang="en-US" dirty="0"/>
              <a:t> </a:t>
            </a:r>
            <a:r>
              <a:rPr lang="en-US" dirty="0" err="1"/>
              <a:t>realizado</a:t>
            </a:r>
            <a:r>
              <a:rPr lang="en-US" dirty="0"/>
              <a:t> a la </a:t>
            </a:r>
            <a:r>
              <a:rPr lang="en-US" dirty="0" err="1"/>
              <a:t>infraestructura</a:t>
            </a:r>
            <a:r>
              <a:rPr lang="en-US" dirty="0"/>
              <a:t> sea </a:t>
            </a:r>
            <a:r>
              <a:rPr lang="en-US" dirty="0" err="1"/>
              <a:t>rastreable</a:t>
            </a:r>
            <a:endParaRPr lang="en-US" dirty="0"/>
          </a:p>
          <a:p>
            <a:pPr marL="0" marR="0" lvl="0" indent="0" algn="l" defTabSz="914400">
              <a:lnSpc>
                <a:spcPct val="100000"/>
              </a:lnSpc>
              <a:spcBef>
                <a:spcPts val="0"/>
              </a:spcBef>
              <a:spcAft>
                <a:spcPts val="0"/>
              </a:spcAft>
              <a:buNone/>
              <a:tabLst/>
              <a:defRPr/>
            </a:pPr>
            <a:endParaRPr lang="en-US" dirty="0"/>
          </a:p>
          <a:p>
            <a:pPr marL="0" marR="0" lvl="0" indent="0" algn="l" defTabSz="914400">
              <a:lnSpc>
                <a:spcPct val="100000"/>
              </a:lnSpc>
              <a:spcBef>
                <a:spcPts val="0"/>
              </a:spcBef>
              <a:spcAft>
                <a:spcPts val="0"/>
              </a:spcAft>
              <a:buNone/>
              <a:tabLst/>
              <a:defRPr/>
            </a:pPr>
            <a:r>
              <a:rPr lang="en-US" dirty="0"/>
              <a:t>Pero… que </a:t>
            </a:r>
            <a:r>
              <a:rPr lang="en-US" dirty="0" err="1"/>
              <a:t>si</a:t>
            </a:r>
            <a:r>
              <a:rPr lang="en-US" dirty="0"/>
              <a:t> </a:t>
            </a:r>
            <a:r>
              <a:rPr lang="en-US" dirty="0" err="1"/>
              <a:t>queremos</a:t>
            </a:r>
            <a:r>
              <a:rPr lang="en-US" dirty="0"/>
              <a:t> utilizer </a:t>
            </a:r>
            <a:r>
              <a:rPr lang="en-US" dirty="0" err="1"/>
              <a:t>una</a:t>
            </a:r>
            <a:r>
              <a:rPr lang="en-US" dirty="0"/>
              <a:t> </a:t>
            </a:r>
            <a:r>
              <a:rPr lang="en-US" dirty="0" err="1"/>
              <a:t>herramienta</a:t>
            </a:r>
            <a:r>
              <a:rPr lang="en-US" dirty="0"/>
              <a:t> </a:t>
            </a:r>
            <a:r>
              <a:rPr lang="en-US" dirty="0" err="1"/>
              <a:t>GitOps</a:t>
            </a:r>
            <a:r>
              <a:rPr lang="en-US" dirty="0"/>
              <a:t>, </a:t>
            </a:r>
            <a:r>
              <a:rPr lang="en-US" dirty="0" err="1"/>
              <a:t>como</a:t>
            </a:r>
            <a:r>
              <a:rPr lang="en-US" dirty="0"/>
              <a:t> Argo o Flux, para </a:t>
            </a:r>
            <a:r>
              <a:rPr lang="en-US" dirty="0" err="1"/>
              <a:t>manejar</a:t>
            </a:r>
            <a:r>
              <a:rPr lang="en-US" dirty="0"/>
              <a:t> </a:t>
            </a:r>
            <a:r>
              <a:rPr lang="en-US" dirty="0" err="1"/>
              <a:t>recursos</a:t>
            </a:r>
            <a:r>
              <a:rPr lang="en-US" dirty="0"/>
              <a:t> </a:t>
            </a:r>
            <a:r>
              <a:rPr lang="en-US" dirty="0" err="1"/>
              <a:t>agenos</a:t>
            </a:r>
            <a:r>
              <a:rPr lang="en-US" dirty="0"/>
              <a:t> a Kubernetes? </a:t>
            </a:r>
          </a:p>
        </p:txBody>
      </p:sp>
      <p:sp>
        <p:nvSpPr>
          <p:cNvPr id="51" name="Google Shape;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0008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t>
            </a:r>
            <a:r>
              <a:rPr lang="en-MX" dirty="0"/>
              <a:t>a que, claramente no podemos manejar usando manifiestos de kubernetes recursos tales como una Azure VM, o una instancia de EC2 en aws, o un Compute Engine en Google Cloud, eso significa que estamos limitados a usar GitOps unicamente para recursos de Kubernetes, y para todo lo demas necesitariamos entonces incluir un CI/CD con estilo imperativo corriendo comandos de terraform apply ? (que a su vez,  terminan leyendo de un archivo .tf declarativo…)</a:t>
            </a:r>
            <a:br>
              <a:rPr lang="en-MX" dirty="0"/>
            </a:br>
            <a:br>
              <a:rPr lang="en-MX" dirty="0"/>
            </a:br>
            <a:r>
              <a:rPr lang="en-MX" dirty="0"/>
              <a:t>En mi opinion, deberia haber una mejor manera de evitar esta redundancia, y utilizar un sistema de IaC y configuraciones que permita adaptarse 100% a GitOps.</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36</a:t>
            </a:fld>
            <a:endParaRPr lang="en-US"/>
          </a:p>
        </p:txBody>
      </p:sp>
    </p:spTree>
    <p:extLst>
      <p:ext uri="{BB962C8B-B14F-4D97-AF65-F5344CB8AC3E}">
        <p14:creationId xmlns:p14="http://schemas.microsoft.com/office/powerpoint/2010/main" val="735801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respuesta</a:t>
            </a:r>
            <a:r>
              <a:rPr lang="en-US" dirty="0"/>
              <a:t> </a:t>
            </a:r>
            <a:r>
              <a:rPr lang="en-US" dirty="0" err="1"/>
              <a:t>esta</a:t>
            </a:r>
            <a:r>
              <a:rPr lang="en-US" dirty="0"/>
              <a:t> </a:t>
            </a:r>
            <a:r>
              <a:rPr lang="en-US" dirty="0" err="1"/>
              <a:t>en</a:t>
            </a:r>
            <a:r>
              <a:rPr lang="en-US" dirty="0"/>
              <a:t> CROSSPLANE.</a:t>
            </a:r>
            <a:endParaRPr lang="en-MX" dirty="0"/>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37</a:t>
            </a:fld>
            <a:endParaRPr lang="en-US"/>
          </a:p>
        </p:txBody>
      </p:sp>
    </p:spTree>
    <p:extLst>
      <p:ext uri="{BB962C8B-B14F-4D97-AF65-F5344CB8AC3E}">
        <p14:creationId xmlns:p14="http://schemas.microsoft.com/office/powerpoint/2010/main" val="3875234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X" dirty="0"/>
              <a:t>A continuacion, vamos a hacer uso de Crossplane y ArgoCD para mostrar como se puede manejar cualquier recurso en la nube desde Kubernetes, siempre y cuando exista un proveedor para crossplane que permita establecer este enlace.</a:t>
            </a:r>
          </a:p>
          <a:p>
            <a:endParaRPr lang="en-MX" dirty="0"/>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38</a:t>
            </a:fld>
            <a:endParaRPr lang="en-US"/>
          </a:p>
        </p:txBody>
      </p:sp>
    </p:spTree>
    <p:extLst>
      <p:ext uri="{BB962C8B-B14F-4D97-AF65-F5344CB8AC3E}">
        <p14:creationId xmlns:p14="http://schemas.microsoft.com/office/powerpoint/2010/main" val="4019352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X" dirty="0"/>
              <a:t>Aqui les explico el demo rapidamente.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X" dirty="0"/>
          </a:p>
          <a:p>
            <a:pPr marL="0" marR="0" lvl="0" indent="0" algn="l" defTabSz="914400" rtl="0" eaLnBrk="1" fontAlgn="auto" latinLnBrk="0" hangingPunct="1">
              <a:lnSpc>
                <a:spcPct val="100000"/>
              </a:lnSpc>
              <a:spcBef>
                <a:spcPts val="0"/>
              </a:spcBef>
              <a:spcAft>
                <a:spcPts val="0"/>
              </a:spcAft>
              <a:buClrTx/>
              <a:buSzTx/>
              <a:buFontTx/>
              <a:buNone/>
              <a:tabLst/>
              <a:defRPr/>
            </a:pPr>
            <a:r>
              <a:rPr lang="en-MX" dirty="0"/>
              <a:t>Recordemos que cualquier proveedor de infraestructura en la nube, tiene una API con la que uno se puede comuincar por medio de una linea de comandos, u otros programas, correcto? </a:t>
            </a:r>
            <a:r>
              <a:rPr lang="en-US" dirty="0"/>
              <a:t>L</a:t>
            </a:r>
            <a:r>
              <a:rPr lang="en-MX" dirty="0"/>
              <a:t>o que vamos a hacer, es instalar crossplane junto con cualquier plugin deseado que le permita a crossplane transformar la sintaxis yaml de kubernetes, en instrucciones para la API de AWS, o google cloud, o azure,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X" dirty="0"/>
          </a:p>
          <a:p>
            <a:pPr marL="0" marR="0" lvl="0" indent="0" algn="l" defTabSz="914400" rtl="0" eaLnBrk="1" fontAlgn="auto" latinLnBrk="0" hangingPunct="1">
              <a:lnSpc>
                <a:spcPct val="100000"/>
              </a:lnSpc>
              <a:spcBef>
                <a:spcPts val="0"/>
              </a:spcBef>
              <a:spcAft>
                <a:spcPts val="0"/>
              </a:spcAft>
              <a:buClrTx/>
              <a:buSzTx/>
              <a:buFontTx/>
              <a:buNone/>
              <a:tabLst/>
              <a:defRPr/>
            </a:pPr>
            <a:r>
              <a:rPr lang="en-MX" dirty="0"/>
              <a:t>En el este rectangulo azul claro, tenemos ”cualquier cluster de kubernetes”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X"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
            </a:r>
            <a:r>
              <a:rPr lang="en-MX" dirty="0"/>
              <a:t>entro del cluster, tenemos dos namespaces con color Azul Fuerte crossplane-system y argocd.</a:t>
            </a:r>
            <a:br>
              <a:rPr lang="en-MX" dirty="0"/>
            </a:br>
            <a:br>
              <a:rPr lang="en-MX" dirty="0"/>
            </a:br>
            <a:r>
              <a:rPr lang="en-MX" dirty="0"/>
              <a:t>Vamos a centrarnos rapidamente en crossplane, por que quiero que veamos aqui estos dos rectangulos grises fuera del cluster, donde primero que nada, vamos a importar un plugin de algun proveedor en la nube, por ejemplo de aws para que crossplane pueda comunicarse con ellos. Asimismo, importamos como “secret” de kubernetes, las credenciales necesarias para poder hablar con la nube en la que queramos manejar los recursos.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X" dirty="0"/>
          </a:p>
          <a:p>
            <a:pPr marL="0" marR="0" lvl="0" indent="0" algn="l" defTabSz="914400" rtl="0" eaLnBrk="1" fontAlgn="auto" latinLnBrk="0" hangingPunct="1">
              <a:lnSpc>
                <a:spcPct val="100000"/>
              </a:lnSpc>
              <a:spcBef>
                <a:spcPts val="0"/>
              </a:spcBef>
              <a:spcAft>
                <a:spcPts val="0"/>
              </a:spcAft>
              <a:buClrTx/>
              <a:buSzTx/>
              <a:buFontTx/>
              <a:buNone/>
              <a:tabLst/>
              <a:defRPr/>
            </a:pPr>
            <a:r>
              <a:rPr lang="en-MX" dirty="0"/>
              <a:t>Tenemos tambien ArgoCD como un sistema corriendo en un namespace dentro del cluster de Kubernetes, el cual vamos a acoplar con un repo de git, donde idealmente, vivira nuestra declaracion de infraestructura y demas.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X"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MX" dirty="0"/>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39</a:t>
            </a:fld>
            <a:endParaRPr lang="en-US"/>
          </a:p>
        </p:txBody>
      </p:sp>
    </p:spTree>
    <p:extLst>
      <p:ext uri="{BB962C8B-B14F-4D97-AF65-F5344CB8AC3E}">
        <p14:creationId xmlns:p14="http://schemas.microsoft.com/office/powerpoint/2010/main" val="339552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 </a:t>
            </a:r>
            <a:r>
              <a:rPr lang="en-US" dirty="0" err="1"/>
              <a:t>delante</a:t>
            </a:r>
            <a:r>
              <a:rPr lang="en-US" dirty="0"/>
              <a:t>, </a:t>
            </a:r>
            <a:r>
              <a:rPr lang="en-US" dirty="0" err="1"/>
              <a:t>entramos</a:t>
            </a:r>
            <a:r>
              <a:rPr lang="en-US" dirty="0"/>
              <a:t> a la era de la </a:t>
            </a:r>
            <a:r>
              <a:rPr lang="en-US" dirty="0" err="1"/>
              <a:t>virtualizacion</a:t>
            </a:r>
            <a:r>
              <a:rPr lang="en-US" dirty="0"/>
              <a:t>, con </a:t>
            </a:r>
            <a:r>
              <a:rPr lang="en-US" dirty="0" err="1"/>
              <a:t>sistemas</a:t>
            </a:r>
            <a:r>
              <a:rPr lang="en-US" dirty="0"/>
              <a:t> </a:t>
            </a:r>
            <a:r>
              <a:rPr lang="en-US" dirty="0" err="1"/>
              <a:t>como</a:t>
            </a:r>
            <a:r>
              <a:rPr lang="en-US" dirty="0"/>
              <a:t> VM Ware que </a:t>
            </a:r>
            <a:r>
              <a:rPr lang="en-US" dirty="0" err="1"/>
              <a:t>nos</a:t>
            </a:r>
            <a:r>
              <a:rPr lang="en-US" dirty="0"/>
              <a:t> </a:t>
            </a:r>
            <a:r>
              <a:rPr lang="en-US" dirty="0" err="1"/>
              <a:t>permiten</a:t>
            </a:r>
            <a:r>
              <a:rPr lang="en-US" dirty="0"/>
              <a:t> </a:t>
            </a:r>
            <a:r>
              <a:rPr lang="en-US" dirty="0" err="1"/>
              <a:t>virtualizar</a:t>
            </a:r>
            <a:r>
              <a:rPr lang="en-US" dirty="0"/>
              <a:t> </a:t>
            </a:r>
            <a:r>
              <a:rPr lang="en-US" dirty="0" err="1"/>
              <a:t>varios</a:t>
            </a:r>
            <a:r>
              <a:rPr lang="en-US" dirty="0"/>
              <a:t> </a:t>
            </a:r>
            <a:r>
              <a:rPr lang="en-US" dirty="0" err="1"/>
              <a:t>servidores</a:t>
            </a:r>
            <a:r>
              <a:rPr lang="en-US" dirty="0"/>
              <a:t> </a:t>
            </a:r>
            <a:r>
              <a:rPr lang="en-US" dirty="0" err="1"/>
              <a:t>dentro</a:t>
            </a:r>
            <a:r>
              <a:rPr lang="en-US" dirty="0"/>
              <a:t> de un </a:t>
            </a:r>
            <a:r>
              <a:rPr lang="en-US" dirty="0" err="1"/>
              <a:t>mismo</a:t>
            </a:r>
            <a:r>
              <a:rPr lang="en-US" dirty="0"/>
              <a:t> </a:t>
            </a:r>
            <a:r>
              <a:rPr lang="en-US" dirty="0" err="1"/>
              <a:t>servidor</a:t>
            </a:r>
            <a:r>
              <a:rPr lang="en-US" dirty="0"/>
              <a:t> </a:t>
            </a:r>
            <a:r>
              <a:rPr lang="en-US" dirty="0" err="1"/>
              <a:t>fisico</a:t>
            </a:r>
            <a:r>
              <a:rPr lang="en-US" dirty="0"/>
              <a:t>, lo que Alivia la labor de </a:t>
            </a:r>
            <a:r>
              <a:rPr lang="en-US" dirty="0" err="1"/>
              <a:t>tener</a:t>
            </a:r>
            <a:r>
              <a:rPr lang="en-US" dirty="0"/>
              <a:t> un </a:t>
            </a:r>
            <a:r>
              <a:rPr lang="en-US" dirty="0" err="1"/>
              <a:t>servidor</a:t>
            </a:r>
            <a:r>
              <a:rPr lang="en-US" dirty="0"/>
              <a:t> </a:t>
            </a:r>
            <a:r>
              <a:rPr lang="en-US" dirty="0" err="1"/>
              <a:t>fisico</a:t>
            </a:r>
            <a:r>
              <a:rPr lang="en-US" dirty="0"/>
              <a:t> que </a:t>
            </a:r>
            <a:r>
              <a:rPr lang="en-US" dirty="0" err="1"/>
              <a:t>necesita</a:t>
            </a:r>
            <a:r>
              <a:rPr lang="en-US" dirty="0"/>
              <a:t> ser </a:t>
            </a:r>
            <a:r>
              <a:rPr lang="en-US" dirty="0" err="1"/>
              <a:t>montado</a:t>
            </a:r>
            <a:r>
              <a:rPr lang="en-US" dirty="0"/>
              <a:t>.</a:t>
            </a:r>
            <a:endParaRPr lang="en-MX" dirty="0"/>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4</a:t>
            </a:fld>
            <a:endParaRPr lang="en-US"/>
          </a:p>
        </p:txBody>
      </p:sp>
    </p:spTree>
    <p:extLst>
      <p:ext uri="{BB962C8B-B14F-4D97-AF65-F5344CB8AC3E}">
        <p14:creationId xmlns:p14="http://schemas.microsoft.com/office/powerpoint/2010/main" val="3507275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40</a:t>
            </a:fld>
            <a:endParaRPr lang="en-US"/>
          </a:p>
        </p:txBody>
      </p:sp>
    </p:spTree>
    <p:extLst>
      <p:ext uri="{BB962C8B-B14F-4D97-AF65-F5344CB8AC3E}">
        <p14:creationId xmlns:p14="http://schemas.microsoft.com/office/powerpoint/2010/main" val="3269657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41</a:t>
            </a:fld>
            <a:endParaRPr lang="en-US"/>
          </a:p>
        </p:txBody>
      </p:sp>
    </p:spTree>
    <p:extLst>
      <p:ext uri="{BB962C8B-B14F-4D97-AF65-F5344CB8AC3E}">
        <p14:creationId xmlns:p14="http://schemas.microsoft.com/office/powerpoint/2010/main" val="241634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b="0" i="0" dirty="0" err="1">
                <a:solidFill>
                  <a:srgbClr val="24292F"/>
                </a:solidFill>
                <a:effectLst/>
                <a:latin typeface="-apple-system"/>
              </a:rPr>
              <a:t>Despues</a:t>
            </a:r>
            <a:r>
              <a:rPr lang="en-US" b="0" i="0" dirty="0">
                <a:solidFill>
                  <a:srgbClr val="24292F"/>
                </a:solidFill>
                <a:effectLst/>
                <a:latin typeface="-apple-system"/>
              </a:rPr>
              <a:t>, </a:t>
            </a:r>
            <a:r>
              <a:rPr lang="en-US" b="0" i="0" dirty="0" err="1">
                <a:solidFill>
                  <a:srgbClr val="24292F"/>
                </a:solidFill>
                <a:effectLst/>
                <a:latin typeface="-apple-system"/>
              </a:rPr>
              <a:t>entramos</a:t>
            </a:r>
            <a:r>
              <a:rPr lang="en-US" b="0" i="0" dirty="0">
                <a:solidFill>
                  <a:srgbClr val="24292F"/>
                </a:solidFill>
                <a:effectLst/>
                <a:latin typeface="-apple-system"/>
              </a:rPr>
              <a:t> a la era de la </a:t>
            </a:r>
            <a:r>
              <a:rPr lang="en-US" b="0" i="0" dirty="0" err="1">
                <a:solidFill>
                  <a:srgbClr val="24292F"/>
                </a:solidFill>
                <a:effectLst/>
                <a:latin typeface="-apple-system"/>
              </a:rPr>
              <a:t>infraestructura</a:t>
            </a:r>
            <a:r>
              <a:rPr lang="en-US" b="0" i="0" dirty="0">
                <a:solidFill>
                  <a:srgbClr val="24292F"/>
                </a:solidFill>
                <a:effectLst/>
                <a:latin typeface="-apple-system"/>
              </a:rPr>
              <a:t> </a:t>
            </a:r>
            <a:r>
              <a:rPr lang="en-US" b="0" i="0" dirty="0" err="1">
                <a:solidFill>
                  <a:srgbClr val="24292F"/>
                </a:solidFill>
                <a:effectLst/>
                <a:latin typeface="-apple-system"/>
              </a:rPr>
              <a:t>como</a:t>
            </a:r>
            <a:r>
              <a:rPr lang="en-US" b="0" i="0" dirty="0">
                <a:solidFill>
                  <a:srgbClr val="24292F"/>
                </a:solidFill>
                <a:effectLst/>
                <a:latin typeface="-apple-system"/>
              </a:rPr>
              <a:t> </a:t>
            </a:r>
            <a:r>
              <a:rPr lang="en-US" b="0" i="0" dirty="0" err="1">
                <a:solidFill>
                  <a:srgbClr val="24292F"/>
                </a:solidFill>
                <a:effectLst/>
                <a:latin typeface="-apple-system"/>
              </a:rPr>
              <a:t>codigo</a:t>
            </a:r>
            <a:r>
              <a:rPr lang="en-US" b="0" i="0" dirty="0">
                <a:solidFill>
                  <a:srgbClr val="24292F"/>
                </a:solidFill>
                <a:effectLst/>
                <a:latin typeface="-apple-system"/>
              </a:rPr>
              <a:t>, </a:t>
            </a:r>
            <a:r>
              <a:rPr lang="en-US" b="0" i="0" dirty="0" err="1">
                <a:solidFill>
                  <a:srgbClr val="24292F"/>
                </a:solidFill>
                <a:effectLst/>
                <a:latin typeface="-apple-system"/>
              </a:rPr>
              <a:t>cierto</a:t>
            </a:r>
            <a:r>
              <a:rPr lang="en-US" b="0" i="0" dirty="0">
                <a:solidFill>
                  <a:srgbClr val="24292F"/>
                </a:solidFill>
                <a:effectLst/>
                <a:latin typeface="-apple-system"/>
              </a:rPr>
              <a:t>? Una </a:t>
            </a:r>
            <a:r>
              <a:rPr lang="en-US" b="0" i="0" dirty="0" err="1">
                <a:solidFill>
                  <a:srgbClr val="24292F"/>
                </a:solidFill>
                <a:effectLst/>
                <a:latin typeface="-apple-system"/>
              </a:rPr>
              <a:t>practica</a:t>
            </a:r>
            <a:r>
              <a:rPr lang="en-US" b="0" i="0" dirty="0">
                <a:solidFill>
                  <a:srgbClr val="24292F"/>
                </a:solidFill>
                <a:effectLst/>
                <a:latin typeface="-apple-system"/>
              </a:rPr>
              <a:t> mas </a:t>
            </a:r>
            <a:r>
              <a:rPr lang="en-US" b="0" i="0" dirty="0" err="1">
                <a:solidFill>
                  <a:srgbClr val="24292F"/>
                </a:solidFill>
                <a:effectLst/>
                <a:latin typeface="-apple-system"/>
              </a:rPr>
              <a:t>moderna</a:t>
            </a:r>
            <a:r>
              <a:rPr lang="en-US" b="0" i="0" dirty="0">
                <a:solidFill>
                  <a:srgbClr val="24292F"/>
                </a:solidFill>
                <a:effectLst/>
                <a:latin typeface="-apple-system"/>
              </a:rPr>
              <a:t> que </a:t>
            </a:r>
            <a:r>
              <a:rPr lang="en-US" b="0" i="0" dirty="0" err="1">
                <a:solidFill>
                  <a:srgbClr val="24292F"/>
                </a:solidFill>
                <a:effectLst/>
                <a:latin typeface="-apple-system"/>
              </a:rPr>
              <a:t>nos</a:t>
            </a:r>
            <a:r>
              <a:rPr lang="en-US" b="0" i="0" dirty="0">
                <a:solidFill>
                  <a:srgbClr val="24292F"/>
                </a:solidFill>
                <a:effectLst/>
                <a:latin typeface="-apple-system"/>
              </a:rPr>
              <a:t> </a:t>
            </a:r>
            <a:r>
              <a:rPr lang="en-US" b="0" i="0" dirty="0" err="1">
                <a:solidFill>
                  <a:srgbClr val="24292F"/>
                </a:solidFill>
                <a:effectLst/>
                <a:latin typeface="-apple-system"/>
              </a:rPr>
              <a:t>ayuda</a:t>
            </a:r>
            <a:r>
              <a:rPr lang="en-US" b="0" i="0" dirty="0">
                <a:solidFill>
                  <a:srgbClr val="24292F"/>
                </a:solidFill>
                <a:effectLst/>
                <a:latin typeface="-apple-system"/>
              </a:rPr>
              <a:t> a utilizer </a:t>
            </a:r>
            <a:r>
              <a:rPr lang="en-US" b="0" i="0" dirty="0" err="1">
                <a:solidFill>
                  <a:srgbClr val="24292F"/>
                </a:solidFill>
                <a:effectLst/>
                <a:latin typeface="-apple-system"/>
              </a:rPr>
              <a:t>algun</a:t>
            </a:r>
            <a:r>
              <a:rPr lang="en-US" b="0" i="0" dirty="0">
                <a:solidFill>
                  <a:srgbClr val="24292F"/>
                </a:solidFill>
                <a:effectLst/>
                <a:latin typeface="-apple-system"/>
              </a:rPr>
              <a:t> </a:t>
            </a:r>
            <a:r>
              <a:rPr lang="en-US" b="0" i="0" dirty="0" err="1">
                <a:solidFill>
                  <a:srgbClr val="24292F"/>
                </a:solidFill>
                <a:effectLst/>
                <a:latin typeface="-apple-system"/>
              </a:rPr>
              <a:t>lenguaje</a:t>
            </a:r>
            <a:r>
              <a:rPr lang="en-US" b="0" i="0" dirty="0">
                <a:solidFill>
                  <a:srgbClr val="24292F"/>
                </a:solidFill>
                <a:effectLst/>
                <a:latin typeface="-apple-system"/>
              </a:rPr>
              <a:t> </a:t>
            </a:r>
            <a:r>
              <a:rPr lang="en-US" b="0" i="0" dirty="0" err="1">
                <a:solidFill>
                  <a:srgbClr val="24292F"/>
                </a:solidFill>
                <a:effectLst/>
                <a:latin typeface="-apple-system"/>
              </a:rPr>
              <a:t>declarativo</a:t>
            </a:r>
            <a:r>
              <a:rPr lang="en-US" b="0" i="0" dirty="0">
                <a:solidFill>
                  <a:srgbClr val="24292F"/>
                </a:solidFill>
                <a:effectLst/>
                <a:latin typeface="-apple-system"/>
              </a:rPr>
              <a:t>, </a:t>
            </a:r>
            <a:r>
              <a:rPr lang="en-US" b="0" i="0" dirty="0" err="1">
                <a:solidFill>
                  <a:srgbClr val="24292F"/>
                </a:solidFill>
                <a:effectLst/>
                <a:latin typeface="-apple-system"/>
              </a:rPr>
              <a:t>como</a:t>
            </a:r>
            <a:r>
              <a:rPr lang="en-US" b="0" i="0" dirty="0">
                <a:solidFill>
                  <a:srgbClr val="24292F"/>
                </a:solidFill>
                <a:effectLst/>
                <a:latin typeface="-apple-system"/>
              </a:rPr>
              <a:t> </a:t>
            </a:r>
            <a:r>
              <a:rPr lang="en-US" b="0" i="0" dirty="0" err="1">
                <a:solidFill>
                  <a:srgbClr val="24292F"/>
                </a:solidFill>
                <a:effectLst/>
                <a:latin typeface="-apple-system"/>
              </a:rPr>
              <a:t>yaml</a:t>
            </a:r>
            <a:r>
              <a:rPr lang="en-US" b="0" i="0" dirty="0">
                <a:solidFill>
                  <a:srgbClr val="24292F"/>
                </a:solidFill>
                <a:effectLst/>
                <a:latin typeface="-apple-system"/>
              </a:rPr>
              <a:t>, o HCL de </a:t>
            </a:r>
            <a:r>
              <a:rPr lang="en-US" b="0" i="0" dirty="0" err="1">
                <a:solidFill>
                  <a:srgbClr val="24292F"/>
                </a:solidFill>
                <a:effectLst/>
                <a:latin typeface="-apple-system"/>
              </a:rPr>
              <a:t>hashicorp</a:t>
            </a:r>
            <a:r>
              <a:rPr lang="en-US" b="0" i="0" dirty="0">
                <a:solidFill>
                  <a:srgbClr val="24292F"/>
                </a:solidFill>
                <a:effectLst/>
                <a:latin typeface="-apple-system"/>
              </a:rPr>
              <a:t> para </a:t>
            </a:r>
            <a:r>
              <a:rPr lang="en-US" b="0" i="0" dirty="0" err="1">
                <a:solidFill>
                  <a:srgbClr val="24292F"/>
                </a:solidFill>
                <a:effectLst/>
                <a:latin typeface="-apple-system"/>
              </a:rPr>
              <a:t>definir</a:t>
            </a:r>
            <a:r>
              <a:rPr lang="en-US" b="0" i="0" dirty="0">
                <a:solidFill>
                  <a:srgbClr val="24292F"/>
                </a:solidFill>
                <a:effectLst/>
                <a:latin typeface="-apple-system"/>
              </a:rPr>
              <a:t> </a:t>
            </a:r>
            <a:r>
              <a:rPr lang="en-US" b="0" i="0" dirty="0" err="1">
                <a:solidFill>
                  <a:srgbClr val="24292F"/>
                </a:solidFill>
                <a:effectLst/>
                <a:latin typeface="-apple-system"/>
              </a:rPr>
              <a:t>aspectos</a:t>
            </a:r>
            <a:r>
              <a:rPr lang="en-US" b="0" i="0" dirty="0">
                <a:solidFill>
                  <a:srgbClr val="24292F"/>
                </a:solidFill>
                <a:effectLst/>
                <a:latin typeface="-apple-system"/>
              </a:rPr>
              <a:t> de </a:t>
            </a:r>
            <a:r>
              <a:rPr lang="en-US" b="0" i="0" dirty="0" err="1">
                <a:solidFill>
                  <a:srgbClr val="24292F"/>
                </a:solidFill>
                <a:effectLst/>
                <a:latin typeface="-apple-system"/>
              </a:rPr>
              <a:t>nuestra</a:t>
            </a:r>
            <a:r>
              <a:rPr lang="en-US" b="0" i="0" dirty="0">
                <a:solidFill>
                  <a:srgbClr val="24292F"/>
                </a:solidFill>
                <a:effectLst/>
                <a:latin typeface="-apple-system"/>
              </a:rPr>
              <a:t> </a:t>
            </a:r>
            <a:r>
              <a:rPr lang="en-US" b="0" i="0" dirty="0" err="1">
                <a:solidFill>
                  <a:srgbClr val="24292F"/>
                </a:solidFill>
                <a:effectLst/>
                <a:latin typeface="-apple-system"/>
              </a:rPr>
              <a:t>infraestructura</a:t>
            </a:r>
            <a:r>
              <a:rPr lang="en-US" b="0" i="0" dirty="0">
                <a:solidFill>
                  <a:srgbClr val="24292F"/>
                </a:solidFill>
                <a:effectLst/>
                <a:latin typeface="-apple-system"/>
              </a:rPr>
              <a:t> </a:t>
            </a:r>
            <a:r>
              <a:rPr lang="en-US" b="0" i="0" dirty="0" err="1">
                <a:solidFill>
                  <a:srgbClr val="24292F"/>
                </a:solidFill>
                <a:effectLst/>
                <a:latin typeface="-apple-system"/>
              </a:rPr>
              <a:t>en</a:t>
            </a:r>
            <a:r>
              <a:rPr lang="en-US" b="0" i="0" dirty="0">
                <a:solidFill>
                  <a:srgbClr val="24292F"/>
                </a:solidFill>
                <a:effectLst/>
                <a:latin typeface="-apple-system"/>
              </a:rPr>
              <a:t> </a:t>
            </a:r>
            <a:r>
              <a:rPr lang="en-US" b="0" i="0" dirty="0" err="1">
                <a:solidFill>
                  <a:srgbClr val="24292F"/>
                </a:solidFill>
                <a:effectLst/>
                <a:latin typeface="-apple-system"/>
              </a:rPr>
              <a:t>una</a:t>
            </a:r>
            <a:r>
              <a:rPr lang="en-US" b="0" i="0" dirty="0">
                <a:solidFill>
                  <a:srgbClr val="24292F"/>
                </a:solidFill>
                <a:effectLst/>
                <a:latin typeface="-apple-system"/>
              </a:rPr>
              <a:t> </a:t>
            </a:r>
            <a:r>
              <a:rPr lang="en-US" b="0" i="0" dirty="0" err="1">
                <a:solidFill>
                  <a:srgbClr val="24292F"/>
                </a:solidFill>
                <a:effectLst/>
                <a:latin typeface="-apple-system"/>
              </a:rPr>
              <a:t>sintaxis</a:t>
            </a:r>
            <a:r>
              <a:rPr lang="en-US" b="0" i="0" dirty="0">
                <a:solidFill>
                  <a:srgbClr val="24292F"/>
                </a:solidFill>
                <a:effectLst/>
                <a:latin typeface="-apple-system"/>
              </a:rPr>
              <a:t> </a:t>
            </a:r>
            <a:r>
              <a:rPr lang="en-US" b="0" i="0" dirty="0" err="1">
                <a:solidFill>
                  <a:srgbClr val="24292F"/>
                </a:solidFill>
                <a:effectLst/>
                <a:latin typeface="-apple-system"/>
              </a:rPr>
              <a:t>declarativa</a:t>
            </a:r>
            <a:r>
              <a:rPr lang="en-US" b="0" i="0" dirty="0">
                <a:solidFill>
                  <a:srgbClr val="24292F"/>
                </a:solidFill>
                <a:effectLst/>
                <a:latin typeface="-apple-system"/>
              </a:rPr>
              <a:t>, y </a:t>
            </a:r>
            <a:r>
              <a:rPr lang="en-US" b="0" i="0" dirty="0" err="1">
                <a:solidFill>
                  <a:srgbClr val="24292F"/>
                </a:solidFill>
                <a:effectLst/>
                <a:latin typeface="-apple-system"/>
              </a:rPr>
              <a:t>donde</a:t>
            </a:r>
            <a:r>
              <a:rPr lang="en-US" b="0" i="0" dirty="0">
                <a:solidFill>
                  <a:srgbClr val="24292F"/>
                </a:solidFill>
                <a:effectLst/>
                <a:latin typeface="-apple-system"/>
              </a:rPr>
              <a:t> Podemos de </a:t>
            </a:r>
            <a:r>
              <a:rPr lang="en-US" b="0" i="0" dirty="0" err="1">
                <a:solidFill>
                  <a:srgbClr val="24292F"/>
                </a:solidFill>
                <a:effectLst/>
                <a:latin typeface="-apple-system"/>
              </a:rPr>
              <a:t>esta</a:t>
            </a:r>
            <a:r>
              <a:rPr lang="en-US" b="0" i="0" dirty="0">
                <a:solidFill>
                  <a:srgbClr val="24292F"/>
                </a:solidFill>
                <a:effectLst/>
                <a:latin typeface="-apple-system"/>
              </a:rPr>
              <a:t> </a:t>
            </a:r>
            <a:r>
              <a:rPr lang="en-US" b="0" i="0" dirty="0" err="1">
                <a:solidFill>
                  <a:srgbClr val="24292F"/>
                </a:solidFill>
                <a:effectLst/>
                <a:latin typeface="-apple-system"/>
              </a:rPr>
              <a:t>manera</a:t>
            </a:r>
            <a:r>
              <a:rPr lang="en-US" b="0" i="0" dirty="0">
                <a:solidFill>
                  <a:srgbClr val="24292F"/>
                </a:solidFill>
                <a:effectLst/>
                <a:latin typeface="-apple-system"/>
              </a:rPr>
              <a:t> usar un software que </a:t>
            </a:r>
            <a:r>
              <a:rPr lang="en-US" b="0" i="0" dirty="0" err="1">
                <a:solidFill>
                  <a:srgbClr val="24292F"/>
                </a:solidFill>
                <a:effectLst/>
                <a:latin typeface="-apple-system"/>
              </a:rPr>
              <a:t>interpreta</a:t>
            </a:r>
            <a:r>
              <a:rPr lang="en-US" b="0" i="0" dirty="0">
                <a:solidFill>
                  <a:srgbClr val="24292F"/>
                </a:solidFill>
                <a:effectLst/>
                <a:latin typeface="-apple-system"/>
              </a:rPr>
              <a:t> </a:t>
            </a:r>
            <a:r>
              <a:rPr lang="en-US" b="0" i="0" dirty="0" err="1">
                <a:solidFill>
                  <a:srgbClr val="24292F"/>
                </a:solidFill>
                <a:effectLst/>
                <a:latin typeface="-apple-system"/>
              </a:rPr>
              <a:t>nuestra</a:t>
            </a:r>
            <a:r>
              <a:rPr lang="en-US" b="0" i="0" dirty="0">
                <a:solidFill>
                  <a:srgbClr val="24292F"/>
                </a:solidFill>
                <a:effectLst/>
                <a:latin typeface="-apple-system"/>
              </a:rPr>
              <a:t> </a:t>
            </a:r>
            <a:r>
              <a:rPr lang="en-US" b="0" i="0" dirty="0" err="1">
                <a:solidFill>
                  <a:srgbClr val="24292F"/>
                </a:solidFill>
                <a:effectLst/>
                <a:latin typeface="-apple-system"/>
              </a:rPr>
              <a:t>sintaxis</a:t>
            </a:r>
            <a:r>
              <a:rPr lang="en-US" b="0" i="0" dirty="0">
                <a:solidFill>
                  <a:srgbClr val="24292F"/>
                </a:solidFill>
                <a:effectLst/>
                <a:latin typeface="-apple-system"/>
              </a:rPr>
              <a:t> y se </a:t>
            </a:r>
            <a:r>
              <a:rPr lang="en-US" b="0" i="0" dirty="0" err="1">
                <a:solidFill>
                  <a:srgbClr val="24292F"/>
                </a:solidFill>
                <a:effectLst/>
                <a:latin typeface="-apple-system"/>
              </a:rPr>
              <a:t>encarga</a:t>
            </a:r>
            <a:r>
              <a:rPr lang="en-US" b="0" i="0" dirty="0">
                <a:solidFill>
                  <a:srgbClr val="24292F"/>
                </a:solidFill>
                <a:effectLst/>
                <a:latin typeface="-apple-system"/>
              </a:rPr>
              <a:t> de </a:t>
            </a:r>
            <a:r>
              <a:rPr lang="en-US" b="0" i="0" dirty="0" err="1">
                <a:solidFill>
                  <a:srgbClr val="24292F"/>
                </a:solidFill>
                <a:effectLst/>
                <a:latin typeface="-apple-system"/>
              </a:rPr>
              <a:t>crear</a:t>
            </a:r>
            <a:r>
              <a:rPr lang="en-US" b="0" i="0" dirty="0">
                <a:solidFill>
                  <a:srgbClr val="24292F"/>
                </a:solidFill>
                <a:effectLst/>
                <a:latin typeface="-apple-system"/>
              </a:rPr>
              <a:t> la </a:t>
            </a:r>
            <a:r>
              <a:rPr lang="en-US" b="0" i="0" dirty="0" err="1">
                <a:solidFill>
                  <a:srgbClr val="24292F"/>
                </a:solidFill>
                <a:effectLst/>
                <a:latin typeface="-apple-system"/>
              </a:rPr>
              <a:t>infraestructura</a:t>
            </a:r>
            <a:r>
              <a:rPr lang="en-US" b="0" i="0" dirty="0">
                <a:solidFill>
                  <a:srgbClr val="24292F"/>
                </a:solidFill>
                <a:effectLst/>
                <a:latin typeface="-apple-system"/>
              </a:rPr>
              <a:t> que </a:t>
            </a:r>
            <a:r>
              <a:rPr lang="en-US" b="0" i="0" dirty="0" err="1">
                <a:solidFill>
                  <a:srgbClr val="24292F"/>
                </a:solidFill>
                <a:effectLst/>
                <a:latin typeface="-apple-system"/>
              </a:rPr>
              <a:t>definimos</a:t>
            </a:r>
            <a:r>
              <a:rPr lang="en-US" b="0" i="0" dirty="0">
                <a:solidFill>
                  <a:srgbClr val="24292F"/>
                </a:solidFill>
                <a:effectLst/>
                <a:latin typeface="-apple-system"/>
              </a:rPr>
              <a:t> </a:t>
            </a:r>
            <a:r>
              <a:rPr lang="en-US" b="0" i="0" dirty="0" err="1">
                <a:solidFill>
                  <a:srgbClr val="24292F"/>
                </a:solidFill>
                <a:effectLst/>
                <a:latin typeface="-apple-system"/>
              </a:rPr>
              <a:t>en</a:t>
            </a:r>
            <a:r>
              <a:rPr lang="en-US" b="0" i="0" dirty="0">
                <a:solidFill>
                  <a:srgbClr val="24292F"/>
                </a:solidFill>
                <a:effectLst/>
                <a:latin typeface="-apple-system"/>
              </a:rPr>
              <a:t> </a:t>
            </a:r>
            <a:r>
              <a:rPr lang="en-US" b="0" i="0" dirty="0" err="1">
                <a:solidFill>
                  <a:srgbClr val="24292F"/>
                </a:solidFill>
                <a:effectLst/>
                <a:latin typeface="-apple-system"/>
              </a:rPr>
              <a:t>ella</a:t>
            </a:r>
            <a:r>
              <a:rPr lang="en-US" b="0" i="0" dirty="0">
                <a:solidFill>
                  <a:srgbClr val="24292F"/>
                </a:solidFill>
                <a:effectLst/>
                <a:latin typeface="-apple-system"/>
              </a:rPr>
              <a:t>.</a:t>
            </a:r>
          </a:p>
          <a:p>
            <a:pPr algn="l"/>
            <a:endParaRPr lang="en-US" b="0" i="0" dirty="0">
              <a:solidFill>
                <a:srgbClr val="24292F"/>
              </a:solidFill>
              <a:effectLst/>
              <a:latin typeface="-apple-system"/>
            </a:endParaRPr>
          </a:p>
          <a:p>
            <a:pPr algn="l"/>
            <a:r>
              <a:rPr lang="en-US" b="0" i="0" dirty="0" err="1">
                <a:solidFill>
                  <a:srgbClr val="24292F"/>
                </a:solidFill>
                <a:effectLst/>
                <a:latin typeface="-apple-system"/>
              </a:rPr>
              <a:t>En</a:t>
            </a:r>
            <a:r>
              <a:rPr lang="en-US" b="0" i="0" dirty="0">
                <a:solidFill>
                  <a:srgbClr val="24292F"/>
                </a:solidFill>
                <a:effectLst/>
                <a:latin typeface="-apple-system"/>
              </a:rPr>
              <a:t> </a:t>
            </a:r>
            <a:r>
              <a:rPr lang="en-US" b="0" i="0" dirty="0" err="1">
                <a:solidFill>
                  <a:srgbClr val="24292F"/>
                </a:solidFill>
                <a:effectLst/>
                <a:latin typeface="-apple-system"/>
              </a:rPr>
              <a:t>este</a:t>
            </a:r>
            <a:r>
              <a:rPr lang="en-US" b="0" i="0" dirty="0">
                <a:solidFill>
                  <a:srgbClr val="24292F"/>
                </a:solidFill>
                <a:effectLst/>
                <a:latin typeface="-apple-system"/>
              </a:rPr>
              <a:t> </a:t>
            </a:r>
            <a:r>
              <a:rPr lang="en-US" b="0" i="0" dirty="0" err="1">
                <a:solidFill>
                  <a:srgbClr val="24292F"/>
                </a:solidFill>
                <a:effectLst/>
                <a:latin typeface="-apple-system"/>
              </a:rPr>
              <a:t>ejemplo</a:t>
            </a:r>
            <a:r>
              <a:rPr lang="en-US" b="0" i="0" dirty="0">
                <a:solidFill>
                  <a:srgbClr val="24292F"/>
                </a:solidFill>
                <a:effectLst/>
                <a:latin typeface="-apple-system"/>
              </a:rPr>
              <a:t>, </a:t>
            </a:r>
            <a:r>
              <a:rPr lang="en-US" b="0" i="0" dirty="0" err="1">
                <a:solidFill>
                  <a:srgbClr val="24292F"/>
                </a:solidFill>
                <a:effectLst/>
                <a:latin typeface="-apple-system"/>
              </a:rPr>
              <a:t>tengo</a:t>
            </a:r>
            <a:r>
              <a:rPr lang="en-US" b="0" i="0" dirty="0">
                <a:solidFill>
                  <a:srgbClr val="24292F"/>
                </a:solidFill>
                <a:effectLst/>
                <a:latin typeface="-apple-system"/>
              </a:rPr>
              <a:t> un </a:t>
            </a:r>
            <a:r>
              <a:rPr lang="en-US" b="0" i="0" dirty="0" err="1">
                <a:solidFill>
                  <a:srgbClr val="24292F"/>
                </a:solidFill>
                <a:effectLst/>
                <a:latin typeface="-apple-system"/>
              </a:rPr>
              <a:t>yaml</a:t>
            </a:r>
            <a:r>
              <a:rPr lang="en-US" b="0" i="0" dirty="0">
                <a:solidFill>
                  <a:srgbClr val="24292F"/>
                </a:solidFill>
                <a:effectLst/>
                <a:latin typeface="-apple-system"/>
              </a:rPr>
              <a:t> de Kubernetes que </a:t>
            </a:r>
            <a:r>
              <a:rPr lang="en-US" b="0" i="0" dirty="0" err="1">
                <a:solidFill>
                  <a:srgbClr val="24292F"/>
                </a:solidFill>
                <a:effectLst/>
                <a:latin typeface="-apple-system"/>
              </a:rPr>
              <a:t>pretende</a:t>
            </a:r>
            <a:r>
              <a:rPr lang="en-US" b="0" i="0" dirty="0">
                <a:solidFill>
                  <a:srgbClr val="24292F"/>
                </a:solidFill>
                <a:effectLst/>
                <a:latin typeface="-apple-system"/>
              </a:rPr>
              <a:t> </a:t>
            </a:r>
            <a:r>
              <a:rPr lang="en-US" b="0" i="0" dirty="0" err="1">
                <a:solidFill>
                  <a:srgbClr val="24292F"/>
                </a:solidFill>
                <a:effectLst/>
                <a:latin typeface="-apple-system"/>
              </a:rPr>
              <a:t>desplegar</a:t>
            </a:r>
            <a:r>
              <a:rPr lang="en-US" b="0" i="0" dirty="0">
                <a:solidFill>
                  <a:srgbClr val="24292F"/>
                </a:solidFill>
                <a:effectLst/>
                <a:latin typeface="-apple-system"/>
              </a:rPr>
              <a:t> </a:t>
            </a:r>
            <a:r>
              <a:rPr lang="en-US" b="0" i="0" dirty="0" err="1">
                <a:solidFill>
                  <a:srgbClr val="24292F"/>
                </a:solidFill>
                <a:effectLst/>
                <a:latin typeface="-apple-system"/>
              </a:rPr>
              <a:t>una</a:t>
            </a:r>
            <a:r>
              <a:rPr lang="en-US" b="0" i="0" dirty="0">
                <a:solidFill>
                  <a:srgbClr val="24292F"/>
                </a:solidFill>
                <a:effectLst/>
                <a:latin typeface="-apple-system"/>
              </a:rPr>
              <a:t> </a:t>
            </a:r>
            <a:r>
              <a:rPr lang="en-US" b="0" i="0" dirty="0" err="1">
                <a:solidFill>
                  <a:srgbClr val="24292F"/>
                </a:solidFill>
                <a:effectLst/>
                <a:latin typeface="-apple-system"/>
              </a:rPr>
              <a:t>aplicacion</a:t>
            </a:r>
            <a:r>
              <a:rPr lang="en-US" b="0" i="0" dirty="0">
                <a:solidFill>
                  <a:srgbClr val="24292F"/>
                </a:solidFill>
                <a:effectLst/>
                <a:latin typeface="-apple-system"/>
              </a:rPr>
              <a:t> de un </a:t>
            </a:r>
            <a:r>
              <a:rPr lang="en-US" b="0" i="0" dirty="0" err="1">
                <a:solidFill>
                  <a:srgbClr val="24292F"/>
                </a:solidFill>
                <a:effectLst/>
                <a:latin typeface="-apple-system"/>
              </a:rPr>
              <a:t>servidor</a:t>
            </a:r>
            <a:r>
              <a:rPr lang="en-US" b="0" i="0" dirty="0">
                <a:solidFill>
                  <a:srgbClr val="24292F"/>
                </a:solidFill>
                <a:effectLst/>
                <a:latin typeface="-apple-system"/>
              </a:rPr>
              <a:t> nginx, </a:t>
            </a:r>
            <a:r>
              <a:rPr lang="en-US" b="0" i="0" dirty="0" err="1">
                <a:solidFill>
                  <a:srgbClr val="24292F"/>
                </a:solidFill>
                <a:effectLst/>
                <a:latin typeface="-apple-system"/>
              </a:rPr>
              <a:t>donde</a:t>
            </a:r>
            <a:r>
              <a:rPr lang="en-US" b="0" i="0" dirty="0">
                <a:solidFill>
                  <a:srgbClr val="24292F"/>
                </a:solidFill>
                <a:effectLst/>
                <a:latin typeface="-apple-system"/>
              </a:rPr>
              <a:t> </a:t>
            </a:r>
            <a:r>
              <a:rPr lang="en-US" b="0" i="0" dirty="0" err="1">
                <a:solidFill>
                  <a:srgbClr val="24292F"/>
                </a:solidFill>
                <a:effectLst/>
                <a:latin typeface="-apple-system"/>
              </a:rPr>
              <a:t>establezco</a:t>
            </a:r>
            <a:r>
              <a:rPr lang="en-US" b="0" i="0" dirty="0">
                <a:solidFill>
                  <a:srgbClr val="24292F"/>
                </a:solidFill>
                <a:effectLst/>
                <a:latin typeface="-apple-system"/>
              </a:rPr>
              <a:t> que </a:t>
            </a:r>
            <a:r>
              <a:rPr lang="en-US" b="0" i="0" dirty="0" err="1">
                <a:solidFill>
                  <a:srgbClr val="24292F"/>
                </a:solidFill>
                <a:effectLst/>
                <a:latin typeface="-apple-system"/>
              </a:rPr>
              <a:t>deseo</a:t>
            </a:r>
            <a:r>
              <a:rPr lang="en-US" b="0" i="0" dirty="0">
                <a:solidFill>
                  <a:srgbClr val="24292F"/>
                </a:solidFill>
                <a:effectLst/>
                <a:latin typeface="-apple-system"/>
              </a:rPr>
              <a:t> </a:t>
            </a:r>
            <a:r>
              <a:rPr lang="en-US" b="0" i="0" dirty="0" err="1">
                <a:solidFill>
                  <a:srgbClr val="24292F"/>
                </a:solidFill>
                <a:effectLst/>
                <a:latin typeface="-apple-system"/>
              </a:rPr>
              <a:t>tener</a:t>
            </a:r>
            <a:r>
              <a:rPr lang="en-US" b="0" i="0" dirty="0">
                <a:solidFill>
                  <a:srgbClr val="24292F"/>
                </a:solidFill>
                <a:effectLst/>
                <a:latin typeface="-apple-system"/>
              </a:rPr>
              <a:t> “dos replicas” </a:t>
            </a:r>
            <a:r>
              <a:rPr lang="en-US" b="0" i="0" dirty="0" err="1">
                <a:solidFill>
                  <a:srgbClr val="24292F"/>
                </a:solidFill>
                <a:effectLst/>
                <a:latin typeface="-apple-system"/>
              </a:rPr>
              <a:t>identicas</a:t>
            </a:r>
            <a:r>
              <a:rPr lang="en-US" b="0" i="0" dirty="0">
                <a:solidFill>
                  <a:srgbClr val="24292F"/>
                </a:solidFill>
                <a:effectLst/>
                <a:latin typeface="-apple-system"/>
              </a:rPr>
              <a:t> de </a:t>
            </a:r>
            <a:r>
              <a:rPr lang="en-US" b="0" i="0" dirty="0" err="1">
                <a:solidFill>
                  <a:srgbClr val="24292F"/>
                </a:solidFill>
                <a:effectLst/>
                <a:latin typeface="-apple-system"/>
              </a:rPr>
              <a:t>este</a:t>
            </a:r>
            <a:r>
              <a:rPr lang="en-US" b="0" i="0" dirty="0">
                <a:solidFill>
                  <a:srgbClr val="24292F"/>
                </a:solidFill>
                <a:effectLst/>
                <a:latin typeface="-apple-system"/>
              </a:rPr>
              <a:t> </a:t>
            </a:r>
            <a:r>
              <a:rPr lang="en-US" b="0" i="0" dirty="0" err="1">
                <a:solidFill>
                  <a:srgbClr val="24292F"/>
                </a:solidFill>
                <a:effectLst/>
                <a:latin typeface="-apple-system"/>
              </a:rPr>
              <a:t>despliegue</a:t>
            </a:r>
            <a:r>
              <a:rPr lang="en-US" b="0" i="0" dirty="0">
                <a:solidFill>
                  <a:srgbClr val="24292F"/>
                </a:solidFill>
                <a:effectLst/>
                <a:latin typeface="-apple-system"/>
              </a:rPr>
              <a:t>.</a:t>
            </a:r>
          </a:p>
          <a:p>
            <a:pPr algn="l"/>
            <a:endParaRPr lang="en-US" b="0" i="0" dirty="0">
              <a:solidFill>
                <a:srgbClr val="24292F"/>
              </a:solidFill>
              <a:effectLst/>
              <a:latin typeface="-apple-system"/>
            </a:endParaRPr>
          </a:p>
          <a:p>
            <a:pPr algn="l"/>
            <a:endParaRPr lang="en-US" b="0" i="0" dirty="0">
              <a:solidFill>
                <a:srgbClr val="24292F"/>
              </a:solidFill>
              <a:effectLst/>
              <a:latin typeface="-apple-system"/>
            </a:endParaRPr>
          </a:p>
          <a:p>
            <a:pPr algn="l"/>
            <a:r>
              <a:rPr lang="en-US" b="0" i="0" dirty="0">
                <a:solidFill>
                  <a:srgbClr val="24292F"/>
                </a:solidFill>
                <a:effectLst/>
                <a:latin typeface="-apple-system"/>
              </a:rPr>
              <a:t>La </a:t>
            </a:r>
            <a:r>
              <a:rPr lang="en-US" b="0" i="0" dirty="0" err="1">
                <a:solidFill>
                  <a:srgbClr val="24292F"/>
                </a:solidFill>
                <a:effectLst/>
                <a:latin typeface="-apple-system"/>
              </a:rPr>
              <a:t>parte</a:t>
            </a:r>
            <a:r>
              <a:rPr lang="en-US" b="0" i="0" dirty="0">
                <a:solidFill>
                  <a:srgbClr val="24292F"/>
                </a:solidFill>
                <a:effectLst/>
                <a:latin typeface="-apple-system"/>
              </a:rPr>
              <a:t> </a:t>
            </a:r>
            <a:r>
              <a:rPr lang="en-US" b="0" i="0" dirty="0" err="1">
                <a:solidFill>
                  <a:srgbClr val="24292F"/>
                </a:solidFill>
                <a:effectLst/>
                <a:latin typeface="-apple-system"/>
              </a:rPr>
              <a:t>donde</a:t>
            </a:r>
            <a:r>
              <a:rPr lang="en-US" b="0" i="0" dirty="0">
                <a:solidFill>
                  <a:srgbClr val="24292F"/>
                </a:solidFill>
                <a:effectLst/>
                <a:latin typeface="-apple-system"/>
              </a:rPr>
              <a:t> </a:t>
            </a:r>
            <a:r>
              <a:rPr lang="en-US" b="0" i="0" dirty="0" err="1">
                <a:solidFill>
                  <a:srgbClr val="24292F"/>
                </a:solidFill>
                <a:effectLst/>
                <a:latin typeface="-apple-system"/>
              </a:rPr>
              <a:t>menciono</a:t>
            </a:r>
            <a:r>
              <a:rPr lang="en-US" b="0" i="0" dirty="0">
                <a:solidFill>
                  <a:srgbClr val="24292F"/>
                </a:solidFill>
                <a:effectLst/>
                <a:latin typeface="-apple-system"/>
              </a:rPr>
              <a:t> lo ”</a:t>
            </a:r>
            <a:r>
              <a:rPr lang="en-US" b="0" i="0" dirty="0" err="1">
                <a:solidFill>
                  <a:srgbClr val="24292F"/>
                </a:solidFill>
                <a:effectLst/>
                <a:latin typeface="-apple-system"/>
              </a:rPr>
              <a:t>declarativo</a:t>
            </a:r>
            <a:r>
              <a:rPr lang="en-US" b="0" i="0" dirty="0">
                <a:solidFill>
                  <a:srgbClr val="24292F"/>
                </a:solidFill>
                <a:effectLst/>
                <a:latin typeface="-apple-system"/>
              </a:rPr>
              <a:t>” es de </a:t>
            </a:r>
            <a:r>
              <a:rPr lang="en-US" b="0" i="0" dirty="0" err="1">
                <a:solidFill>
                  <a:srgbClr val="24292F"/>
                </a:solidFill>
                <a:effectLst/>
                <a:latin typeface="-apple-system"/>
              </a:rPr>
              <a:t>suma</a:t>
            </a:r>
            <a:r>
              <a:rPr lang="en-US" b="0" i="0" dirty="0">
                <a:solidFill>
                  <a:srgbClr val="24292F"/>
                </a:solidFill>
                <a:effectLst/>
                <a:latin typeface="-apple-system"/>
              </a:rPr>
              <a:t> </a:t>
            </a:r>
            <a:r>
              <a:rPr lang="en-US" b="0" i="0" dirty="0" err="1">
                <a:solidFill>
                  <a:srgbClr val="24292F"/>
                </a:solidFill>
                <a:effectLst/>
                <a:latin typeface="-apple-system"/>
              </a:rPr>
              <a:t>importancia</a:t>
            </a:r>
            <a:r>
              <a:rPr lang="en-US" b="0" i="0" dirty="0">
                <a:solidFill>
                  <a:srgbClr val="24292F"/>
                </a:solidFill>
                <a:effectLst/>
                <a:latin typeface="-apple-system"/>
              </a:rPr>
              <a:t>, y </a:t>
            </a:r>
            <a:r>
              <a:rPr lang="en-US" b="0" i="0" dirty="0" err="1">
                <a:solidFill>
                  <a:srgbClr val="24292F"/>
                </a:solidFill>
                <a:effectLst/>
                <a:latin typeface="-apple-system"/>
              </a:rPr>
              <a:t>quiero</a:t>
            </a:r>
            <a:r>
              <a:rPr lang="en-US" b="0" i="0" dirty="0">
                <a:solidFill>
                  <a:srgbClr val="24292F"/>
                </a:solidFill>
                <a:effectLst/>
                <a:latin typeface="-apple-system"/>
              </a:rPr>
              <a:t> que </a:t>
            </a:r>
            <a:r>
              <a:rPr lang="en-US" b="0" i="0" dirty="0" err="1">
                <a:solidFill>
                  <a:srgbClr val="24292F"/>
                </a:solidFill>
                <a:effectLst/>
                <a:latin typeface="-apple-system"/>
              </a:rPr>
              <a:t>recuerden</a:t>
            </a:r>
            <a:r>
              <a:rPr lang="en-US" b="0" i="0" dirty="0">
                <a:solidFill>
                  <a:srgbClr val="24292F"/>
                </a:solidFill>
                <a:effectLst/>
                <a:latin typeface="-apple-system"/>
              </a:rPr>
              <a:t> </a:t>
            </a:r>
            <a:r>
              <a:rPr lang="en-US" b="0" i="0" dirty="0" err="1">
                <a:solidFill>
                  <a:srgbClr val="24292F"/>
                </a:solidFill>
                <a:effectLst/>
                <a:latin typeface="-apple-system"/>
              </a:rPr>
              <a:t>eso</a:t>
            </a:r>
            <a:r>
              <a:rPr lang="en-US" b="0" i="0" dirty="0">
                <a:solidFill>
                  <a:srgbClr val="24292F"/>
                </a:solidFill>
                <a:effectLst/>
                <a:latin typeface="-apple-system"/>
              </a:rPr>
              <a:t> </a:t>
            </a:r>
            <a:r>
              <a:rPr lang="en-US" b="0" i="0" dirty="0" err="1">
                <a:solidFill>
                  <a:srgbClr val="24292F"/>
                </a:solidFill>
                <a:effectLst/>
                <a:latin typeface="-apple-system"/>
              </a:rPr>
              <a:t>por</a:t>
            </a:r>
            <a:r>
              <a:rPr lang="en-US" b="0" i="0" dirty="0">
                <a:solidFill>
                  <a:srgbClr val="24292F"/>
                </a:solidFill>
                <a:effectLst/>
                <a:latin typeface="-apple-system"/>
              </a:rPr>
              <a:t> que </a:t>
            </a:r>
            <a:r>
              <a:rPr lang="en-US" b="0" i="0" dirty="0" err="1">
                <a:solidFill>
                  <a:srgbClr val="24292F"/>
                </a:solidFill>
                <a:effectLst/>
                <a:latin typeface="-apple-system"/>
              </a:rPr>
              <a:t>vamos</a:t>
            </a:r>
            <a:r>
              <a:rPr lang="en-US" b="0" i="0" dirty="0">
                <a:solidFill>
                  <a:srgbClr val="24292F"/>
                </a:solidFill>
                <a:effectLst/>
                <a:latin typeface="-apple-system"/>
              </a:rPr>
              <a:t> a Volver a </a:t>
            </a:r>
            <a:r>
              <a:rPr lang="en-US" b="0" i="0" dirty="0" err="1">
                <a:solidFill>
                  <a:srgbClr val="24292F"/>
                </a:solidFill>
                <a:effectLst/>
                <a:latin typeface="-apple-system"/>
              </a:rPr>
              <a:t>ello</a:t>
            </a:r>
            <a:r>
              <a:rPr lang="en-US" b="0" i="0" dirty="0">
                <a:solidFill>
                  <a:srgbClr val="24292F"/>
                </a:solidFill>
                <a:effectLst/>
                <a:latin typeface="-apple-system"/>
              </a:rPr>
              <a:t> mas </a:t>
            </a:r>
            <a:r>
              <a:rPr lang="en-US" b="0" i="0" dirty="0" err="1">
                <a:solidFill>
                  <a:srgbClr val="24292F"/>
                </a:solidFill>
                <a:effectLst/>
                <a:latin typeface="-apple-system"/>
              </a:rPr>
              <a:t>delante</a:t>
            </a:r>
            <a:r>
              <a:rPr lang="en-US" b="0" i="0" dirty="0">
                <a:solidFill>
                  <a:srgbClr val="24292F"/>
                </a:solidFill>
                <a:effectLst/>
                <a:latin typeface="-apple-system"/>
              </a:rPr>
              <a:t>, </a:t>
            </a:r>
            <a:r>
              <a:rPr lang="en-US" b="0" i="0" dirty="0" err="1">
                <a:solidFill>
                  <a:srgbClr val="24292F"/>
                </a:solidFill>
                <a:effectLst/>
                <a:latin typeface="-apple-system"/>
              </a:rPr>
              <a:t>ya</a:t>
            </a:r>
            <a:r>
              <a:rPr lang="en-US" b="0" i="0" dirty="0">
                <a:solidFill>
                  <a:srgbClr val="24292F"/>
                </a:solidFill>
                <a:effectLst/>
                <a:latin typeface="-apple-system"/>
              </a:rPr>
              <a:t> que es de las Piedras </a:t>
            </a:r>
            <a:r>
              <a:rPr lang="en-US" b="0" i="0" dirty="0" err="1">
                <a:solidFill>
                  <a:srgbClr val="24292F"/>
                </a:solidFill>
                <a:effectLst/>
                <a:latin typeface="-apple-system"/>
              </a:rPr>
              <a:t>Angulares</a:t>
            </a:r>
            <a:r>
              <a:rPr lang="en-US" b="0" i="0" dirty="0">
                <a:solidFill>
                  <a:srgbClr val="24292F"/>
                </a:solidFill>
                <a:effectLst/>
                <a:latin typeface="-apple-system"/>
              </a:rPr>
              <a:t> de </a:t>
            </a:r>
            <a:r>
              <a:rPr lang="en-US" b="0" i="0" dirty="0" err="1">
                <a:solidFill>
                  <a:srgbClr val="24292F"/>
                </a:solidFill>
                <a:effectLst/>
                <a:latin typeface="-apple-system"/>
              </a:rPr>
              <a:t>GitOps</a:t>
            </a:r>
            <a:r>
              <a:rPr lang="en-US" b="0" i="0" dirty="0">
                <a:solidFill>
                  <a:srgbClr val="24292F"/>
                </a:solidFill>
                <a:effectLst/>
                <a:latin typeface="-apple-system"/>
              </a:rPr>
              <a:t>, ok? Bueno, </a:t>
            </a:r>
            <a:r>
              <a:rPr lang="en-US" b="0" i="0" dirty="0" err="1">
                <a:solidFill>
                  <a:srgbClr val="24292F"/>
                </a:solidFill>
                <a:effectLst/>
                <a:latin typeface="-apple-system"/>
              </a:rPr>
              <a:t>continuando</a:t>
            </a:r>
            <a:r>
              <a:rPr lang="en-US" b="0" i="0" dirty="0">
                <a:solidFill>
                  <a:srgbClr val="24292F"/>
                </a:solidFill>
                <a:effectLst/>
                <a:latin typeface="-apple-system"/>
              </a:rPr>
              <a:t>.</a:t>
            </a:r>
            <a:endParaRPr lang="en-US" dirty="0"/>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5</a:t>
            </a:fld>
            <a:endParaRPr lang="en-US"/>
          </a:p>
        </p:txBody>
      </p:sp>
    </p:spTree>
    <p:extLst>
      <p:ext uri="{BB962C8B-B14F-4D97-AF65-F5344CB8AC3E}">
        <p14:creationId xmlns:p14="http://schemas.microsoft.com/office/powerpoint/2010/main" val="1795977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r>
              <a:rPr lang="en-MX" dirty="0"/>
              <a:t>n esta practica, entonces, tenemos un archivo de configuracion, usamos una linea de comandos donde aplicamos nuestros cambios, y entonces la infraestructura que establecemos como el “estado deseado” , se crea, reconciliando asi lo que definimos en el codigo, con lo que existe en el mundo real.</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6</a:t>
            </a:fld>
            <a:endParaRPr lang="en-US"/>
          </a:p>
        </p:txBody>
      </p:sp>
    </p:spTree>
    <p:extLst>
      <p:ext uri="{BB962C8B-B14F-4D97-AF65-F5344CB8AC3E}">
        <p14:creationId xmlns:p14="http://schemas.microsoft.com/office/powerpoint/2010/main" val="522068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222222"/>
                </a:solidFill>
                <a:effectLst/>
                <a:latin typeface="Courier New" panose="02070309020205020404" pitchFamily="49" charset="0"/>
              </a:rPr>
              <a:t>Y </a:t>
            </a:r>
            <a:r>
              <a:rPr lang="en-US" sz="1200" b="0" i="0" dirty="0" err="1">
                <a:solidFill>
                  <a:srgbClr val="222222"/>
                </a:solidFill>
                <a:effectLst/>
                <a:latin typeface="Courier New" panose="02070309020205020404" pitchFamily="49" charset="0"/>
              </a:rPr>
              <a:t>esto</a:t>
            </a:r>
            <a:r>
              <a:rPr lang="en-US" sz="1200" b="0" i="0" dirty="0">
                <a:solidFill>
                  <a:srgbClr val="222222"/>
                </a:solidFill>
                <a:effectLst/>
                <a:latin typeface="Courier New" panose="02070309020205020404" pitchFamily="49" charset="0"/>
              </a:rPr>
              <a:t>,  es </a:t>
            </a:r>
            <a:r>
              <a:rPr lang="en-US" sz="1200" b="0" i="0" dirty="0" err="1">
                <a:solidFill>
                  <a:srgbClr val="222222"/>
                </a:solidFill>
                <a:effectLst/>
                <a:latin typeface="Courier New" panose="02070309020205020404" pitchFamily="49" charset="0"/>
              </a:rPr>
              <a:t>como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GitOps</a:t>
            </a:r>
            <a:r>
              <a:rPr lang="en-US" sz="1200" b="0" i="0" dirty="0">
                <a:solidFill>
                  <a:srgbClr val="222222"/>
                </a:solidFill>
                <a:effectLst/>
                <a:latin typeface="Courier New" panose="02070309020205020404" pitchFamily="49" charset="0"/>
              </a:rPr>
              <a:t> es </a:t>
            </a:r>
            <a:r>
              <a:rPr lang="en-US" sz="1200" b="0" i="0" dirty="0" err="1">
                <a:solidFill>
                  <a:srgbClr val="222222"/>
                </a:solidFill>
                <a:effectLst/>
                <a:latin typeface="Courier New" panose="02070309020205020404" pitchFamily="49" charset="0"/>
              </a:rPr>
              <a:t>Fundamentalmente</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Diferente</a:t>
            </a:r>
            <a:r>
              <a:rPr lang="en-US" sz="1200" b="0" i="0" dirty="0">
                <a:solidFill>
                  <a:srgbClr val="222222"/>
                </a:solidFill>
                <a:effectLst/>
                <a:latin typeface="Courier New" panose="02070309020205020404" pitchFamily="49" charset="0"/>
              </a:rPr>
              <a:t>…</a:t>
            </a:r>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7</a:t>
            </a:fld>
            <a:endParaRPr lang="en-US"/>
          </a:p>
        </p:txBody>
      </p:sp>
    </p:spTree>
    <p:extLst>
      <p:ext uri="{BB962C8B-B14F-4D97-AF65-F5344CB8AC3E}">
        <p14:creationId xmlns:p14="http://schemas.microsoft.com/office/powerpoint/2010/main" val="186426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X" dirty="0"/>
              <a:t>Veran, en GitOps, generalmente no tendriamos por que estar haciendo cambios  a la infraestructura directamente desde nuestra terminal usando comandos como terraform apply o kubectl apply.</a:t>
            </a:r>
          </a:p>
        </p:txBody>
      </p:sp>
      <p:sp>
        <p:nvSpPr>
          <p:cNvPr id="4" name="Date Placeholder 3"/>
          <p:cNvSpPr>
            <a:spLocks noGrp="1"/>
          </p:cNvSpPr>
          <p:nvPr>
            <p:ph type="dt" idx="1"/>
          </p:nvPr>
        </p:nvSpPr>
        <p:spPr/>
        <p:txBody>
          <a:bodyPr/>
          <a:lstStyle/>
          <a:p>
            <a:fld id="{EA0C02F8-FDC8-8844-B3B1-3413FD824440}" type="datetime1">
              <a:rPr lang="en-IN" smtClean="0"/>
              <a:t>07/09/23</a:t>
            </a:fld>
            <a:endParaRPr lang="en-US"/>
          </a:p>
        </p:txBody>
      </p:sp>
      <p:sp>
        <p:nvSpPr>
          <p:cNvPr id="5" name="Slide Number Placeholder 4"/>
          <p:cNvSpPr>
            <a:spLocks noGrp="1"/>
          </p:cNvSpPr>
          <p:nvPr>
            <p:ph type="sldNum" sz="quarter" idx="5"/>
          </p:nvPr>
        </p:nvSpPr>
        <p:spPr/>
        <p:txBody>
          <a:bodyPr/>
          <a:lstStyle/>
          <a:p>
            <a:fld id="{36370762-44A0-E542-BF05-D4C8A8C974C7}" type="slidenum">
              <a:rPr lang="en-US" smtClean="0"/>
              <a:t>8</a:t>
            </a:fld>
            <a:endParaRPr lang="en-US"/>
          </a:p>
        </p:txBody>
      </p:sp>
    </p:spTree>
    <p:extLst>
      <p:ext uri="{BB962C8B-B14F-4D97-AF65-F5344CB8AC3E}">
        <p14:creationId xmlns:p14="http://schemas.microsoft.com/office/powerpoint/2010/main" val="754624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222222"/>
                </a:solidFill>
                <a:effectLst/>
                <a:latin typeface="Courier New" panose="02070309020205020404" pitchFamily="49" charset="0"/>
              </a:rPr>
              <a:t>Si se </a:t>
            </a:r>
            <a:r>
              <a:rPr lang="en-US" sz="1200" b="0" i="0" dirty="0" err="1">
                <a:solidFill>
                  <a:srgbClr val="222222"/>
                </a:solidFill>
                <a:effectLst/>
                <a:latin typeface="Courier New" panose="02070309020205020404" pitchFamily="49" charset="0"/>
              </a:rPr>
              <a:t>ponen</a:t>
            </a:r>
            <a:r>
              <a:rPr lang="en-US" sz="1200" b="0" i="0" dirty="0">
                <a:solidFill>
                  <a:srgbClr val="222222"/>
                </a:solidFill>
                <a:effectLst/>
                <a:latin typeface="Courier New" panose="02070309020205020404" pitchFamily="49" charset="0"/>
              </a:rPr>
              <a:t> a </a:t>
            </a:r>
            <a:r>
              <a:rPr lang="en-US" sz="1200" b="0" i="0" dirty="0" err="1">
                <a:solidFill>
                  <a:srgbClr val="222222"/>
                </a:solidFill>
                <a:effectLst/>
                <a:latin typeface="Courier New" panose="02070309020205020404" pitchFamily="49" charset="0"/>
              </a:rPr>
              <a:t>pensar</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en</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este</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modelo</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comun</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generalmente</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hacemos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el</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cambio</a:t>
            </a:r>
            <a:r>
              <a:rPr lang="en-US" sz="1200" b="0" i="0" dirty="0">
                <a:solidFill>
                  <a:srgbClr val="222222"/>
                </a:solidFill>
                <a:effectLst/>
                <a:latin typeface="Courier New" panose="02070309020205020404" pitchFamily="49" charset="0"/>
              </a:rPr>
              <a:t> a la </a:t>
            </a:r>
            <a:r>
              <a:rPr lang="en-US" sz="1200" b="0" i="0" dirty="0" err="1">
                <a:solidFill>
                  <a:srgbClr val="222222"/>
                </a:solidFill>
                <a:effectLst/>
                <a:latin typeface="Courier New" panose="02070309020205020404" pitchFamily="49" charset="0"/>
              </a:rPr>
              <a:t>infraestructura</a:t>
            </a:r>
            <a:r>
              <a:rPr lang="en-US" sz="1200" b="0" i="0" dirty="0">
                <a:solidFill>
                  <a:srgbClr val="222222"/>
                </a:solidFill>
                <a:effectLst/>
                <a:latin typeface="Courier New" panose="02070309020205020404" pitchFamily="49" charset="0"/>
              </a:rPr>
              <a:t>, Y LUEGO DESPUES, </a:t>
            </a:r>
            <a:r>
              <a:rPr lang="en-US" sz="1200" b="0" i="0" dirty="0" err="1">
                <a:solidFill>
                  <a:srgbClr val="222222"/>
                </a:solidFill>
                <a:effectLst/>
                <a:latin typeface="Courier New" panose="02070309020205020404" pitchFamily="49" charset="0"/>
              </a:rPr>
              <a:t>una</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vez</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aplicados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los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cambios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los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ponemos</a:t>
            </a:r>
            <a:r>
              <a:rPr lang="en-US" sz="1200" b="0" i="0" dirty="0">
                <a:solidFill>
                  <a:srgbClr val="222222"/>
                </a:solidFill>
                <a:effectLst/>
                <a:latin typeface="Courier New" panose="02070309020205020404" pitchFamily="49" charset="0"/>
              </a:rPr>
              <a:t> </a:t>
            </a:r>
            <a:r>
              <a:rPr lang="en-US" sz="1200" b="0" i="0" dirty="0" err="1">
                <a:solidFill>
                  <a:srgbClr val="222222"/>
                </a:solidFill>
                <a:effectLst/>
                <a:latin typeface="Courier New" panose="02070309020205020404" pitchFamily="49" charset="0"/>
              </a:rPr>
              <a:t>en</a:t>
            </a:r>
            <a:r>
              <a:rPr lang="en-US" sz="1200" b="0" i="0" dirty="0">
                <a:solidFill>
                  <a:srgbClr val="222222"/>
                </a:solidFill>
                <a:effectLst/>
                <a:latin typeface="Courier New" panose="02070309020205020404" pitchFamily="49" charset="0"/>
              </a:rPr>
              <a:t> git a posteriori.</a:t>
            </a:r>
          </a:p>
        </p:txBody>
      </p:sp>
      <p:sp>
        <p:nvSpPr>
          <p:cNvPr id="4" name="Marcador de fecha 3"/>
          <p:cNvSpPr>
            <a:spLocks noGrp="1"/>
          </p:cNvSpPr>
          <p:nvPr>
            <p:ph type="dt" idx="1"/>
          </p:nvPr>
        </p:nvSpPr>
        <p:spPr/>
        <p:txBody>
          <a:bodyPr/>
          <a:lstStyle/>
          <a:p>
            <a:fld id="{EA0C02F8-FDC8-8844-B3B1-3413FD824440}" type="datetime1">
              <a:rPr lang="en-IN" smtClean="0"/>
              <a:t>07/09/23</a:t>
            </a:fld>
            <a:endParaRPr lang="en-US"/>
          </a:p>
        </p:txBody>
      </p:sp>
      <p:sp>
        <p:nvSpPr>
          <p:cNvPr id="5" name="Marcador de número de diapositiva 4"/>
          <p:cNvSpPr>
            <a:spLocks noGrp="1"/>
          </p:cNvSpPr>
          <p:nvPr>
            <p:ph type="sldNum" sz="quarter" idx="5"/>
          </p:nvPr>
        </p:nvSpPr>
        <p:spPr/>
        <p:txBody>
          <a:bodyPr/>
          <a:lstStyle/>
          <a:p>
            <a:fld id="{36370762-44A0-E542-BF05-D4C8A8C974C7}" type="slidenum">
              <a:rPr lang="en-US" smtClean="0"/>
              <a:t>9</a:t>
            </a:fld>
            <a:endParaRPr lang="en-US"/>
          </a:p>
        </p:txBody>
      </p:sp>
    </p:spTree>
    <p:extLst>
      <p:ext uri="{BB962C8B-B14F-4D97-AF65-F5344CB8AC3E}">
        <p14:creationId xmlns:p14="http://schemas.microsoft.com/office/powerpoint/2010/main" val="590522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ue Blank ">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E995774C-0E13-7516-522C-7219C5D687DC}"/>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43134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File 1 Comman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1"/>
            <a:ext cx="5511624" cy="4697324"/>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5511624"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8" name="Rectangle: Top Corners Rounded 7">
            <a:extLst>
              <a:ext uri="{FF2B5EF4-FFF2-40B4-BE49-F238E27FC236}">
                <a16:creationId xmlns:a16="http://schemas.microsoft.com/office/drawing/2014/main" id="{BECC5437-6BD4-D6AC-3A5E-8FF27973F107}"/>
              </a:ext>
            </a:extLst>
          </p:cNvPr>
          <p:cNvSpPr/>
          <p:nvPr userDrawn="1"/>
        </p:nvSpPr>
        <p:spPr>
          <a:xfrm>
            <a:off x="6153994" y="1389151"/>
            <a:ext cx="5511624" cy="4697324"/>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0153187-4D9C-A647-CCAE-37811B1CB3C1}"/>
              </a:ext>
            </a:extLst>
          </p:cNvPr>
          <p:cNvSpPr/>
          <p:nvPr userDrawn="1"/>
        </p:nvSpPr>
        <p:spPr>
          <a:xfrm>
            <a:off x="6153993"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669;p64">
            <a:extLst>
              <a:ext uri="{FF2B5EF4-FFF2-40B4-BE49-F238E27FC236}">
                <a16:creationId xmlns:a16="http://schemas.microsoft.com/office/drawing/2014/main" id="{DCAF89FE-1E90-1901-4102-F4461C41434B}"/>
              </a:ext>
            </a:extLst>
          </p:cNvPr>
          <p:cNvSpPr/>
          <p:nvPr userDrawn="1"/>
        </p:nvSpPr>
        <p:spPr>
          <a:xfrm>
            <a:off x="6284439"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6" name="Google Shape;1669;p64">
            <a:extLst>
              <a:ext uri="{FF2B5EF4-FFF2-40B4-BE49-F238E27FC236}">
                <a16:creationId xmlns:a16="http://schemas.microsoft.com/office/drawing/2014/main" id="{85C536D3-22DE-1244-DEF9-D2EF282EE834}"/>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242590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Files 2 Command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1"/>
            <a:ext cx="5511624" cy="2096377"/>
          </a:xfrm>
          <a:prstGeom prst="round2SameRect">
            <a:avLst>
              <a:gd name="adj1" fmla="val 0"/>
              <a:gd name="adj2" fmla="val 10385"/>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5511624"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8" name="Rectangle: Top Corners Rounded 7">
            <a:extLst>
              <a:ext uri="{FF2B5EF4-FFF2-40B4-BE49-F238E27FC236}">
                <a16:creationId xmlns:a16="http://schemas.microsoft.com/office/drawing/2014/main" id="{BECC5437-6BD4-D6AC-3A5E-8FF27973F107}"/>
              </a:ext>
            </a:extLst>
          </p:cNvPr>
          <p:cNvSpPr/>
          <p:nvPr userDrawn="1"/>
        </p:nvSpPr>
        <p:spPr>
          <a:xfrm>
            <a:off x="6153994" y="1389151"/>
            <a:ext cx="5511624" cy="2096375"/>
          </a:xfrm>
          <a:prstGeom prst="round2SameRect">
            <a:avLst>
              <a:gd name="adj1" fmla="val 0"/>
              <a:gd name="adj2" fmla="val 11424"/>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0153187-4D9C-A647-CCAE-37811B1CB3C1}"/>
              </a:ext>
            </a:extLst>
          </p:cNvPr>
          <p:cNvSpPr/>
          <p:nvPr userDrawn="1"/>
        </p:nvSpPr>
        <p:spPr>
          <a:xfrm>
            <a:off x="6153993"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669;p64">
            <a:extLst>
              <a:ext uri="{FF2B5EF4-FFF2-40B4-BE49-F238E27FC236}">
                <a16:creationId xmlns:a16="http://schemas.microsoft.com/office/drawing/2014/main" id="{DCAF89FE-1E90-1901-4102-F4461C41434B}"/>
              </a:ext>
            </a:extLst>
          </p:cNvPr>
          <p:cNvSpPr/>
          <p:nvPr userDrawn="1"/>
        </p:nvSpPr>
        <p:spPr>
          <a:xfrm>
            <a:off x="6284439"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6" name="Google Shape;1669;p64">
            <a:extLst>
              <a:ext uri="{FF2B5EF4-FFF2-40B4-BE49-F238E27FC236}">
                <a16:creationId xmlns:a16="http://schemas.microsoft.com/office/drawing/2014/main" id="{85C536D3-22DE-1244-DEF9-D2EF282EE834}"/>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
        <p:nvSpPr>
          <p:cNvPr id="2" name="Rectangle: Top Corners Rounded 1">
            <a:extLst>
              <a:ext uri="{FF2B5EF4-FFF2-40B4-BE49-F238E27FC236}">
                <a16:creationId xmlns:a16="http://schemas.microsoft.com/office/drawing/2014/main" id="{4D76447F-DF99-1690-2E31-3C8F599DDA9C}"/>
              </a:ext>
            </a:extLst>
          </p:cNvPr>
          <p:cNvSpPr/>
          <p:nvPr userDrawn="1"/>
        </p:nvSpPr>
        <p:spPr>
          <a:xfrm>
            <a:off x="548815" y="3960780"/>
            <a:ext cx="5547185" cy="2125694"/>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02DBD3B9-2E97-2511-AC75-BE97F6F03984}"/>
              </a:ext>
            </a:extLst>
          </p:cNvPr>
          <p:cNvSpPr/>
          <p:nvPr userDrawn="1"/>
        </p:nvSpPr>
        <p:spPr>
          <a:xfrm>
            <a:off x="548814" y="3543180"/>
            <a:ext cx="5547185"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1669;p64">
            <a:extLst>
              <a:ext uri="{FF2B5EF4-FFF2-40B4-BE49-F238E27FC236}">
                <a16:creationId xmlns:a16="http://schemas.microsoft.com/office/drawing/2014/main" id="{491C563F-BF57-568B-3FB9-AB3D3FA08B86}"/>
              </a:ext>
            </a:extLst>
          </p:cNvPr>
          <p:cNvSpPr/>
          <p:nvPr userDrawn="1"/>
        </p:nvSpPr>
        <p:spPr>
          <a:xfrm>
            <a:off x="648780" y="3286644"/>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
        <p:nvSpPr>
          <p:cNvPr id="14" name="Rectangle: Top Corners Rounded 13">
            <a:extLst>
              <a:ext uri="{FF2B5EF4-FFF2-40B4-BE49-F238E27FC236}">
                <a16:creationId xmlns:a16="http://schemas.microsoft.com/office/drawing/2014/main" id="{7F40D6BC-9E2D-0E39-6A5F-24659B95A64F}"/>
              </a:ext>
            </a:extLst>
          </p:cNvPr>
          <p:cNvSpPr/>
          <p:nvPr userDrawn="1"/>
        </p:nvSpPr>
        <p:spPr>
          <a:xfrm>
            <a:off x="6165838" y="3960780"/>
            <a:ext cx="5499779" cy="2125694"/>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AC73DCBB-F4AF-7001-0FA8-020DB2BA1B81}"/>
              </a:ext>
            </a:extLst>
          </p:cNvPr>
          <p:cNvSpPr/>
          <p:nvPr userDrawn="1"/>
        </p:nvSpPr>
        <p:spPr>
          <a:xfrm>
            <a:off x="6165837" y="3543180"/>
            <a:ext cx="5499779"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669;p64">
            <a:extLst>
              <a:ext uri="{FF2B5EF4-FFF2-40B4-BE49-F238E27FC236}">
                <a16:creationId xmlns:a16="http://schemas.microsoft.com/office/drawing/2014/main" id="{AD0DA403-6388-FDDD-D33F-5CD65EE0191D}"/>
              </a:ext>
            </a:extLst>
          </p:cNvPr>
          <p:cNvSpPr/>
          <p:nvPr userDrawn="1"/>
        </p:nvSpPr>
        <p:spPr>
          <a:xfrm>
            <a:off x="6296283" y="3565122"/>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Tree>
    <p:extLst>
      <p:ext uri="{BB962C8B-B14F-4D97-AF65-F5344CB8AC3E}">
        <p14:creationId xmlns:p14="http://schemas.microsoft.com/office/powerpoint/2010/main" val="693578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File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1"/>
            <a:ext cx="5511624" cy="4697324"/>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5511624"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8" name="Rectangle: Top Corners Rounded 7">
            <a:extLst>
              <a:ext uri="{FF2B5EF4-FFF2-40B4-BE49-F238E27FC236}">
                <a16:creationId xmlns:a16="http://schemas.microsoft.com/office/drawing/2014/main" id="{BECC5437-6BD4-D6AC-3A5E-8FF27973F107}"/>
              </a:ext>
            </a:extLst>
          </p:cNvPr>
          <p:cNvSpPr/>
          <p:nvPr userDrawn="1"/>
        </p:nvSpPr>
        <p:spPr>
          <a:xfrm>
            <a:off x="6153994" y="1389151"/>
            <a:ext cx="5511624" cy="4697324"/>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0153187-4D9C-A647-CCAE-37811B1CB3C1}"/>
              </a:ext>
            </a:extLst>
          </p:cNvPr>
          <p:cNvSpPr/>
          <p:nvPr userDrawn="1"/>
        </p:nvSpPr>
        <p:spPr>
          <a:xfrm>
            <a:off x="6153993" y="971551"/>
            <a:ext cx="5511624"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669;p64">
            <a:extLst>
              <a:ext uri="{FF2B5EF4-FFF2-40B4-BE49-F238E27FC236}">
                <a16:creationId xmlns:a16="http://schemas.microsoft.com/office/drawing/2014/main" id="{85C536D3-22DE-1244-DEF9-D2EF282EE834}"/>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
        <p:nvSpPr>
          <p:cNvPr id="2" name="Google Shape;1669;p64">
            <a:extLst>
              <a:ext uri="{FF2B5EF4-FFF2-40B4-BE49-F238E27FC236}">
                <a16:creationId xmlns:a16="http://schemas.microsoft.com/office/drawing/2014/main" id="{1E4BBD3A-CCA4-7035-7AD7-5D80413A725B}"/>
              </a:ext>
            </a:extLst>
          </p:cNvPr>
          <p:cNvSpPr/>
          <p:nvPr userDrawn="1"/>
        </p:nvSpPr>
        <p:spPr>
          <a:xfrm>
            <a:off x="6260054" y="735817"/>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1368135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mand and Illustra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1"/>
            <a:ext cx="6602616" cy="2096376"/>
          </a:xfrm>
          <a:prstGeom prst="round2SameRect">
            <a:avLst>
              <a:gd name="adj1" fmla="val 0"/>
              <a:gd name="adj2" fmla="val 1252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6602616"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669;p64">
            <a:extLst>
              <a:ext uri="{FF2B5EF4-FFF2-40B4-BE49-F238E27FC236}">
                <a16:creationId xmlns:a16="http://schemas.microsoft.com/office/drawing/2014/main" id="{D35EC15D-DB04-0F13-F8FB-F6691F99E0D2}"/>
              </a:ext>
            </a:extLst>
          </p:cNvPr>
          <p:cNvSpPr/>
          <p:nvPr userDrawn="1"/>
        </p:nvSpPr>
        <p:spPr>
          <a:xfrm>
            <a:off x="679261"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6" name="Rectangle: Top Corners Rounded 5">
            <a:extLst>
              <a:ext uri="{FF2B5EF4-FFF2-40B4-BE49-F238E27FC236}">
                <a16:creationId xmlns:a16="http://schemas.microsoft.com/office/drawing/2014/main" id="{5220F477-1E45-5B7F-2A7D-CE28D66D97F2}"/>
              </a:ext>
            </a:extLst>
          </p:cNvPr>
          <p:cNvSpPr/>
          <p:nvPr userDrawn="1"/>
        </p:nvSpPr>
        <p:spPr>
          <a:xfrm>
            <a:off x="7281877" y="971550"/>
            <a:ext cx="4383741" cy="5114925"/>
          </a:xfrm>
          <a:prstGeom prst="round2SameRect">
            <a:avLst>
              <a:gd name="adj1" fmla="val 5063"/>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2" name="Rectangle: Top Corners Rounded 1">
            <a:extLst>
              <a:ext uri="{FF2B5EF4-FFF2-40B4-BE49-F238E27FC236}">
                <a16:creationId xmlns:a16="http://schemas.microsoft.com/office/drawing/2014/main" id="{901B0874-759F-1B74-E6FB-AF9295D098AB}"/>
              </a:ext>
            </a:extLst>
          </p:cNvPr>
          <p:cNvSpPr/>
          <p:nvPr userDrawn="1"/>
        </p:nvSpPr>
        <p:spPr>
          <a:xfrm>
            <a:off x="548815" y="3960780"/>
            <a:ext cx="6602616" cy="2125694"/>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6D12EE9C-223E-1A09-7AC0-D554BBC8780A}"/>
              </a:ext>
            </a:extLst>
          </p:cNvPr>
          <p:cNvSpPr/>
          <p:nvPr userDrawn="1"/>
        </p:nvSpPr>
        <p:spPr>
          <a:xfrm>
            <a:off x="548814" y="3543180"/>
            <a:ext cx="6602616"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669;p64">
            <a:extLst>
              <a:ext uri="{FF2B5EF4-FFF2-40B4-BE49-F238E27FC236}">
                <a16:creationId xmlns:a16="http://schemas.microsoft.com/office/drawing/2014/main" id="{E20712F4-DAEE-8077-8203-49FC9CAE927C}"/>
              </a:ext>
            </a:extLst>
          </p:cNvPr>
          <p:cNvSpPr/>
          <p:nvPr userDrawn="1"/>
        </p:nvSpPr>
        <p:spPr>
          <a:xfrm>
            <a:off x="679260" y="3565122"/>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Tree>
    <p:extLst>
      <p:ext uri="{BB962C8B-B14F-4D97-AF65-F5344CB8AC3E}">
        <p14:creationId xmlns:p14="http://schemas.microsoft.com/office/powerpoint/2010/main" val="3202528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3 Commands - 1fil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0"/>
            <a:ext cx="5511624" cy="2145855"/>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5511624"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8" name="Rectangle: Top Corners Rounded 7">
            <a:extLst>
              <a:ext uri="{FF2B5EF4-FFF2-40B4-BE49-F238E27FC236}">
                <a16:creationId xmlns:a16="http://schemas.microsoft.com/office/drawing/2014/main" id="{BECC5437-6BD4-D6AC-3A5E-8FF27973F107}"/>
              </a:ext>
            </a:extLst>
          </p:cNvPr>
          <p:cNvSpPr/>
          <p:nvPr userDrawn="1"/>
        </p:nvSpPr>
        <p:spPr>
          <a:xfrm>
            <a:off x="6153994" y="1389151"/>
            <a:ext cx="5511624" cy="2145856"/>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0153187-4D9C-A647-CCAE-37811B1CB3C1}"/>
              </a:ext>
            </a:extLst>
          </p:cNvPr>
          <p:cNvSpPr/>
          <p:nvPr userDrawn="1"/>
        </p:nvSpPr>
        <p:spPr>
          <a:xfrm>
            <a:off x="6153993"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669;p64">
            <a:extLst>
              <a:ext uri="{FF2B5EF4-FFF2-40B4-BE49-F238E27FC236}">
                <a16:creationId xmlns:a16="http://schemas.microsoft.com/office/drawing/2014/main" id="{DCAF89FE-1E90-1901-4102-F4461C41434B}"/>
              </a:ext>
            </a:extLst>
          </p:cNvPr>
          <p:cNvSpPr/>
          <p:nvPr userDrawn="1"/>
        </p:nvSpPr>
        <p:spPr>
          <a:xfrm>
            <a:off x="6284439"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2" name="Rectangle: Top Corners Rounded 1">
            <a:extLst>
              <a:ext uri="{FF2B5EF4-FFF2-40B4-BE49-F238E27FC236}">
                <a16:creationId xmlns:a16="http://schemas.microsoft.com/office/drawing/2014/main" id="{014931FE-668A-C447-BCC8-DB4639492AEC}"/>
              </a:ext>
            </a:extLst>
          </p:cNvPr>
          <p:cNvSpPr/>
          <p:nvPr userDrawn="1"/>
        </p:nvSpPr>
        <p:spPr>
          <a:xfrm>
            <a:off x="548815" y="3535009"/>
            <a:ext cx="11116803" cy="2551466"/>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1669;p64">
            <a:extLst>
              <a:ext uri="{FF2B5EF4-FFF2-40B4-BE49-F238E27FC236}">
                <a16:creationId xmlns:a16="http://schemas.microsoft.com/office/drawing/2014/main" id="{9015BD80-30C5-A49A-011D-BBEA9093B7C3}"/>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3667592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mmand - 1fil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0"/>
            <a:ext cx="5511624" cy="2145855"/>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669;p64">
            <a:extLst>
              <a:ext uri="{FF2B5EF4-FFF2-40B4-BE49-F238E27FC236}">
                <a16:creationId xmlns:a16="http://schemas.microsoft.com/office/drawing/2014/main" id="{D35EC15D-DB04-0F13-F8FB-F6691F99E0D2}"/>
              </a:ext>
            </a:extLst>
          </p:cNvPr>
          <p:cNvSpPr/>
          <p:nvPr userDrawn="1"/>
        </p:nvSpPr>
        <p:spPr>
          <a:xfrm>
            <a:off x="679261"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8" name="Rectangle: Top Corners Rounded 7">
            <a:extLst>
              <a:ext uri="{FF2B5EF4-FFF2-40B4-BE49-F238E27FC236}">
                <a16:creationId xmlns:a16="http://schemas.microsoft.com/office/drawing/2014/main" id="{BECC5437-6BD4-D6AC-3A5E-8FF27973F107}"/>
              </a:ext>
            </a:extLst>
          </p:cNvPr>
          <p:cNvSpPr/>
          <p:nvPr userDrawn="1"/>
        </p:nvSpPr>
        <p:spPr>
          <a:xfrm>
            <a:off x="6153994" y="1389151"/>
            <a:ext cx="5511624" cy="2145856"/>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0153187-4D9C-A647-CCAE-37811B1CB3C1}"/>
              </a:ext>
            </a:extLst>
          </p:cNvPr>
          <p:cNvSpPr/>
          <p:nvPr userDrawn="1"/>
        </p:nvSpPr>
        <p:spPr>
          <a:xfrm>
            <a:off x="6153993" y="971551"/>
            <a:ext cx="5511624"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Rounded 1">
            <a:extLst>
              <a:ext uri="{FF2B5EF4-FFF2-40B4-BE49-F238E27FC236}">
                <a16:creationId xmlns:a16="http://schemas.microsoft.com/office/drawing/2014/main" id="{014931FE-668A-C447-BCC8-DB4639492AEC}"/>
              </a:ext>
            </a:extLst>
          </p:cNvPr>
          <p:cNvSpPr/>
          <p:nvPr userDrawn="1"/>
        </p:nvSpPr>
        <p:spPr>
          <a:xfrm>
            <a:off x="548815" y="3535009"/>
            <a:ext cx="11116803" cy="2551466"/>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1669;p64">
            <a:extLst>
              <a:ext uri="{FF2B5EF4-FFF2-40B4-BE49-F238E27FC236}">
                <a16:creationId xmlns:a16="http://schemas.microsoft.com/office/drawing/2014/main" id="{68018E82-1AAE-042A-014A-B53940591444}"/>
              </a:ext>
            </a:extLst>
          </p:cNvPr>
          <p:cNvSpPr/>
          <p:nvPr userDrawn="1"/>
        </p:nvSpPr>
        <p:spPr>
          <a:xfrm>
            <a:off x="6260054" y="735817"/>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3404942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mmand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1"/>
            <a:ext cx="5511624" cy="4697324"/>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669;p64">
            <a:extLst>
              <a:ext uri="{FF2B5EF4-FFF2-40B4-BE49-F238E27FC236}">
                <a16:creationId xmlns:a16="http://schemas.microsoft.com/office/drawing/2014/main" id="{D35EC15D-DB04-0F13-F8FB-F6691F99E0D2}"/>
              </a:ext>
            </a:extLst>
          </p:cNvPr>
          <p:cNvSpPr/>
          <p:nvPr userDrawn="1"/>
        </p:nvSpPr>
        <p:spPr>
          <a:xfrm>
            <a:off x="679261"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8" name="Rectangle: Top Corners Rounded 7">
            <a:extLst>
              <a:ext uri="{FF2B5EF4-FFF2-40B4-BE49-F238E27FC236}">
                <a16:creationId xmlns:a16="http://schemas.microsoft.com/office/drawing/2014/main" id="{BECC5437-6BD4-D6AC-3A5E-8FF27973F107}"/>
              </a:ext>
            </a:extLst>
          </p:cNvPr>
          <p:cNvSpPr/>
          <p:nvPr userDrawn="1"/>
        </p:nvSpPr>
        <p:spPr>
          <a:xfrm>
            <a:off x="6153994" y="1389151"/>
            <a:ext cx="5511624" cy="4697324"/>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0153187-4D9C-A647-CCAE-37811B1CB3C1}"/>
              </a:ext>
            </a:extLst>
          </p:cNvPr>
          <p:cNvSpPr/>
          <p:nvPr userDrawn="1"/>
        </p:nvSpPr>
        <p:spPr>
          <a:xfrm>
            <a:off x="6153993"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669;p64">
            <a:extLst>
              <a:ext uri="{FF2B5EF4-FFF2-40B4-BE49-F238E27FC236}">
                <a16:creationId xmlns:a16="http://schemas.microsoft.com/office/drawing/2014/main" id="{DCAF89FE-1E90-1901-4102-F4461C41434B}"/>
              </a:ext>
            </a:extLst>
          </p:cNvPr>
          <p:cNvSpPr/>
          <p:nvPr userDrawn="1"/>
        </p:nvSpPr>
        <p:spPr>
          <a:xfrm>
            <a:off x="6284439"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Tree>
    <p:extLst>
      <p:ext uri="{BB962C8B-B14F-4D97-AF65-F5344CB8AC3E}">
        <p14:creationId xmlns:p14="http://schemas.microsoft.com/office/powerpoint/2010/main" val="46616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3 Commands - 1fil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0"/>
            <a:ext cx="5511624" cy="2145855"/>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5511624"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8" name="Rectangle: Top Corners Rounded 7">
            <a:extLst>
              <a:ext uri="{FF2B5EF4-FFF2-40B4-BE49-F238E27FC236}">
                <a16:creationId xmlns:a16="http://schemas.microsoft.com/office/drawing/2014/main" id="{BECC5437-6BD4-D6AC-3A5E-8FF27973F107}"/>
              </a:ext>
            </a:extLst>
          </p:cNvPr>
          <p:cNvSpPr/>
          <p:nvPr userDrawn="1"/>
        </p:nvSpPr>
        <p:spPr>
          <a:xfrm>
            <a:off x="6153994" y="1389151"/>
            <a:ext cx="5511624" cy="2145856"/>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0153187-4D9C-A647-CCAE-37811B1CB3C1}"/>
              </a:ext>
            </a:extLst>
          </p:cNvPr>
          <p:cNvSpPr/>
          <p:nvPr userDrawn="1"/>
        </p:nvSpPr>
        <p:spPr>
          <a:xfrm>
            <a:off x="6153993"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669;p64">
            <a:extLst>
              <a:ext uri="{FF2B5EF4-FFF2-40B4-BE49-F238E27FC236}">
                <a16:creationId xmlns:a16="http://schemas.microsoft.com/office/drawing/2014/main" id="{DCAF89FE-1E90-1901-4102-F4461C41434B}"/>
              </a:ext>
            </a:extLst>
          </p:cNvPr>
          <p:cNvSpPr/>
          <p:nvPr userDrawn="1"/>
        </p:nvSpPr>
        <p:spPr>
          <a:xfrm>
            <a:off x="6284439"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2" name="Rectangle: Top Corners Rounded 1">
            <a:extLst>
              <a:ext uri="{FF2B5EF4-FFF2-40B4-BE49-F238E27FC236}">
                <a16:creationId xmlns:a16="http://schemas.microsoft.com/office/drawing/2014/main" id="{014931FE-668A-C447-BCC8-DB4639492AEC}"/>
              </a:ext>
            </a:extLst>
          </p:cNvPr>
          <p:cNvSpPr/>
          <p:nvPr userDrawn="1"/>
        </p:nvSpPr>
        <p:spPr>
          <a:xfrm>
            <a:off x="548815" y="3535009"/>
            <a:ext cx="11116803" cy="2551466"/>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1669;p64">
            <a:extLst>
              <a:ext uri="{FF2B5EF4-FFF2-40B4-BE49-F238E27FC236}">
                <a16:creationId xmlns:a16="http://schemas.microsoft.com/office/drawing/2014/main" id="{9015BD80-30C5-A49A-011D-BBEA9093B7C3}"/>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3667592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3 Commands - 1fil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0"/>
            <a:ext cx="5511624" cy="2145855"/>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5511624"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8" name="Rectangle: Top Corners Rounded 7">
            <a:extLst>
              <a:ext uri="{FF2B5EF4-FFF2-40B4-BE49-F238E27FC236}">
                <a16:creationId xmlns:a16="http://schemas.microsoft.com/office/drawing/2014/main" id="{BECC5437-6BD4-D6AC-3A5E-8FF27973F107}"/>
              </a:ext>
            </a:extLst>
          </p:cNvPr>
          <p:cNvSpPr/>
          <p:nvPr userDrawn="1"/>
        </p:nvSpPr>
        <p:spPr>
          <a:xfrm>
            <a:off x="6153994" y="1389151"/>
            <a:ext cx="5511624" cy="2145856"/>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0153187-4D9C-A647-CCAE-37811B1CB3C1}"/>
              </a:ext>
            </a:extLst>
          </p:cNvPr>
          <p:cNvSpPr/>
          <p:nvPr userDrawn="1"/>
        </p:nvSpPr>
        <p:spPr>
          <a:xfrm>
            <a:off x="6153993"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669;p64">
            <a:extLst>
              <a:ext uri="{FF2B5EF4-FFF2-40B4-BE49-F238E27FC236}">
                <a16:creationId xmlns:a16="http://schemas.microsoft.com/office/drawing/2014/main" id="{DCAF89FE-1E90-1901-4102-F4461C41434B}"/>
              </a:ext>
            </a:extLst>
          </p:cNvPr>
          <p:cNvSpPr/>
          <p:nvPr userDrawn="1"/>
        </p:nvSpPr>
        <p:spPr>
          <a:xfrm>
            <a:off x="6284439"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2" name="Rectangle: Top Corners Rounded 1">
            <a:extLst>
              <a:ext uri="{FF2B5EF4-FFF2-40B4-BE49-F238E27FC236}">
                <a16:creationId xmlns:a16="http://schemas.microsoft.com/office/drawing/2014/main" id="{014931FE-668A-C447-BCC8-DB4639492AEC}"/>
              </a:ext>
            </a:extLst>
          </p:cNvPr>
          <p:cNvSpPr/>
          <p:nvPr userDrawn="1"/>
        </p:nvSpPr>
        <p:spPr>
          <a:xfrm>
            <a:off x="548815" y="3535009"/>
            <a:ext cx="11116803" cy="2551466"/>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1669;p64">
            <a:extLst>
              <a:ext uri="{FF2B5EF4-FFF2-40B4-BE49-F238E27FC236}">
                <a16:creationId xmlns:a16="http://schemas.microsoft.com/office/drawing/2014/main" id="{9015BD80-30C5-A49A-011D-BBEA9093B7C3}"/>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3667592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mmand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0"/>
            <a:ext cx="5511624" cy="2145855"/>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669;p64">
            <a:extLst>
              <a:ext uri="{FF2B5EF4-FFF2-40B4-BE49-F238E27FC236}">
                <a16:creationId xmlns:a16="http://schemas.microsoft.com/office/drawing/2014/main" id="{D35EC15D-DB04-0F13-F8FB-F6691F99E0D2}"/>
              </a:ext>
            </a:extLst>
          </p:cNvPr>
          <p:cNvSpPr/>
          <p:nvPr userDrawn="1"/>
        </p:nvSpPr>
        <p:spPr>
          <a:xfrm>
            <a:off x="679261"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8" name="Rectangle: Top Corners Rounded 7">
            <a:extLst>
              <a:ext uri="{FF2B5EF4-FFF2-40B4-BE49-F238E27FC236}">
                <a16:creationId xmlns:a16="http://schemas.microsoft.com/office/drawing/2014/main" id="{BECC5437-6BD4-D6AC-3A5E-8FF27973F107}"/>
              </a:ext>
            </a:extLst>
          </p:cNvPr>
          <p:cNvSpPr/>
          <p:nvPr userDrawn="1"/>
        </p:nvSpPr>
        <p:spPr>
          <a:xfrm>
            <a:off x="6153994" y="1389151"/>
            <a:ext cx="5511624" cy="2145856"/>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0153187-4D9C-A647-CCAE-37811B1CB3C1}"/>
              </a:ext>
            </a:extLst>
          </p:cNvPr>
          <p:cNvSpPr/>
          <p:nvPr userDrawn="1"/>
        </p:nvSpPr>
        <p:spPr>
          <a:xfrm>
            <a:off x="6153993"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669;p64">
            <a:extLst>
              <a:ext uri="{FF2B5EF4-FFF2-40B4-BE49-F238E27FC236}">
                <a16:creationId xmlns:a16="http://schemas.microsoft.com/office/drawing/2014/main" id="{DCAF89FE-1E90-1901-4102-F4461C41434B}"/>
              </a:ext>
            </a:extLst>
          </p:cNvPr>
          <p:cNvSpPr/>
          <p:nvPr userDrawn="1"/>
        </p:nvSpPr>
        <p:spPr>
          <a:xfrm>
            <a:off x="6284439"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2" name="Rectangle: Top Corners Rounded 1">
            <a:extLst>
              <a:ext uri="{FF2B5EF4-FFF2-40B4-BE49-F238E27FC236}">
                <a16:creationId xmlns:a16="http://schemas.microsoft.com/office/drawing/2014/main" id="{014931FE-668A-C447-BCC8-DB4639492AEC}"/>
              </a:ext>
            </a:extLst>
          </p:cNvPr>
          <p:cNvSpPr/>
          <p:nvPr userDrawn="1"/>
        </p:nvSpPr>
        <p:spPr>
          <a:xfrm>
            <a:off x="548815" y="3535009"/>
            <a:ext cx="11116803" cy="2551466"/>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766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0E13C1A-DB3E-E2D1-11F3-ADE010A42670}"/>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17E5BE-B642-BEE2-EC54-B2ADD34DA9F9}"/>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 name="Title 8">
            <a:extLst>
              <a:ext uri="{FF2B5EF4-FFF2-40B4-BE49-F238E27FC236}">
                <a16:creationId xmlns:a16="http://schemas.microsoft.com/office/drawing/2014/main" id="{45760B1D-F94B-A0DA-8CD8-3442F1BD2A9F}"/>
              </a:ext>
            </a:extLst>
          </p:cNvPr>
          <p:cNvSpPr>
            <a:spLocks noGrp="1"/>
          </p:cNvSpPr>
          <p:nvPr>
            <p:ph type="title" hasCustomPrompt="1"/>
          </p:nvPr>
        </p:nvSpPr>
        <p:spPr>
          <a:xfrm>
            <a:off x="1482524" y="2705008"/>
            <a:ext cx="3699076" cy="839378"/>
          </a:xfrm>
        </p:spPr>
        <p:txBody>
          <a:bodyPr>
            <a:noAutofit/>
          </a:bodyPr>
          <a:lstStyle>
            <a:lvl1pPr algn="r">
              <a:defRPr sz="2800">
                <a:solidFill>
                  <a:schemeClr val="bg1">
                    <a:lumMod val="85000"/>
                  </a:schemeClr>
                </a:solidFill>
                <a:latin typeface="Ubuntu" panose="020B0504030602030204" pitchFamily="34" charset="0"/>
              </a:defRPr>
            </a:lvl1pPr>
          </a:lstStyle>
          <a:p>
            <a:r>
              <a:rPr lang="en-GB"/>
              <a:t>CLICK TO EDIT </a:t>
            </a:r>
            <a:br>
              <a:rPr lang="en-GB"/>
            </a:br>
            <a:r>
              <a:rPr lang="en-GB"/>
              <a:t>TITLE</a:t>
            </a:r>
            <a:endParaRPr lang="en-US"/>
          </a:p>
        </p:txBody>
      </p:sp>
    </p:spTree>
    <p:extLst>
      <p:ext uri="{BB962C8B-B14F-4D97-AF65-F5344CB8AC3E}">
        <p14:creationId xmlns:p14="http://schemas.microsoft.com/office/powerpoint/2010/main" val="2796936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A87C390-800D-6050-CB8B-4E2924260F68}"/>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3ACE6A6-D619-529F-72A2-04CB491C7D74}"/>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Top Corners Rounded 13">
            <a:extLst>
              <a:ext uri="{FF2B5EF4-FFF2-40B4-BE49-F238E27FC236}">
                <a16:creationId xmlns:a16="http://schemas.microsoft.com/office/drawing/2014/main" id="{26F04697-5856-3625-14FF-1D4B9D5D0909}"/>
              </a:ext>
            </a:extLst>
          </p:cNvPr>
          <p:cNvSpPr/>
          <p:nvPr userDrawn="1"/>
        </p:nvSpPr>
        <p:spPr>
          <a:xfrm>
            <a:off x="548816" y="1389151"/>
            <a:ext cx="11116802" cy="4697324"/>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 Corners Rounded 15">
            <a:extLst>
              <a:ext uri="{FF2B5EF4-FFF2-40B4-BE49-F238E27FC236}">
                <a16:creationId xmlns:a16="http://schemas.microsoft.com/office/drawing/2014/main" id="{482210A7-1DA8-DEF0-4C4F-4E8D2C273424}"/>
              </a:ext>
            </a:extLst>
          </p:cNvPr>
          <p:cNvSpPr/>
          <p:nvPr userDrawn="1"/>
        </p:nvSpPr>
        <p:spPr>
          <a:xfrm>
            <a:off x="548815" y="971551"/>
            <a:ext cx="11116802"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8">
            <a:extLst>
              <a:ext uri="{FF2B5EF4-FFF2-40B4-BE49-F238E27FC236}">
                <a16:creationId xmlns:a16="http://schemas.microsoft.com/office/drawing/2014/main" id="{1E77E551-6F67-0480-3859-4897D3DA0A7C}"/>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2" name="Google Shape;1669;p64">
            <a:extLst>
              <a:ext uri="{FF2B5EF4-FFF2-40B4-BE49-F238E27FC236}">
                <a16:creationId xmlns:a16="http://schemas.microsoft.com/office/drawing/2014/main" id="{0581C4F1-0FA2-CB9B-81C1-1963DE9BE633}"/>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3587309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2 Command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8" name="Rectangle: Top Corners Rounded 7">
            <a:extLst>
              <a:ext uri="{FF2B5EF4-FFF2-40B4-BE49-F238E27FC236}">
                <a16:creationId xmlns:a16="http://schemas.microsoft.com/office/drawing/2014/main" id="{BECC5437-6BD4-D6AC-3A5E-8FF27973F107}"/>
              </a:ext>
            </a:extLst>
          </p:cNvPr>
          <p:cNvSpPr/>
          <p:nvPr userDrawn="1"/>
        </p:nvSpPr>
        <p:spPr>
          <a:xfrm>
            <a:off x="6153994" y="1389151"/>
            <a:ext cx="5511624" cy="4697324"/>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0153187-4D9C-A647-CCAE-37811B1CB3C1}"/>
              </a:ext>
            </a:extLst>
          </p:cNvPr>
          <p:cNvSpPr/>
          <p:nvPr userDrawn="1"/>
        </p:nvSpPr>
        <p:spPr>
          <a:xfrm>
            <a:off x="6153993"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669;p64">
            <a:extLst>
              <a:ext uri="{FF2B5EF4-FFF2-40B4-BE49-F238E27FC236}">
                <a16:creationId xmlns:a16="http://schemas.microsoft.com/office/drawing/2014/main" id="{DCAF89FE-1E90-1901-4102-F4461C41434B}"/>
              </a:ext>
            </a:extLst>
          </p:cNvPr>
          <p:cNvSpPr/>
          <p:nvPr userDrawn="1"/>
        </p:nvSpPr>
        <p:spPr>
          <a:xfrm>
            <a:off x="6284439"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2" name="Rectangle: Top Corners Rounded 1">
            <a:extLst>
              <a:ext uri="{FF2B5EF4-FFF2-40B4-BE49-F238E27FC236}">
                <a16:creationId xmlns:a16="http://schemas.microsoft.com/office/drawing/2014/main" id="{57FA8605-4A5C-FD31-075F-820E9842B68E}"/>
              </a:ext>
            </a:extLst>
          </p:cNvPr>
          <p:cNvSpPr/>
          <p:nvPr userDrawn="1"/>
        </p:nvSpPr>
        <p:spPr>
          <a:xfrm>
            <a:off x="526383" y="971296"/>
            <a:ext cx="5534056" cy="5115175"/>
          </a:xfrm>
          <a:prstGeom prst="round2SameRect">
            <a:avLst>
              <a:gd name="adj1" fmla="val 391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058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mand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A87C390-800D-6050-CB8B-4E2924260F68}"/>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3ACE6A6-D619-529F-72A2-04CB491C7D74}"/>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Top Corners Rounded 13">
            <a:extLst>
              <a:ext uri="{FF2B5EF4-FFF2-40B4-BE49-F238E27FC236}">
                <a16:creationId xmlns:a16="http://schemas.microsoft.com/office/drawing/2014/main" id="{26F04697-5856-3625-14FF-1D4B9D5D0909}"/>
              </a:ext>
            </a:extLst>
          </p:cNvPr>
          <p:cNvSpPr/>
          <p:nvPr userDrawn="1"/>
        </p:nvSpPr>
        <p:spPr>
          <a:xfrm>
            <a:off x="548816" y="1389151"/>
            <a:ext cx="11116802" cy="4697324"/>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 Corners Rounded 15">
            <a:extLst>
              <a:ext uri="{FF2B5EF4-FFF2-40B4-BE49-F238E27FC236}">
                <a16:creationId xmlns:a16="http://schemas.microsoft.com/office/drawing/2014/main" id="{482210A7-1DA8-DEF0-4C4F-4E8D2C273424}"/>
              </a:ext>
            </a:extLst>
          </p:cNvPr>
          <p:cNvSpPr/>
          <p:nvPr userDrawn="1"/>
        </p:nvSpPr>
        <p:spPr>
          <a:xfrm>
            <a:off x="548815" y="971551"/>
            <a:ext cx="11116802"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669;p64">
            <a:extLst>
              <a:ext uri="{FF2B5EF4-FFF2-40B4-BE49-F238E27FC236}">
                <a16:creationId xmlns:a16="http://schemas.microsoft.com/office/drawing/2014/main" id="{F44A4580-A9DE-82FC-B185-64C5E94C57FB}"/>
              </a:ext>
            </a:extLst>
          </p:cNvPr>
          <p:cNvSpPr/>
          <p:nvPr userDrawn="1"/>
        </p:nvSpPr>
        <p:spPr>
          <a:xfrm>
            <a:off x="679261"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5" name="Title 8">
            <a:extLst>
              <a:ext uri="{FF2B5EF4-FFF2-40B4-BE49-F238E27FC236}">
                <a16:creationId xmlns:a16="http://schemas.microsoft.com/office/drawing/2014/main" id="{1E77E551-6F67-0480-3859-4897D3DA0A7C}"/>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767644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mand &amp; Illustration Horizontal Standar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28FD4BD-0F49-134B-9A16-89B46478DC88}"/>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2FDCA5-D42C-971F-DEC7-C30BD7AC22A9}"/>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Top Corners Rounded 14">
            <a:extLst>
              <a:ext uri="{FF2B5EF4-FFF2-40B4-BE49-F238E27FC236}">
                <a16:creationId xmlns:a16="http://schemas.microsoft.com/office/drawing/2014/main" id="{AAEB401B-9C07-9C67-DB04-DAF7943D8ED5}"/>
              </a:ext>
            </a:extLst>
          </p:cNvPr>
          <p:cNvSpPr/>
          <p:nvPr userDrawn="1"/>
        </p:nvSpPr>
        <p:spPr>
          <a:xfrm>
            <a:off x="548816" y="1389152"/>
            <a:ext cx="11116802" cy="2102194"/>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6">
            <a:extLst>
              <a:ext uri="{FF2B5EF4-FFF2-40B4-BE49-F238E27FC236}">
                <a16:creationId xmlns:a16="http://schemas.microsoft.com/office/drawing/2014/main" id="{A62772CD-3568-B64E-6F24-9224CE6F7A86}"/>
              </a:ext>
            </a:extLst>
          </p:cNvPr>
          <p:cNvSpPr/>
          <p:nvPr userDrawn="1"/>
        </p:nvSpPr>
        <p:spPr>
          <a:xfrm>
            <a:off x="548815" y="971551"/>
            <a:ext cx="11116802"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20">
            <a:extLst>
              <a:ext uri="{FF2B5EF4-FFF2-40B4-BE49-F238E27FC236}">
                <a16:creationId xmlns:a16="http://schemas.microsoft.com/office/drawing/2014/main" id="{120F4D02-7778-56EC-1141-75383A42568B}"/>
              </a:ext>
            </a:extLst>
          </p:cNvPr>
          <p:cNvSpPr/>
          <p:nvPr userDrawn="1"/>
        </p:nvSpPr>
        <p:spPr>
          <a:xfrm>
            <a:off x="548815" y="3535009"/>
            <a:ext cx="11116803" cy="2551466"/>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8">
            <a:extLst>
              <a:ext uri="{FF2B5EF4-FFF2-40B4-BE49-F238E27FC236}">
                <a16:creationId xmlns:a16="http://schemas.microsoft.com/office/drawing/2014/main" id="{411E678A-0F0E-1531-8381-78D78BEE205B}"/>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4" name="Google Shape;1669;p64">
            <a:extLst>
              <a:ext uri="{FF2B5EF4-FFF2-40B4-BE49-F238E27FC236}">
                <a16:creationId xmlns:a16="http://schemas.microsoft.com/office/drawing/2014/main" id="{9CD96040-260C-5A27-1D97-71C9701CCE4C}"/>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3093833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mand &amp; Illustration Horizontal Standar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28FD4BD-0F49-134B-9A16-89B46478DC88}"/>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2FDCA5-D42C-971F-DEC7-C30BD7AC22A9}"/>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Top Corners Rounded 14">
            <a:extLst>
              <a:ext uri="{FF2B5EF4-FFF2-40B4-BE49-F238E27FC236}">
                <a16:creationId xmlns:a16="http://schemas.microsoft.com/office/drawing/2014/main" id="{AAEB401B-9C07-9C67-DB04-DAF7943D8ED5}"/>
              </a:ext>
            </a:extLst>
          </p:cNvPr>
          <p:cNvSpPr/>
          <p:nvPr userDrawn="1"/>
        </p:nvSpPr>
        <p:spPr>
          <a:xfrm>
            <a:off x="548816" y="1389152"/>
            <a:ext cx="11116802" cy="2102194"/>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6">
            <a:extLst>
              <a:ext uri="{FF2B5EF4-FFF2-40B4-BE49-F238E27FC236}">
                <a16:creationId xmlns:a16="http://schemas.microsoft.com/office/drawing/2014/main" id="{A62772CD-3568-B64E-6F24-9224CE6F7A86}"/>
              </a:ext>
            </a:extLst>
          </p:cNvPr>
          <p:cNvSpPr/>
          <p:nvPr userDrawn="1"/>
        </p:nvSpPr>
        <p:spPr>
          <a:xfrm>
            <a:off x="548815" y="971551"/>
            <a:ext cx="11116802"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20">
            <a:extLst>
              <a:ext uri="{FF2B5EF4-FFF2-40B4-BE49-F238E27FC236}">
                <a16:creationId xmlns:a16="http://schemas.microsoft.com/office/drawing/2014/main" id="{120F4D02-7778-56EC-1141-75383A42568B}"/>
              </a:ext>
            </a:extLst>
          </p:cNvPr>
          <p:cNvSpPr/>
          <p:nvPr userDrawn="1"/>
        </p:nvSpPr>
        <p:spPr>
          <a:xfrm>
            <a:off x="548815" y="3535009"/>
            <a:ext cx="11116803" cy="2551466"/>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8">
            <a:extLst>
              <a:ext uri="{FF2B5EF4-FFF2-40B4-BE49-F238E27FC236}">
                <a16:creationId xmlns:a16="http://schemas.microsoft.com/office/drawing/2014/main" id="{411E678A-0F0E-1531-8381-78D78BEE205B}"/>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4" name="Google Shape;1669;p64">
            <a:extLst>
              <a:ext uri="{FF2B5EF4-FFF2-40B4-BE49-F238E27FC236}">
                <a16:creationId xmlns:a16="http://schemas.microsoft.com/office/drawing/2014/main" id="{9CD96040-260C-5A27-1D97-71C9701CCE4C}"/>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3093833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mand &amp; Illustration Horizontal Standar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28FD4BD-0F49-134B-9A16-89B46478DC88}"/>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2FDCA5-D42C-971F-DEC7-C30BD7AC22A9}"/>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Top Corners Rounded 14">
            <a:extLst>
              <a:ext uri="{FF2B5EF4-FFF2-40B4-BE49-F238E27FC236}">
                <a16:creationId xmlns:a16="http://schemas.microsoft.com/office/drawing/2014/main" id="{AAEB401B-9C07-9C67-DB04-DAF7943D8ED5}"/>
              </a:ext>
            </a:extLst>
          </p:cNvPr>
          <p:cNvSpPr/>
          <p:nvPr userDrawn="1"/>
        </p:nvSpPr>
        <p:spPr>
          <a:xfrm>
            <a:off x="548816" y="1389152"/>
            <a:ext cx="11116802" cy="2102194"/>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6">
            <a:extLst>
              <a:ext uri="{FF2B5EF4-FFF2-40B4-BE49-F238E27FC236}">
                <a16:creationId xmlns:a16="http://schemas.microsoft.com/office/drawing/2014/main" id="{A62772CD-3568-B64E-6F24-9224CE6F7A86}"/>
              </a:ext>
            </a:extLst>
          </p:cNvPr>
          <p:cNvSpPr/>
          <p:nvPr userDrawn="1"/>
        </p:nvSpPr>
        <p:spPr>
          <a:xfrm>
            <a:off x="548815" y="971551"/>
            <a:ext cx="11116802"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20">
            <a:extLst>
              <a:ext uri="{FF2B5EF4-FFF2-40B4-BE49-F238E27FC236}">
                <a16:creationId xmlns:a16="http://schemas.microsoft.com/office/drawing/2014/main" id="{120F4D02-7778-56EC-1141-75383A42568B}"/>
              </a:ext>
            </a:extLst>
          </p:cNvPr>
          <p:cNvSpPr/>
          <p:nvPr userDrawn="1"/>
        </p:nvSpPr>
        <p:spPr>
          <a:xfrm>
            <a:off x="548815" y="3535009"/>
            <a:ext cx="11116803" cy="2551466"/>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8">
            <a:extLst>
              <a:ext uri="{FF2B5EF4-FFF2-40B4-BE49-F238E27FC236}">
                <a16:creationId xmlns:a16="http://schemas.microsoft.com/office/drawing/2014/main" id="{411E678A-0F0E-1531-8381-78D78BEE205B}"/>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4" name="Google Shape;1669;p64">
            <a:extLst>
              <a:ext uri="{FF2B5EF4-FFF2-40B4-BE49-F238E27FC236}">
                <a16:creationId xmlns:a16="http://schemas.microsoft.com/office/drawing/2014/main" id="{9CD96040-260C-5A27-1D97-71C9701CCE4C}"/>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3093833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mand &amp; Illustration Horizontal Standar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28FD4BD-0F49-134B-9A16-89B46478DC88}"/>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2FDCA5-D42C-971F-DEC7-C30BD7AC22A9}"/>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Top Corners Rounded 14">
            <a:extLst>
              <a:ext uri="{FF2B5EF4-FFF2-40B4-BE49-F238E27FC236}">
                <a16:creationId xmlns:a16="http://schemas.microsoft.com/office/drawing/2014/main" id="{AAEB401B-9C07-9C67-DB04-DAF7943D8ED5}"/>
              </a:ext>
            </a:extLst>
          </p:cNvPr>
          <p:cNvSpPr/>
          <p:nvPr userDrawn="1"/>
        </p:nvSpPr>
        <p:spPr>
          <a:xfrm>
            <a:off x="548816" y="1389152"/>
            <a:ext cx="11116802" cy="2102194"/>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6">
            <a:extLst>
              <a:ext uri="{FF2B5EF4-FFF2-40B4-BE49-F238E27FC236}">
                <a16:creationId xmlns:a16="http://schemas.microsoft.com/office/drawing/2014/main" id="{A62772CD-3568-B64E-6F24-9224CE6F7A86}"/>
              </a:ext>
            </a:extLst>
          </p:cNvPr>
          <p:cNvSpPr/>
          <p:nvPr userDrawn="1"/>
        </p:nvSpPr>
        <p:spPr>
          <a:xfrm>
            <a:off x="548815" y="971551"/>
            <a:ext cx="11116802"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669;p64">
            <a:extLst>
              <a:ext uri="{FF2B5EF4-FFF2-40B4-BE49-F238E27FC236}">
                <a16:creationId xmlns:a16="http://schemas.microsoft.com/office/drawing/2014/main" id="{0DA6295B-62C7-6E23-9140-FB328CC02408}"/>
              </a:ext>
            </a:extLst>
          </p:cNvPr>
          <p:cNvSpPr/>
          <p:nvPr userDrawn="1"/>
        </p:nvSpPr>
        <p:spPr>
          <a:xfrm>
            <a:off x="679261"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21" name="Rectangle: Top Corners Rounded 20">
            <a:extLst>
              <a:ext uri="{FF2B5EF4-FFF2-40B4-BE49-F238E27FC236}">
                <a16:creationId xmlns:a16="http://schemas.microsoft.com/office/drawing/2014/main" id="{120F4D02-7778-56EC-1141-75383A42568B}"/>
              </a:ext>
            </a:extLst>
          </p:cNvPr>
          <p:cNvSpPr/>
          <p:nvPr userDrawn="1"/>
        </p:nvSpPr>
        <p:spPr>
          <a:xfrm>
            <a:off x="548815" y="3535009"/>
            <a:ext cx="11116803" cy="2551466"/>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8">
            <a:extLst>
              <a:ext uri="{FF2B5EF4-FFF2-40B4-BE49-F238E27FC236}">
                <a16:creationId xmlns:a16="http://schemas.microsoft.com/office/drawing/2014/main" id="{411E678A-0F0E-1531-8381-78D78BEE205B}"/>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266879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opic Introduction Standar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56BDFD-0DF1-C0A5-C87F-38C53033E72C}"/>
              </a:ext>
            </a:extLst>
          </p:cNvPr>
          <p:cNvSpPr>
            <a:spLocks noGrp="1"/>
          </p:cNvSpPr>
          <p:nvPr>
            <p:ph type="title" hasCustomPrompt="1"/>
          </p:nvPr>
        </p:nvSpPr>
        <p:spPr>
          <a:xfrm>
            <a:off x="1782640" y="2531581"/>
            <a:ext cx="8626720" cy="1325563"/>
          </a:xfrm>
        </p:spPr>
        <p:txBody>
          <a:bodyPr/>
          <a:lstStyle>
            <a:lvl1pPr algn="ctr">
              <a:defRPr>
                <a:solidFill>
                  <a:schemeClr val="tx1"/>
                </a:solidFill>
                <a:highlight>
                  <a:srgbClr val="00FFFF"/>
                </a:highlight>
                <a:latin typeface="Ubuntu" panose="020B0504030602030204" pitchFamily="34" charset="0"/>
              </a:defRPr>
            </a:lvl1pPr>
          </a:lstStyle>
          <a:p>
            <a:r>
              <a:rPr lang="en-GB"/>
              <a:t>Click to edit Master title slide</a:t>
            </a:r>
            <a:endParaRPr lang="en-US"/>
          </a:p>
        </p:txBody>
      </p:sp>
    </p:spTree>
    <p:extLst>
      <p:ext uri="{BB962C8B-B14F-4D97-AF65-F5344CB8AC3E}">
        <p14:creationId xmlns:p14="http://schemas.microsoft.com/office/powerpoint/2010/main" val="203841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cture Standard ">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2259" y="971550"/>
            <a:ext cx="11123359" cy="5114925"/>
          </a:xfrm>
          <a:prstGeom prst="round2SameRect">
            <a:avLst>
              <a:gd name="adj1" fmla="val 4898"/>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F733958-CCF3-3751-B87C-1CCDB8C89037}"/>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6040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wind_Standard ">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2259" y="971550"/>
            <a:ext cx="11123359" cy="5114925"/>
          </a:xfrm>
          <a:prstGeom prst="round2SameRect">
            <a:avLst>
              <a:gd name="adj1" fmla="val 4898"/>
              <a:gd name="adj2" fmla="val 0"/>
            </a:avLst>
          </a:prstGeom>
          <a:solidFill>
            <a:srgbClr val="1DACFE">
              <a:alpha val="5000"/>
            </a:srgbClr>
          </a:solidFill>
          <a:ln w="28575">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F733958-CCF3-3751-B87C-1CCDB8C89037}"/>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pic>
        <p:nvPicPr>
          <p:cNvPr id="2" name="Graphic 1">
            <a:extLst>
              <a:ext uri="{FF2B5EF4-FFF2-40B4-BE49-F238E27FC236}">
                <a16:creationId xmlns:a16="http://schemas.microsoft.com/office/drawing/2014/main" id="{78D076CF-37EF-B166-1561-D4D1DCABE4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06120" y="1160114"/>
            <a:ext cx="477752" cy="477752"/>
          </a:xfrm>
          <a:prstGeom prst="rect">
            <a:avLst/>
          </a:prstGeom>
        </p:spPr>
      </p:pic>
      <p:pic>
        <p:nvPicPr>
          <p:cNvPr id="3" name="Graphic 2">
            <a:extLst>
              <a:ext uri="{FF2B5EF4-FFF2-40B4-BE49-F238E27FC236}">
                <a16:creationId xmlns:a16="http://schemas.microsoft.com/office/drawing/2014/main" id="{9B007CC2-6BA4-8D23-30D8-1216D6C88D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93920" y="1160114"/>
            <a:ext cx="477752" cy="477752"/>
          </a:xfrm>
          <a:prstGeom prst="rect">
            <a:avLst/>
          </a:prstGeom>
        </p:spPr>
      </p:pic>
    </p:spTree>
    <p:extLst>
      <p:ext uri="{BB962C8B-B14F-4D97-AF65-F5344CB8AC3E}">
        <p14:creationId xmlns:p14="http://schemas.microsoft.com/office/powerpoint/2010/main" val="167163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autoRev="1" fill="hold" nodeType="withEffect">
                                  <p:stCondLst>
                                    <p:cond delay="0"/>
                                  </p:stCondLst>
                                  <p:childTnLst>
                                    <p:animMotion origin="layout" path="M -3.95833E-6 4.81481E-6 L -3.95833E-6 0.27268 " pathEditMode="relative" rAng="0" ptsTypes="AA">
                                      <p:cBhvr>
                                        <p:cTn id="9" dur="1000" fill="hold"/>
                                        <p:tgtEl>
                                          <p:spTgt spid="2"/>
                                        </p:tgtEl>
                                        <p:attrNameLst>
                                          <p:attrName>ppt_x</p:attrName>
                                          <p:attrName>ppt_y</p:attrName>
                                        </p:attrNameLst>
                                      </p:cBhvr>
                                      <p:rCtr x="0" y="13634"/>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42" presetClass="path" presetSubtype="0" accel="50000" decel="50000" autoRev="1" fill="hold" nodeType="withEffect">
                                  <p:stCondLst>
                                    <p:cond delay="0"/>
                                  </p:stCondLst>
                                  <p:childTnLst>
                                    <p:animMotion origin="layout" path="M 1.45833E-6 4.81481E-6 L 1.45833E-6 0.27268 " pathEditMode="relative" rAng="0" ptsTypes="AA">
                                      <p:cBhvr>
                                        <p:cTn id="16" dur="1000" fill="hold"/>
                                        <p:tgtEl>
                                          <p:spTgt spid="3"/>
                                        </p:tgtEl>
                                        <p:attrNameLst>
                                          <p:attrName>ppt_x</p:attrName>
                                          <p:attrName>ppt_y</p:attrName>
                                        </p:attrNameLst>
                                      </p:cBhvr>
                                      <p:rCtr x="0" y="1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le and Illustra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1"/>
            <a:ext cx="6602616" cy="4697324"/>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6602616"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id="{5220F477-1E45-5B7F-2A7D-CE28D66D97F2}"/>
              </a:ext>
            </a:extLst>
          </p:cNvPr>
          <p:cNvSpPr/>
          <p:nvPr userDrawn="1"/>
        </p:nvSpPr>
        <p:spPr>
          <a:xfrm>
            <a:off x="7281877" y="971550"/>
            <a:ext cx="4383741" cy="5114925"/>
          </a:xfrm>
          <a:prstGeom prst="round2SameRect">
            <a:avLst>
              <a:gd name="adj1" fmla="val 5063"/>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2" name="Google Shape;1669;p64">
            <a:extLst>
              <a:ext uri="{FF2B5EF4-FFF2-40B4-BE49-F238E27FC236}">
                <a16:creationId xmlns:a16="http://schemas.microsoft.com/office/drawing/2014/main" id="{BB3B202E-6ABF-CAB1-AC55-50E28556BAED}"/>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3013431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les and Illustra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1"/>
            <a:ext cx="6602616" cy="2096376"/>
          </a:xfrm>
          <a:prstGeom prst="round2SameRect">
            <a:avLst>
              <a:gd name="adj1" fmla="val 0"/>
              <a:gd name="adj2" fmla="val 1252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6602616"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id="{5220F477-1E45-5B7F-2A7D-CE28D66D97F2}"/>
              </a:ext>
            </a:extLst>
          </p:cNvPr>
          <p:cNvSpPr/>
          <p:nvPr userDrawn="1"/>
        </p:nvSpPr>
        <p:spPr>
          <a:xfrm>
            <a:off x="7281877" y="971550"/>
            <a:ext cx="4383741" cy="5114925"/>
          </a:xfrm>
          <a:prstGeom prst="round2SameRect">
            <a:avLst>
              <a:gd name="adj1" fmla="val 5063"/>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2" name="Rectangle: Top Corners Rounded 1">
            <a:extLst>
              <a:ext uri="{FF2B5EF4-FFF2-40B4-BE49-F238E27FC236}">
                <a16:creationId xmlns:a16="http://schemas.microsoft.com/office/drawing/2014/main" id="{901B0874-759F-1B74-E6FB-AF9295D098AB}"/>
              </a:ext>
            </a:extLst>
          </p:cNvPr>
          <p:cNvSpPr/>
          <p:nvPr userDrawn="1"/>
        </p:nvSpPr>
        <p:spPr>
          <a:xfrm>
            <a:off x="548815" y="3960780"/>
            <a:ext cx="6602616" cy="2125694"/>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6D12EE9C-223E-1A09-7AC0-D554BBC8780A}"/>
              </a:ext>
            </a:extLst>
          </p:cNvPr>
          <p:cNvSpPr/>
          <p:nvPr userDrawn="1"/>
        </p:nvSpPr>
        <p:spPr>
          <a:xfrm>
            <a:off x="548814" y="3543180"/>
            <a:ext cx="6602616"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669;p64">
            <a:extLst>
              <a:ext uri="{FF2B5EF4-FFF2-40B4-BE49-F238E27FC236}">
                <a16:creationId xmlns:a16="http://schemas.microsoft.com/office/drawing/2014/main" id="{9D080BA0-7CB5-5C7F-70F9-F179D0E70AEC}"/>
              </a:ext>
            </a:extLst>
          </p:cNvPr>
          <p:cNvSpPr/>
          <p:nvPr userDrawn="1"/>
        </p:nvSpPr>
        <p:spPr>
          <a:xfrm>
            <a:off x="648780" y="730509"/>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
        <p:nvSpPr>
          <p:cNvPr id="14" name="Google Shape;1669;p64">
            <a:extLst>
              <a:ext uri="{FF2B5EF4-FFF2-40B4-BE49-F238E27FC236}">
                <a16:creationId xmlns:a16="http://schemas.microsoft.com/office/drawing/2014/main" id="{502FC9A2-19B2-B833-CAB0-3225DD4CF44E}"/>
              </a:ext>
            </a:extLst>
          </p:cNvPr>
          <p:cNvSpPr/>
          <p:nvPr userDrawn="1"/>
        </p:nvSpPr>
        <p:spPr>
          <a:xfrm>
            <a:off x="648780" y="3286644"/>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4046567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mand and Illustra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1"/>
            <a:ext cx="6602616" cy="4697324"/>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6602616"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669;p64">
            <a:extLst>
              <a:ext uri="{FF2B5EF4-FFF2-40B4-BE49-F238E27FC236}">
                <a16:creationId xmlns:a16="http://schemas.microsoft.com/office/drawing/2014/main" id="{D35EC15D-DB04-0F13-F8FB-F6691F99E0D2}"/>
              </a:ext>
            </a:extLst>
          </p:cNvPr>
          <p:cNvSpPr/>
          <p:nvPr userDrawn="1"/>
        </p:nvSpPr>
        <p:spPr>
          <a:xfrm>
            <a:off x="679261"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6" name="Rectangle: Top Corners Rounded 5">
            <a:extLst>
              <a:ext uri="{FF2B5EF4-FFF2-40B4-BE49-F238E27FC236}">
                <a16:creationId xmlns:a16="http://schemas.microsoft.com/office/drawing/2014/main" id="{5220F477-1E45-5B7F-2A7D-CE28D66D97F2}"/>
              </a:ext>
            </a:extLst>
          </p:cNvPr>
          <p:cNvSpPr/>
          <p:nvPr userDrawn="1"/>
        </p:nvSpPr>
        <p:spPr>
          <a:xfrm>
            <a:off x="7281877" y="971550"/>
            <a:ext cx="4383741" cy="5114925"/>
          </a:xfrm>
          <a:prstGeom prst="round2SameRect">
            <a:avLst>
              <a:gd name="adj1" fmla="val 5063"/>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98319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mmand 1 Fil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F53B90-1F02-CAB2-AFFF-999D35464AB1}"/>
              </a:ext>
            </a:extLst>
          </p:cNvPr>
          <p:cNvCxnSpPr>
            <a:cxnSpLocks/>
          </p:cNvCxnSpPr>
          <p:nvPr userDrawn="1"/>
        </p:nvCxnSpPr>
        <p:spPr>
          <a:xfrm>
            <a:off x="526382" y="6144126"/>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C6AE98-CC68-A288-40CF-7F604F0B35E8}"/>
              </a:ext>
            </a:extLst>
          </p:cNvPr>
          <p:cNvCxnSpPr>
            <a:cxnSpLocks/>
          </p:cNvCxnSpPr>
          <p:nvPr userDrawn="1"/>
        </p:nvCxnSpPr>
        <p:spPr>
          <a:xfrm>
            <a:off x="526382" y="713874"/>
            <a:ext cx="1113923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D87CCA34-A74B-D46C-F726-DDF5CD638205}"/>
              </a:ext>
            </a:extLst>
          </p:cNvPr>
          <p:cNvSpPr/>
          <p:nvPr userDrawn="1"/>
        </p:nvSpPr>
        <p:spPr>
          <a:xfrm>
            <a:off x="548816" y="1389151"/>
            <a:ext cx="5511624" cy="4697324"/>
          </a:xfrm>
          <a:prstGeom prst="round2SameRect">
            <a:avLst>
              <a:gd name="adj1" fmla="val 0"/>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47357D47-6651-686E-E8AC-B4826B774192}"/>
              </a:ext>
            </a:extLst>
          </p:cNvPr>
          <p:cNvSpPr/>
          <p:nvPr userDrawn="1"/>
        </p:nvSpPr>
        <p:spPr>
          <a:xfrm>
            <a:off x="548815" y="971551"/>
            <a:ext cx="5511624" cy="395658"/>
          </a:xfrm>
          <a:prstGeom prst="round2SameRect">
            <a:avLst>
              <a:gd name="adj1" fmla="val 50000"/>
              <a:gd name="adj2" fmla="val 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669;p64">
            <a:extLst>
              <a:ext uri="{FF2B5EF4-FFF2-40B4-BE49-F238E27FC236}">
                <a16:creationId xmlns:a16="http://schemas.microsoft.com/office/drawing/2014/main" id="{D35EC15D-DB04-0F13-F8FB-F6691F99E0D2}"/>
              </a:ext>
            </a:extLst>
          </p:cNvPr>
          <p:cNvSpPr/>
          <p:nvPr userDrawn="1"/>
        </p:nvSpPr>
        <p:spPr>
          <a:xfrm>
            <a:off x="679261" y="993493"/>
            <a:ext cx="551023" cy="337100"/>
          </a:xfrm>
          <a:prstGeom prst="roundRect">
            <a:avLst>
              <a:gd name="adj" fmla="val 0"/>
            </a:avLst>
          </a:prstGeom>
          <a:noFill/>
          <a:ln>
            <a:noFill/>
          </a:ln>
        </p:spPr>
        <p:txBody>
          <a:bodyPr spcFirstLastPara="1" wrap="square" lIns="91440" tIns="45000" rIns="90000" bIns="45000" anchor="t" anchorCtr="0">
            <a:spAutoFit/>
          </a:bodyPr>
          <a:lstStyle/>
          <a:p>
            <a:r>
              <a:rPr lang="en-CA" sz="1600">
                <a:solidFill>
                  <a:schemeClr val="bg2">
                    <a:lumMod val="50000"/>
                  </a:schemeClr>
                </a:solidFill>
                <a:latin typeface="+mj-lt"/>
              </a:rPr>
              <a:t>&gt;_</a:t>
            </a:r>
          </a:p>
        </p:txBody>
      </p:sp>
      <p:sp>
        <p:nvSpPr>
          <p:cNvPr id="9" name="Title 8">
            <a:extLst>
              <a:ext uri="{FF2B5EF4-FFF2-40B4-BE49-F238E27FC236}">
                <a16:creationId xmlns:a16="http://schemas.microsoft.com/office/drawing/2014/main" id="{4129D263-713C-9061-5C9E-923F94D5E5B6}"/>
              </a:ext>
            </a:extLst>
          </p:cNvPr>
          <p:cNvSpPr>
            <a:spLocks noGrp="1"/>
          </p:cNvSpPr>
          <p:nvPr>
            <p:ph type="title" hasCustomPrompt="1"/>
          </p:nvPr>
        </p:nvSpPr>
        <p:spPr>
          <a:xfrm>
            <a:off x="3797200" y="109853"/>
            <a:ext cx="4613476" cy="575195"/>
          </a:xfrm>
        </p:spPr>
        <p:txBody>
          <a:bodyPr>
            <a:noAutofit/>
          </a:bodyPr>
          <a:lstStyle>
            <a:lvl1pPr algn="ctr">
              <a:defRPr sz="2000">
                <a:solidFill>
                  <a:schemeClr val="bg1">
                    <a:lumMod val="85000"/>
                  </a:schemeClr>
                </a:solidFill>
                <a:latin typeface="Ubuntu" panose="020B0504030602030204" pitchFamily="34" charset="0"/>
              </a:defRPr>
            </a:lvl1pPr>
          </a:lstStyle>
          <a:p>
            <a:r>
              <a:rPr lang="en-GB"/>
              <a:t>CLICK TO EDIT MASTER TITLE STYLE</a:t>
            </a:r>
            <a:endParaRPr lang="en-US"/>
          </a:p>
        </p:txBody>
      </p:sp>
      <p:sp>
        <p:nvSpPr>
          <p:cNvPr id="8" name="Rectangle: Top Corners Rounded 7">
            <a:extLst>
              <a:ext uri="{FF2B5EF4-FFF2-40B4-BE49-F238E27FC236}">
                <a16:creationId xmlns:a16="http://schemas.microsoft.com/office/drawing/2014/main" id="{BECC5437-6BD4-D6AC-3A5E-8FF27973F107}"/>
              </a:ext>
            </a:extLst>
          </p:cNvPr>
          <p:cNvSpPr/>
          <p:nvPr userDrawn="1"/>
        </p:nvSpPr>
        <p:spPr>
          <a:xfrm>
            <a:off x="6153994" y="1389151"/>
            <a:ext cx="5511624" cy="4697324"/>
          </a:xfrm>
          <a:prstGeom prst="round2SameRect">
            <a:avLst>
              <a:gd name="adj1" fmla="val 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0153187-4D9C-A647-CCAE-37811B1CB3C1}"/>
              </a:ext>
            </a:extLst>
          </p:cNvPr>
          <p:cNvSpPr/>
          <p:nvPr userDrawn="1"/>
        </p:nvSpPr>
        <p:spPr>
          <a:xfrm>
            <a:off x="6153993" y="971551"/>
            <a:ext cx="5511624" cy="395658"/>
          </a:xfrm>
          <a:prstGeom prst="round2SameRect">
            <a:avLst>
              <a:gd name="adj1" fmla="val 50000"/>
              <a:gd name="adj2" fmla="val 0"/>
            </a:avLst>
          </a:prstGeom>
          <a:solidFill>
            <a:srgbClr val="0D1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669;p64">
            <a:extLst>
              <a:ext uri="{FF2B5EF4-FFF2-40B4-BE49-F238E27FC236}">
                <a16:creationId xmlns:a16="http://schemas.microsoft.com/office/drawing/2014/main" id="{FF4E0217-D088-E0E0-1DA8-E35E295E07DB}"/>
              </a:ext>
            </a:extLst>
          </p:cNvPr>
          <p:cNvSpPr/>
          <p:nvPr userDrawn="1"/>
        </p:nvSpPr>
        <p:spPr>
          <a:xfrm>
            <a:off x="6260054" y="735817"/>
            <a:ext cx="551023" cy="644877"/>
          </a:xfrm>
          <a:prstGeom prst="roundRect">
            <a:avLst>
              <a:gd name="adj" fmla="val 0"/>
            </a:avLst>
          </a:prstGeom>
          <a:noFill/>
          <a:ln>
            <a:noFill/>
          </a:ln>
        </p:spPr>
        <p:txBody>
          <a:bodyPr spcFirstLastPara="1" wrap="square" lIns="91440" tIns="45000" rIns="90000" bIns="45000" anchor="t" anchorCtr="0">
            <a:spAutoFit/>
          </a:bodyPr>
          <a:lstStyle/>
          <a:p>
            <a:r>
              <a:rPr lang="en-CA" sz="3600">
                <a:solidFill>
                  <a:schemeClr val="bg2">
                    <a:lumMod val="50000"/>
                  </a:schemeClr>
                </a:solidFill>
                <a:latin typeface="Gotham Medium" panose="02000603030000020004" pitchFamily="2" charset="0"/>
              </a:rPr>
              <a:t>…</a:t>
            </a:r>
          </a:p>
        </p:txBody>
      </p:sp>
    </p:spTree>
    <p:extLst>
      <p:ext uri="{BB962C8B-B14F-4D97-AF65-F5344CB8AC3E}">
        <p14:creationId xmlns:p14="http://schemas.microsoft.com/office/powerpoint/2010/main" val="92855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2FE885-CD78-4281-9DFE-765ACE430BD9}"/>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A37A00-3922-4955-8DC3-8BF980B8BC00}"/>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431BB48A-FC44-7B1A-822F-D2CD27F0C771}"/>
              </a:ext>
            </a:extLst>
          </p:cNvPr>
          <p:cNvSpPr txBox="1"/>
          <p:nvPr userDrawn="1"/>
        </p:nvSpPr>
        <p:spPr>
          <a:xfrm>
            <a:off x="526382" y="6312480"/>
            <a:ext cx="1578768" cy="246221"/>
          </a:xfrm>
          <a:prstGeom prst="rect">
            <a:avLst/>
          </a:prstGeom>
          <a:noFill/>
        </p:spPr>
        <p:txBody>
          <a:bodyPr wrap="square">
            <a:spAutoFit/>
          </a:bodyPr>
          <a:lstStyle/>
          <a:p>
            <a:pPr algn="r"/>
            <a:r>
              <a:rPr lang="en-US" sz="1000" b="0" i="0">
                <a:solidFill>
                  <a:srgbClr val="123C40"/>
                </a:solidFill>
                <a:effectLst/>
                <a:latin typeface="Sansation" panose="02000000000000000000" pitchFamily="2"/>
              </a:rPr>
              <a:t>© </a:t>
            </a:r>
            <a:r>
              <a:rPr lang="en-US" sz="1000">
                <a:solidFill>
                  <a:srgbClr val="123C40"/>
                </a:solidFill>
                <a:latin typeface="Sansation" panose="02000000000000000000" pitchFamily="2"/>
              </a:rPr>
              <a:t>Copyright </a:t>
            </a:r>
            <a:r>
              <a:rPr lang="en-US" sz="1000" err="1">
                <a:solidFill>
                  <a:srgbClr val="123C40"/>
                </a:solidFill>
                <a:latin typeface="Sansation" panose="02000000000000000000" pitchFamily="2"/>
              </a:rPr>
              <a:t>KodeKloud</a:t>
            </a:r>
            <a:endParaRPr lang="en-US" sz="1000">
              <a:solidFill>
                <a:srgbClr val="123C40"/>
              </a:solidFill>
              <a:latin typeface="Sansation" panose="02000000000000000000" pitchFamily="2"/>
            </a:endParaRPr>
          </a:p>
        </p:txBody>
      </p:sp>
    </p:spTree>
    <p:extLst>
      <p:ext uri="{BB962C8B-B14F-4D97-AF65-F5344CB8AC3E}">
        <p14:creationId xmlns:p14="http://schemas.microsoft.com/office/powerpoint/2010/main" val="3181415208"/>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55" r:id="rId3"/>
    <p:sldLayoutId id="2147483660" r:id="rId4"/>
    <p:sldLayoutId id="2147483670" r:id="rId5"/>
    <p:sldLayoutId id="2147483675" r:id="rId6"/>
    <p:sldLayoutId id="2147483674" r:id="rId7"/>
    <p:sldLayoutId id="2147483665" r:id="rId8"/>
    <p:sldLayoutId id="2147483678" r:id="rId9"/>
    <p:sldLayoutId id="2147483672" r:id="rId10"/>
    <p:sldLayoutId id="2147483677" r:id="rId11"/>
    <p:sldLayoutId id="2147483673" r:id="rId12"/>
    <p:sldLayoutId id="2147483668" r:id="rId13"/>
    <p:sldLayoutId id="2147483685" r:id="rId14"/>
    <p:sldLayoutId id="2147483679" r:id="rId15"/>
    <p:sldLayoutId id="2147483667" r:id="rId16"/>
    <p:sldLayoutId id="2147483680" r:id="rId17"/>
    <p:sldLayoutId id="2147483683" r:id="rId18"/>
    <p:sldLayoutId id="2147483671" r:id="rId19"/>
    <p:sldLayoutId id="2147483676" r:id="rId20"/>
    <p:sldLayoutId id="2147483669" r:id="rId21"/>
    <p:sldLayoutId id="2147483663" r:id="rId22"/>
    <p:sldLayoutId id="2147483681" r:id="rId23"/>
    <p:sldLayoutId id="2147483682" r:id="rId24"/>
    <p:sldLayoutId id="2147483684" r:id="rId25"/>
    <p:sldLayoutId id="2147483662" r:id="rId26"/>
  </p:sldLayoutIdLst>
  <p:hf sldNum="0" hdr="0" ftr="0" dt="0"/>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25.sv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9.sv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3.png"/><Relationship Id="rId7"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17.png"/><Relationship Id="rId5" Type="http://schemas.openxmlformats.org/officeDocument/2006/relationships/image" Target="../media/image50.png"/><Relationship Id="rId10" Type="http://schemas.openxmlformats.org/officeDocument/2006/relationships/image" Target="../media/image16.png"/><Relationship Id="rId4" Type="http://schemas.openxmlformats.org/officeDocument/2006/relationships/image" Target="../media/image46.png"/><Relationship Id="rId9"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9.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9.sv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3.svg"/><Relationship Id="rId4" Type="http://schemas.openxmlformats.org/officeDocument/2006/relationships/image" Target="../media/image13.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B376-D721-4C57-262A-24986409C601}"/>
              </a:ext>
            </a:extLst>
          </p:cNvPr>
          <p:cNvSpPr>
            <a:spLocks noGrp="1"/>
          </p:cNvSpPr>
          <p:nvPr>
            <p:ph type="title"/>
          </p:nvPr>
        </p:nvSpPr>
        <p:spPr>
          <a:xfrm>
            <a:off x="1782640" y="2494258"/>
            <a:ext cx="8626720" cy="1325563"/>
          </a:xfrm>
        </p:spPr>
        <p:txBody>
          <a:bodyPr>
            <a:normAutofit/>
          </a:bodyPr>
          <a:lstStyle/>
          <a:p>
            <a:r>
              <a:rPr lang="en-US" sz="7200" b="1" dirty="0" err="1">
                <a:highlight>
                  <a:srgbClr val="F4C849"/>
                </a:highlight>
                <a:latin typeface="+mj-lt"/>
              </a:rPr>
              <a:t>GitOps</a:t>
            </a:r>
            <a:endParaRPr lang="en-US" sz="7200" b="1" dirty="0">
              <a:solidFill>
                <a:schemeClr val="tx1"/>
              </a:solidFill>
              <a:highlight>
                <a:srgbClr val="F4C849"/>
              </a:highlight>
              <a:latin typeface="+mj-lt"/>
            </a:endParaRPr>
          </a:p>
        </p:txBody>
      </p:sp>
      <p:sp>
        <p:nvSpPr>
          <p:cNvPr id="3" name="Rectangle 2">
            <a:extLst>
              <a:ext uri="{FF2B5EF4-FFF2-40B4-BE49-F238E27FC236}">
                <a16:creationId xmlns:a16="http://schemas.microsoft.com/office/drawing/2014/main" id="{112CE6DB-EB0D-069C-25B5-F2444C7408F3}"/>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50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upo 21">
            <a:extLst>
              <a:ext uri="{FF2B5EF4-FFF2-40B4-BE49-F238E27FC236}">
                <a16:creationId xmlns:a16="http://schemas.microsoft.com/office/drawing/2014/main" id="{D4221254-A0DE-47D4-E0CC-2E677A064141}"/>
              </a:ext>
            </a:extLst>
          </p:cNvPr>
          <p:cNvGrpSpPr/>
          <p:nvPr/>
        </p:nvGrpSpPr>
        <p:grpSpPr>
          <a:xfrm flipH="1">
            <a:off x="6804311" y="1608754"/>
            <a:ext cx="2100042" cy="640080"/>
            <a:chOff x="7802217" y="3578087"/>
            <a:chExt cx="2511199" cy="681946"/>
          </a:xfrm>
        </p:grpSpPr>
        <p:cxnSp>
          <p:nvCxnSpPr>
            <p:cNvPr id="79" name="Conector recto 8">
              <a:extLst>
                <a:ext uri="{FF2B5EF4-FFF2-40B4-BE49-F238E27FC236}">
                  <a16:creationId xmlns:a16="http://schemas.microsoft.com/office/drawing/2014/main" id="{B976F349-6E57-0FA4-FB1C-F7188B7735DA}"/>
                </a:ext>
              </a:extLst>
            </p:cNvPr>
            <p:cNvCxnSpPr>
              <a:cxnSpLocks/>
            </p:cNvCxnSpPr>
            <p:nvPr/>
          </p:nvCxnSpPr>
          <p:spPr>
            <a:xfrm>
              <a:off x="8484552" y="4256356"/>
              <a:ext cx="1828864" cy="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ector recto 9">
              <a:extLst>
                <a:ext uri="{FF2B5EF4-FFF2-40B4-BE49-F238E27FC236}">
                  <a16:creationId xmlns:a16="http://schemas.microsoft.com/office/drawing/2014/main" id="{6703DEDA-DEB5-850D-A5D2-086953A8B8AB}"/>
                </a:ext>
              </a:extLst>
            </p:cNvPr>
            <p:cNvCxnSpPr>
              <a:cxnSpLocks/>
            </p:cNvCxnSpPr>
            <p:nvPr/>
          </p:nvCxnSpPr>
          <p:spPr>
            <a:xfrm>
              <a:off x="7802217" y="3578087"/>
              <a:ext cx="706955" cy="681946"/>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upo 45">
            <a:extLst>
              <a:ext uri="{FF2B5EF4-FFF2-40B4-BE49-F238E27FC236}">
                <a16:creationId xmlns:a16="http://schemas.microsoft.com/office/drawing/2014/main" id="{C14D0AF8-621A-B4FF-017A-4413CF20919D}"/>
              </a:ext>
            </a:extLst>
          </p:cNvPr>
          <p:cNvGrpSpPr/>
          <p:nvPr/>
        </p:nvGrpSpPr>
        <p:grpSpPr>
          <a:xfrm>
            <a:off x="2067006" y="1611388"/>
            <a:ext cx="2497188" cy="640080"/>
            <a:chOff x="3400692" y="3334043"/>
            <a:chExt cx="2497188" cy="640080"/>
          </a:xfrm>
        </p:grpSpPr>
        <p:cxnSp>
          <p:nvCxnSpPr>
            <p:cNvPr id="66" name="Conector recto 16">
              <a:extLst>
                <a:ext uri="{FF2B5EF4-FFF2-40B4-BE49-F238E27FC236}">
                  <a16:creationId xmlns:a16="http://schemas.microsoft.com/office/drawing/2014/main" id="{79AF5DE7-2C0B-5DB7-9499-8980BB8D0572}"/>
                </a:ext>
              </a:extLst>
            </p:cNvPr>
            <p:cNvCxnSpPr/>
            <p:nvPr/>
          </p:nvCxnSpPr>
          <p:spPr>
            <a:xfrm>
              <a:off x="3400692" y="3334043"/>
              <a:ext cx="692944" cy="64008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Conector recto 18">
              <a:extLst>
                <a:ext uri="{FF2B5EF4-FFF2-40B4-BE49-F238E27FC236}">
                  <a16:creationId xmlns:a16="http://schemas.microsoft.com/office/drawing/2014/main" id="{E1C08B76-23F3-4AB3-791A-86363B26A01A}"/>
                </a:ext>
              </a:extLst>
            </p:cNvPr>
            <p:cNvCxnSpPr>
              <a:cxnSpLocks/>
            </p:cNvCxnSpPr>
            <p:nvPr/>
          </p:nvCxnSpPr>
          <p:spPr>
            <a:xfrm>
              <a:off x="4069016" y="3970446"/>
              <a:ext cx="1828864" cy="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56" name="Diagrama de flujo: conector 20">
            <a:extLst>
              <a:ext uri="{FF2B5EF4-FFF2-40B4-BE49-F238E27FC236}">
                <a16:creationId xmlns:a16="http://schemas.microsoft.com/office/drawing/2014/main" id="{4C72C727-3786-5219-0226-264AA8B34AB7}"/>
              </a:ext>
            </a:extLst>
          </p:cNvPr>
          <p:cNvSpPr/>
          <p:nvPr/>
        </p:nvSpPr>
        <p:spPr>
          <a:xfrm>
            <a:off x="3207590" y="2011736"/>
            <a:ext cx="412689" cy="420918"/>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7" name="Diagrama de flujo: conector 22">
            <a:extLst>
              <a:ext uri="{FF2B5EF4-FFF2-40B4-BE49-F238E27FC236}">
                <a16:creationId xmlns:a16="http://schemas.microsoft.com/office/drawing/2014/main" id="{B20F22E2-0A95-938C-A99E-867270F08C7D}"/>
              </a:ext>
            </a:extLst>
          </p:cNvPr>
          <p:cNvSpPr/>
          <p:nvPr/>
        </p:nvSpPr>
        <p:spPr>
          <a:xfrm>
            <a:off x="3942721" y="2011736"/>
            <a:ext cx="412689" cy="420918"/>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8" name="Group 7">
            <a:extLst>
              <a:ext uri="{FF2B5EF4-FFF2-40B4-BE49-F238E27FC236}">
                <a16:creationId xmlns:a16="http://schemas.microsoft.com/office/drawing/2014/main" id="{12742D7B-AA29-C5BA-8D53-8A760FCA7F8D}"/>
              </a:ext>
            </a:extLst>
          </p:cNvPr>
          <p:cNvGrpSpPr/>
          <p:nvPr/>
        </p:nvGrpSpPr>
        <p:grpSpPr>
          <a:xfrm>
            <a:off x="1374063" y="1059362"/>
            <a:ext cx="8356491" cy="552026"/>
            <a:chOff x="1374063" y="1059362"/>
            <a:chExt cx="8356491" cy="552026"/>
          </a:xfrm>
        </p:grpSpPr>
        <p:sp>
          <p:nvSpPr>
            <p:cNvPr id="58" name="Rectángulo: esquinas redondeadas 28">
              <a:extLst>
                <a:ext uri="{FF2B5EF4-FFF2-40B4-BE49-F238E27FC236}">
                  <a16:creationId xmlns:a16="http://schemas.microsoft.com/office/drawing/2014/main" id="{6A2E830F-938A-3EB0-FD51-E1B1F3F012CC}"/>
                </a:ext>
              </a:extLst>
            </p:cNvPr>
            <p:cNvSpPr/>
            <p:nvPr/>
          </p:nvSpPr>
          <p:spPr>
            <a:xfrm>
              <a:off x="5079539" y="1059362"/>
              <a:ext cx="2207175" cy="420918"/>
            </a:xfrm>
            <a:prstGeom prst="roundRect">
              <a:avLst/>
            </a:prstGeom>
            <a:no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b"/>
            <a:lstStyle/>
            <a:p>
              <a:pPr algn="just"/>
              <a:r>
                <a:rPr lang="en-US" sz="2400" dirty="0">
                  <a:solidFill>
                    <a:schemeClr val="bg1"/>
                  </a:solidFill>
                  <a:latin typeface="Ubuntu" panose="020B0504030602030204" pitchFamily="34" charset="0"/>
                </a:rPr>
                <a:t>Main branch </a:t>
              </a:r>
            </a:p>
          </p:txBody>
        </p:sp>
        <p:cxnSp>
          <p:nvCxnSpPr>
            <p:cNvPr id="53" name="Conector recto 14">
              <a:extLst>
                <a:ext uri="{FF2B5EF4-FFF2-40B4-BE49-F238E27FC236}">
                  <a16:creationId xmlns:a16="http://schemas.microsoft.com/office/drawing/2014/main" id="{0BAAADC0-678A-9F84-1F0C-EC11696236F8}"/>
                </a:ext>
              </a:extLst>
            </p:cNvPr>
            <p:cNvCxnSpPr/>
            <p:nvPr/>
          </p:nvCxnSpPr>
          <p:spPr>
            <a:xfrm>
              <a:off x="1374063" y="1611388"/>
              <a:ext cx="8356491"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7" name="Rectángulo: esquinas redondeadas 15">
            <a:extLst>
              <a:ext uri="{FF2B5EF4-FFF2-40B4-BE49-F238E27FC236}">
                <a16:creationId xmlns:a16="http://schemas.microsoft.com/office/drawing/2014/main" id="{C535256E-F37E-13F2-6000-D1B8595AB0DB}"/>
              </a:ext>
            </a:extLst>
          </p:cNvPr>
          <p:cNvSpPr/>
          <p:nvPr/>
        </p:nvSpPr>
        <p:spPr>
          <a:xfrm>
            <a:off x="506455" y="3332103"/>
            <a:ext cx="3254438" cy="420918"/>
          </a:xfrm>
          <a:prstGeom prst="roundRect">
            <a:avLst/>
          </a:prstGeom>
          <a:noFill/>
          <a:ln w="34925" cap="rnd">
            <a:solidFill>
              <a:srgbClr val="27DDF3"/>
            </a:solidFill>
            <a:prstDash val="sysDot"/>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b"/>
          <a:lstStyle/>
          <a:p>
            <a:endParaRPr lang="en-US" dirty="0">
              <a:latin typeface="Ubuntu" panose="020B0504030602030204" pitchFamily="34" charset="0"/>
            </a:endParaRPr>
          </a:p>
          <a:p>
            <a:r>
              <a:rPr lang="es-MX" dirty="0">
                <a:latin typeface="Ubuntu" panose="020B0504030602030204" pitchFamily="34" charset="0"/>
              </a:rPr>
              <a:t>1) Correr CI pipeline </a:t>
            </a:r>
          </a:p>
        </p:txBody>
      </p:sp>
      <p:sp>
        <p:nvSpPr>
          <p:cNvPr id="74" name="Rectángulo: esquinas redondeadas 49">
            <a:extLst>
              <a:ext uri="{FF2B5EF4-FFF2-40B4-BE49-F238E27FC236}">
                <a16:creationId xmlns:a16="http://schemas.microsoft.com/office/drawing/2014/main" id="{FFABD131-4C6F-DA54-1172-B6337CF00450}"/>
              </a:ext>
            </a:extLst>
          </p:cNvPr>
          <p:cNvSpPr/>
          <p:nvPr/>
        </p:nvSpPr>
        <p:spPr>
          <a:xfrm>
            <a:off x="506455" y="4038609"/>
            <a:ext cx="3254438" cy="640079"/>
          </a:xfrm>
          <a:prstGeom prst="roundRect">
            <a:avLst/>
          </a:prstGeom>
          <a:noFill/>
          <a:ln w="34925" cap="rnd">
            <a:solidFill>
              <a:schemeClr val="accent3">
                <a:lumMod val="75000"/>
              </a:schemeClr>
            </a:solidFill>
            <a:prstDash val="sysDot"/>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b"/>
          <a:lstStyle/>
          <a:p>
            <a:r>
              <a:rPr lang="en-US" dirty="0">
                <a:latin typeface="Ubuntu" panose="020B0504030602030204" pitchFamily="34" charset="0"/>
              </a:rPr>
              <a:t>2) </a:t>
            </a:r>
            <a:r>
              <a:rPr lang="en-US" dirty="0" err="1">
                <a:latin typeface="Ubuntu" panose="020B0504030602030204" pitchFamily="34" charset="0"/>
              </a:rPr>
              <a:t>Alguien</a:t>
            </a:r>
            <a:r>
              <a:rPr lang="en-US" dirty="0">
                <a:latin typeface="Ubuntu" panose="020B0504030602030204" pitchFamily="34" charset="0"/>
              </a:rPr>
              <a:t> </a:t>
            </a:r>
            <a:r>
              <a:rPr lang="en-US" dirty="0" err="1">
                <a:latin typeface="Ubuntu" panose="020B0504030602030204" pitchFamily="34" charset="0"/>
              </a:rPr>
              <a:t>aprueba</a:t>
            </a:r>
            <a:r>
              <a:rPr lang="en-US" dirty="0">
                <a:latin typeface="Ubuntu" panose="020B0504030602030204" pitchFamily="34" charset="0"/>
              </a:rPr>
              <a:t> </a:t>
            </a:r>
            <a:r>
              <a:rPr lang="en-US" dirty="0" err="1">
                <a:latin typeface="Ubuntu" panose="020B0504030602030204" pitchFamily="34" charset="0"/>
              </a:rPr>
              <a:t>los</a:t>
            </a:r>
            <a:r>
              <a:rPr lang="en-US" dirty="0">
                <a:latin typeface="Ubuntu" panose="020B0504030602030204" pitchFamily="34" charset="0"/>
              </a:rPr>
              <a:t> </a:t>
            </a:r>
            <a:r>
              <a:rPr lang="en-US" dirty="0" err="1">
                <a:latin typeface="Ubuntu" panose="020B0504030602030204" pitchFamily="34" charset="0"/>
              </a:rPr>
              <a:t>cambios</a:t>
            </a:r>
            <a:endParaRPr lang="en-US" dirty="0">
              <a:latin typeface="Ubuntu" panose="020B0504030602030204" pitchFamily="34" charset="0"/>
            </a:endParaRPr>
          </a:p>
        </p:txBody>
      </p:sp>
      <p:sp>
        <p:nvSpPr>
          <p:cNvPr id="81" name="Rectángulo: esquinas redondeadas 30">
            <a:extLst>
              <a:ext uri="{FF2B5EF4-FFF2-40B4-BE49-F238E27FC236}">
                <a16:creationId xmlns:a16="http://schemas.microsoft.com/office/drawing/2014/main" id="{9B5DF170-1875-B4CA-71A5-5882E636A4AD}"/>
              </a:ext>
            </a:extLst>
          </p:cNvPr>
          <p:cNvSpPr/>
          <p:nvPr/>
        </p:nvSpPr>
        <p:spPr>
          <a:xfrm>
            <a:off x="506455" y="4964276"/>
            <a:ext cx="3254438" cy="640079"/>
          </a:xfrm>
          <a:prstGeom prst="roundRect">
            <a:avLst/>
          </a:prstGeom>
          <a:noFill/>
          <a:ln w="34925" cap="rnd">
            <a:solidFill>
              <a:schemeClr val="accent6">
                <a:lumMod val="75000"/>
              </a:schemeClr>
            </a:solidFill>
            <a:prstDash val="sysDot"/>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b"/>
          <a:lstStyle/>
          <a:p>
            <a:r>
              <a:rPr lang="en-US" dirty="0">
                <a:latin typeface="Ubuntu" panose="020B0504030602030204" pitchFamily="34" charset="0"/>
              </a:rPr>
              <a:t>3) Se </a:t>
            </a:r>
            <a:r>
              <a:rPr lang="en-US" dirty="0" err="1">
                <a:latin typeface="Ubuntu" panose="020B0504030602030204" pitchFamily="34" charset="0"/>
              </a:rPr>
              <a:t>establecen</a:t>
            </a:r>
            <a:r>
              <a:rPr lang="en-US" dirty="0">
                <a:latin typeface="Ubuntu" panose="020B0504030602030204" pitchFamily="34" charset="0"/>
              </a:rPr>
              <a:t> </a:t>
            </a:r>
            <a:r>
              <a:rPr lang="en-US" dirty="0" err="1">
                <a:latin typeface="Ubuntu" panose="020B0504030602030204" pitchFamily="34" charset="0"/>
              </a:rPr>
              <a:t>cambios</a:t>
            </a:r>
            <a:r>
              <a:rPr lang="en-US" dirty="0">
                <a:latin typeface="Ubuntu" panose="020B0504030602030204" pitchFamily="34" charset="0"/>
              </a:rPr>
              <a:t> </a:t>
            </a:r>
            <a:r>
              <a:rPr lang="en-US" dirty="0" err="1">
                <a:latin typeface="Ubuntu" panose="020B0504030602030204" pitchFamily="34" charset="0"/>
              </a:rPr>
              <a:t>por</a:t>
            </a:r>
            <a:r>
              <a:rPr lang="en-US" dirty="0">
                <a:latin typeface="Ubuntu" panose="020B0504030602030204" pitchFamily="34" charset="0"/>
              </a:rPr>
              <a:t> branch a </a:t>
            </a:r>
            <a:r>
              <a:rPr lang="en-US" dirty="0" err="1">
                <a:latin typeface="Ubuntu" panose="020B0504030602030204" pitchFamily="34" charset="0"/>
              </a:rPr>
              <a:t>ambiente</a:t>
            </a:r>
            <a:endParaRPr lang="en-US" dirty="0">
              <a:latin typeface="Ubuntu" panose="020B0504030602030204" pitchFamily="34" charset="0"/>
            </a:endParaRPr>
          </a:p>
        </p:txBody>
      </p:sp>
      <p:grpSp>
        <p:nvGrpSpPr>
          <p:cNvPr id="11" name="Group 10">
            <a:extLst>
              <a:ext uri="{FF2B5EF4-FFF2-40B4-BE49-F238E27FC236}">
                <a16:creationId xmlns:a16="http://schemas.microsoft.com/office/drawing/2014/main" id="{79E39439-984F-3CCE-BCCA-0E9D79C71571}"/>
              </a:ext>
            </a:extLst>
          </p:cNvPr>
          <p:cNvGrpSpPr/>
          <p:nvPr/>
        </p:nvGrpSpPr>
        <p:grpSpPr>
          <a:xfrm>
            <a:off x="6804312" y="3706656"/>
            <a:ext cx="5768688" cy="1759210"/>
            <a:chOff x="6804312" y="3706656"/>
            <a:chExt cx="5768688" cy="1759210"/>
          </a:xfrm>
        </p:grpSpPr>
        <p:sp>
          <p:nvSpPr>
            <p:cNvPr id="10" name="Rectangle: Rounded Corners 9">
              <a:extLst>
                <a:ext uri="{FF2B5EF4-FFF2-40B4-BE49-F238E27FC236}">
                  <a16:creationId xmlns:a16="http://schemas.microsoft.com/office/drawing/2014/main" id="{C52F8D9F-8B06-A400-082F-7AA582C688D5}"/>
                </a:ext>
              </a:extLst>
            </p:cNvPr>
            <p:cNvSpPr/>
            <p:nvPr/>
          </p:nvSpPr>
          <p:spPr>
            <a:xfrm rot="5400000">
              <a:off x="8809052" y="1701919"/>
              <a:ext cx="1759207" cy="5768688"/>
            </a:xfrm>
            <a:prstGeom prst="roundRect">
              <a:avLst>
                <a:gd name="adj" fmla="val 12895"/>
              </a:avLst>
            </a:prstGeom>
            <a:solidFill>
              <a:srgbClr val="FFC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CuadroTexto 38911">
              <a:extLst>
                <a:ext uri="{FF2B5EF4-FFF2-40B4-BE49-F238E27FC236}">
                  <a16:creationId xmlns:a16="http://schemas.microsoft.com/office/drawing/2014/main" id="{70E86FDC-7443-2EA7-6A8C-FD8A3DE5223E}"/>
                </a:ext>
              </a:extLst>
            </p:cNvPr>
            <p:cNvSpPr txBox="1"/>
            <p:nvPr/>
          </p:nvSpPr>
          <p:spPr>
            <a:xfrm>
              <a:off x="7275666" y="3706656"/>
              <a:ext cx="3872867" cy="461665"/>
            </a:xfrm>
            <a:prstGeom prst="rect">
              <a:avLst/>
            </a:prstGeom>
            <a:noFill/>
          </p:spPr>
          <p:txBody>
            <a:bodyPr wrap="square" rtlCol="0">
              <a:spAutoFit/>
            </a:bodyPr>
            <a:lstStyle/>
            <a:p>
              <a:r>
                <a:rPr lang="en-US" sz="2400" dirty="0">
                  <a:solidFill>
                    <a:schemeClr val="bg1"/>
                  </a:solidFill>
                  <a:latin typeface="Ubuntu" panose="020B0504030602030204" pitchFamily="34" charset="0"/>
                </a:rPr>
                <a:t>Deployed to environment</a:t>
              </a:r>
              <a:endParaRPr lang="es-MX" sz="2400" dirty="0">
                <a:solidFill>
                  <a:schemeClr val="bg1"/>
                </a:solidFill>
                <a:latin typeface="Ubuntu" panose="020B0504030602030204" pitchFamily="34" charset="0"/>
              </a:endParaRPr>
            </a:p>
          </p:txBody>
        </p:sp>
        <p:pic>
          <p:nvPicPr>
            <p:cNvPr id="89" name="Picture 24" descr="Kubernetes">
              <a:extLst>
                <a:ext uri="{FF2B5EF4-FFF2-40B4-BE49-F238E27FC236}">
                  <a16:creationId xmlns:a16="http://schemas.microsoft.com/office/drawing/2014/main" id="{28385E69-D9E6-4D2D-B23E-1497E0BB9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586" y="4230159"/>
              <a:ext cx="1263678" cy="105741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Amazon anuncia 5 nuevos proyectos solares para impulsar operaciones en  Australia, China y EE.UU. - Masterhacks Blog">
              <a:extLst>
                <a:ext uri="{FF2B5EF4-FFF2-40B4-BE49-F238E27FC236}">
                  <a16:creationId xmlns:a16="http://schemas.microsoft.com/office/drawing/2014/main" id="{C59DCD22-5C34-EE0F-D22C-C4C7CCC1D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9659" y="4230159"/>
              <a:ext cx="1445249" cy="101645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796EA506-08F5-D4FC-4C62-A718C41D02FB}"/>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raphic 19">
            <a:extLst>
              <a:ext uri="{FF2B5EF4-FFF2-40B4-BE49-F238E27FC236}">
                <a16:creationId xmlns:a16="http://schemas.microsoft.com/office/drawing/2014/main" id="{F37EE6FD-30B2-A2C9-E498-A0D54EDF6F6C}"/>
              </a:ext>
            </a:extLst>
          </p:cNvPr>
          <p:cNvSpPr/>
          <p:nvPr/>
        </p:nvSpPr>
        <p:spPr>
          <a:xfrm>
            <a:off x="4714853" y="2000169"/>
            <a:ext cx="455240" cy="420912"/>
          </a:xfrm>
          <a:custGeom>
            <a:avLst/>
            <a:gdLst>
              <a:gd name="connsiteX0" fmla="*/ 365602 w 512671"/>
              <a:gd name="connsiteY0" fmla="*/ 460892 h 525066"/>
              <a:gd name="connsiteX1" fmla="*/ 359768 w 512671"/>
              <a:gd name="connsiteY1" fmla="*/ 488117 h 525066"/>
              <a:gd name="connsiteX2" fmla="*/ 233363 w 512671"/>
              <a:gd name="connsiteY2" fmla="*/ 525067 h 525066"/>
              <a:gd name="connsiteX3" fmla="*/ 50562 w 512671"/>
              <a:gd name="connsiteY3" fmla="*/ 437555 h 525066"/>
              <a:gd name="connsiteX4" fmla="*/ 40839 w 512671"/>
              <a:gd name="connsiteY4" fmla="*/ 476449 h 525066"/>
              <a:gd name="connsiteX5" fmla="*/ 13613 w 512671"/>
              <a:gd name="connsiteY5" fmla="*/ 490062 h 525066"/>
              <a:gd name="connsiteX6" fmla="*/ 1945 w 512671"/>
              <a:gd name="connsiteY6" fmla="*/ 466726 h 525066"/>
              <a:gd name="connsiteX7" fmla="*/ 23336 w 512671"/>
              <a:gd name="connsiteY7" fmla="*/ 386993 h 525066"/>
              <a:gd name="connsiteX8" fmla="*/ 46673 w 512671"/>
              <a:gd name="connsiteY8" fmla="*/ 373381 h 525066"/>
              <a:gd name="connsiteX9" fmla="*/ 66119 w 512671"/>
              <a:gd name="connsiteY9" fmla="*/ 379215 h 525066"/>
              <a:gd name="connsiteX10" fmla="*/ 114737 w 512671"/>
              <a:gd name="connsiteY10" fmla="*/ 388938 h 525066"/>
              <a:gd name="connsiteX11" fmla="*/ 128350 w 512671"/>
              <a:gd name="connsiteY11" fmla="*/ 392828 h 525066"/>
              <a:gd name="connsiteX12" fmla="*/ 141962 w 512671"/>
              <a:gd name="connsiteY12" fmla="*/ 416164 h 525066"/>
              <a:gd name="connsiteX13" fmla="*/ 118626 w 512671"/>
              <a:gd name="connsiteY13" fmla="*/ 429777 h 525066"/>
              <a:gd name="connsiteX14" fmla="*/ 91400 w 512671"/>
              <a:gd name="connsiteY14" fmla="*/ 421998 h 525066"/>
              <a:gd name="connsiteX15" fmla="*/ 235308 w 512671"/>
              <a:gd name="connsiteY15" fmla="*/ 484228 h 525066"/>
              <a:gd name="connsiteX16" fmla="*/ 340321 w 512671"/>
              <a:gd name="connsiteY16" fmla="*/ 453113 h 525066"/>
              <a:gd name="connsiteX17" fmla="*/ 365602 w 512671"/>
              <a:gd name="connsiteY17" fmla="*/ 460892 h 525066"/>
              <a:gd name="connsiteX18" fmla="*/ 19447 w 512671"/>
              <a:gd name="connsiteY18" fmla="*/ 322819 h 525066"/>
              <a:gd name="connsiteX19" fmla="*/ 38894 w 512671"/>
              <a:gd name="connsiteY19" fmla="*/ 301427 h 525066"/>
              <a:gd name="connsiteX20" fmla="*/ 38894 w 512671"/>
              <a:gd name="connsiteY20" fmla="*/ 291704 h 525066"/>
              <a:gd name="connsiteX21" fmla="*/ 190580 w 512671"/>
              <a:gd name="connsiteY21" fmla="*/ 101124 h 525066"/>
              <a:gd name="connsiteX22" fmla="*/ 169188 w 512671"/>
              <a:gd name="connsiteY22" fmla="*/ 122516 h 525066"/>
              <a:gd name="connsiteX23" fmla="*/ 178912 w 512671"/>
              <a:gd name="connsiteY23" fmla="*/ 155575 h 525066"/>
              <a:gd name="connsiteX24" fmla="*/ 196414 w 512671"/>
              <a:gd name="connsiteY24" fmla="*/ 149741 h 525066"/>
              <a:gd name="connsiteX25" fmla="*/ 225584 w 512671"/>
              <a:gd name="connsiteY25" fmla="*/ 120571 h 525066"/>
              <a:gd name="connsiteX26" fmla="*/ 241142 w 512671"/>
              <a:gd name="connsiteY26" fmla="*/ 105013 h 525066"/>
              <a:gd name="connsiteX27" fmla="*/ 258644 w 512671"/>
              <a:gd name="connsiteY27" fmla="*/ 83622 h 525066"/>
              <a:gd name="connsiteX28" fmla="*/ 241142 w 512671"/>
              <a:gd name="connsiteY28" fmla="*/ 50562 h 525066"/>
              <a:gd name="connsiteX29" fmla="*/ 211971 w 512671"/>
              <a:gd name="connsiteY29" fmla="*/ 19447 h 525066"/>
              <a:gd name="connsiteX30" fmla="*/ 198358 w 512671"/>
              <a:gd name="connsiteY30" fmla="*/ 5834 h 525066"/>
              <a:gd name="connsiteX31" fmla="*/ 171133 w 512671"/>
              <a:gd name="connsiteY31" fmla="*/ 5834 h 525066"/>
              <a:gd name="connsiteX32" fmla="*/ 171133 w 512671"/>
              <a:gd name="connsiteY32" fmla="*/ 33060 h 525066"/>
              <a:gd name="connsiteX33" fmla="*/ 198358 w 512671"/>
              <a:gd name="connsiteY33" fmla="*/ 60285 h 525066"/>
              <a:gd name="connsiteX34" fmla="*/ 0 w 512671"/>
              <a:gd name="connsiteY34" fmla="*/ 291704 h 525066"/>
              <a:gd name="connsiteX35" fmla="*/ 0 w 512671"/>
              <a:gd name="connsiteY35" fmla="*/ 303372 h 525066"/>
              <a:gd name="connsiteX36" fmla="*/ 19447 w 512671"/>
              <a:gd name="connsiteY36" fmla="*/ 322819 h 525066"/>
              <a:gd name="connsiteX37" fmla="*/ 511454 w 512671"/>
              <a:gd name="connsiteY37" fmla="*/ 381159 h 525066"/>
              <a:gd name="connsiteX38" fmla="*/ 488117 w 512671"/>
              <a:gd name="connsiteY38" fmla="*/ 367547 h 525066"/>
              <a:gd name="connsiteX39" fmla="*/ 449224 w 512671"/>
              <a:gd name="connsiteY39" fmla="*/ 377270 h 525066"/>
              <a:gd name="connsiteX40" fmla="*/ 466726 w 512671"/>
              <a:gd name="connsiteY40" fmla="*/ 291704 h 525066"/>
              <a:gd name="connsiteX41" fmla="*/ 340321 w 512671"/>
              <a:gd name="connsiteY41" fmla="*/ 83622 h 525066"/>
              <a:gd name="connsiteX42" fmla="*/ 315040 w 512671"/>
              <a:gd name="connsiteY42" fmla="*/ 91400 h 525066"/>
              <a:gd name="connsiteX43" fmla="*/ 322819 w 512671"/>
              <a:gd name="connsiteY43" fmla="*/ 116681 h 525066"/>
              <a:gd name="connsiteX44" fmla="*/ 427832 w 512671"/>
              <a:gd name="connsiteY44" fmla="*/ 291704 h 525066"/>
              <a:gd name="connsiteX45" fmla="*/ 418109 w 512671"/>
              <a:gd name="connsiteY45" fmla="*/ 350044 h 525066"/>
              <a:gd name="connsiteX46" fmla="*/ 410330 w 512671"/>
              <a:gd name="connsiteY46" fmla="*/ 322819 h 525066"/>
              <a:gd name="connsiteX47" fmla="*/ 386993 w 512671"/>
              <a:gd name="connsiteY47" fmla="*/ 309206 h 525066"/>
              <a:gd name="connsiteX48" fmla="*/ 373381 w 512671"/>
              <a:gd name="connsiteY48" fmla="*/ 332542 h 525066"/>
              <a:gd name="connsiteX49" fmla="*/ 394772 w 512671"/>
              <a:gd name="connsiteY49" fmla="*/ 412274 h 525066"/>
              <a:gd name="connsiteX50" fmla="*/ 404496 w 512671"/>
              <a:gd name="connsiteY50" fmla="*/ 423943 h 525066"/>
              <a:gd name="connsiteX51" fmla="*/ 420053 w 512671"/>
              <a:gd name="connsiteY51" fmla="*/ 425887 h 525066"/>
              <a:gd name="connsiteX52" fmla="*/ 499786 w 512671"/>
              <a:gd name="connsiteY52" fmla="*/ 404496 h 525066"/>
              <a:gd name="connsiteX53" fmla="*/ 511454 w 512671"/>
              <a:gd name="connsiteY53" fmla="*/ 381159 h 52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2671" h="525066">
                <a:moveTo>
                  <a:pt x="365602" y="460892"/>
                </a:moveTo>
                <a:cubicBezTo>
                  <a:pt x="371436" y="470615"/>
                  <a:pt x="369491" y="482283"/>
                  <a:pt x="359768" y="488117"/>
                </a:cubicBezTo>
                <a:cubicBezTo>
                  <a:pt x="322819" y="511454"/>
                  <a:pt x="278091" y="525067"/>
                  <a:pt x="233363" y="525067"/>
                </a:cubicBezTo>
                <a:cubicBezTo>
                  <a:pt x="161409" y="525067"/>
                  <a:pt x="95290" y="492007"/>
                  <a:pt x="50562" y="437555"/>
                </a:cubicBezTo>
                <a:cubicBezTo>
                  <a:pt x="50562" y="437555"/>
                  <a:pt x="40839" y="476449"/>
                  <a:pt x="40839" y="476449"/>
                </a:cubicBezTo>
                <a:cubicBezTo>
                  <a:pt x="36949" y="488117"/>
                  <a:pt x="25281" y="493951"/>
                  <a:pt x="13613" y="490062"/>
                </a:cubicBezTo>
                <a:cubicBezTo>
                  <a:pt x="3889" y="486173"/>
                  <a:pt x="0" y="476449"/>
                  <a:pt x="1945" y="466726"/>
                </a:cubicBezTo>
                <a:cubicBezTo>
                  <a:pt x="1945" y="466726"/>
                  <a:pt x="23336" y="386993"/>
                  <a:pt x="23336" y="386993"/>
                </a:cubicBezTo>
                <a:cubicBezTo>
                  <a:pt x="25281" y="377270"/>
                  <a:pt x="36949" y="371436"/>
                  <a:pt x="46673" y="373381"/>
                </a:cubicBezTo>
                <a:cubicBezTo>
                  <a:pt x="52507" y="375325"/>
                  <a:pt x="58341" y="377270"/>
                  <a:pt x="66119" y="379215"/>
                </a:cubicBezTo>
                <a:cubicBezTo>
                  <a:pt x="81677" y="381159"/>
                  <a:pt x="97235" y="385049"/>
                  <a:pt x="114737" y="388938"/>
                </a:cubicBezTo>
                <a:cubicBezTo>
                  <a:pt x="118626" y="390883"/>
                  <a:pt x="124460" y="390883"/>
                  <a:pt x="128350" y="392828"/>
                </a:cubicBezTo>
                <a:cubicBezTo>
                  <a:pt x="138073" y="394772"/>
                  <a:pt x="145852" y="406440"/>
                  <a:pt x="141962" y="416164"/>
                </a:cubicBezTo>
                <a:cubicBezTo>
                  <a:pt x="140018" y="425887"/>
                  <a:pt x="128350" y="433666"/>
                  <a:pt x="118626" y="429777"/>
                </a:cubicBezTo>
                <a:lnTo>
                  <a:pt x="91400" y="421998"/>
                </a:lnTo>
                <a:cubicBezTo>
                  <a:pt x="128350" y="460892"/>
                  <a:pt x="178912" y="484228"/>
                  <a:pt x="235308" y="484228"/>
                </a:cubicBezTo>
                <a:cubicBezTo>
                  <a:pt x="272257" y="484228"/>
                  <a:pt x="309206" y="472560"/>
                  <a:pt x="340321" y="453113"/>
                </a:cubicBezTo>
                <a:cubicBezTo>
                  <a:pt x="348100" y="449224"/>
                  <a:pt x="359768" y="451168"/>
                  <a:pt x="365602" y="460892"/>
                </a:cubicBezTo>
                <a:close/>
                <a:moveTo>
                  <a:pt x="19447" y="322819"/>
                </a:moveTo>
                <a:cubicBezTo>
                  <a:pt x="31115" y="322819"/>
                  <a:pt x="38894" y="313095"/>
                  <a:pt x="38894" y="301427"/>
                </a:cubicBezTo>
                <a:cubicBezTo>
                  <a:pt x="38894" y="297538"/>
                  <a:pt x="38894" y="295593"/>
                  <a:pt x="38894" y="291704"/>
                </a:cubicBezTo>
                <a:cubicBezTo>
                  <a:pt x="38894" y="198358"/>
                  <a:pt x="105013" y="120571"/>
                  <a:pt x="190580" y="101124"/>
                </a:cubicBezTo>
                <a:cubicBezTo>
                  <a:pt x="190580" y="101124"/>
                  <a:pt x="169188" y="122516"/>
                  <a:pt x="169188" y="122516"/>
                </a:cubicBezTo>
                <a:cubicBezTo>
                  <a:pt x="157520" y="134184"/>
                  <a:pt x="163354" y="151686"/>
                  <a:pt x="178912" y="155575"/>
                </a:cubicBezTo>
                <a:cubicBezTo>
                  <a:pt x="184746" y="157520"/>
                  <a:pt x="192524" y="155575"/>
                  <a:pt x="196414" y="149741"/>
                </a:cubicBezTo>
                <a:cubicBezTo>
                  <a:pt x="206137" y="140018"/>
                  <a:pt x="215861" y="130294"/>
                  <a:pt x="225584" y="120571"/>
                </a:cubicBezTo>
                <a:cubicBezTo>
                  <a:pt x="231418" y="114737"/>
                  <a:pt x="237252" y="108903"/>
                  <a:pt x="241142" y="105013"/>
                </a:cubicBezTo>
                <a:cubicBezTo>
                  <a:pt x="246976" y="99179"/>
                  <a:pt x="254754" y="93345"/>
                  <a:pt x="258644" y="83622"/>
                </a:cubicBezTo>
                <a:cubicBezTo>
                  <a:pt x="264478" y="70009"/>
                  <a:pt x="250865" y="60285"/>
                  <a:pt x="241142" y="50562"/>
                </a:cubicBezTo>
                <a:cubicBezTo>
                  <a:pt x="233363" y="40839"/>
                  <a:pt x="221695" y="29170"/>
                  <a:pt x="211971" y="19447"/>
                </a:cubicBezTo>
                <a:cubicBezTo>
                  <a:pt x="208082" y="15558"/>
                  <a:pt x="204193" y="11668"/>
                  <a:pt x="198358" y="5834"/>
                </a:cubicBezTo>
                <a:cubicBezTo>
                  <a:pt x="190580" y="-1945"/>
                  <a:pt x="178912" y="-1945"/>
                  <a:pt x="171133" y="5834"/>
                </a:cubicBezTo>
                <a:cubicBezTo>
                  <a:pt x="163354" y="13613"/>
                  <a:pt x="163354" y="25281"/>
                  <a:pt x="171133" y="33060"/>
                </a:cubicBezTo>
                <a:lnTo>
                  <a:pt x="198358" y="60285"/>
                </a:lnTo>
                <a:cubicBezTo>
                  <a:pt x="87511" y="77788"/>
                  <a:pt x="0" y="175022"/>
                  <a:pt x="0" y="291704"/>
                </a:cubicBezTo>
                <a:lnTo>
                  <a:pt x="0" y="303372"/>
                </a:lnTo>
                <a:cubicBezTo>
                  <a:pt x="0" y="315040"/>
                  <a:pt x="9723" y="322819"/>
                  <a:pt x="19447" y="322819"/>
                </a:cubicBezTo>
                <a:close/>
                <a:moveTo>
                  <a:pt x="511454" y="381159"/>
                </a:moveTo>
                <a:cubicBezTo>
                  <a:pt x="509509" y="371436"/>
                  <a:pt x="497841" y="363657"/>
                  <a:pt x="488117" y="367547"/>
                </a:cubicBezTo>
                <a:lnTo>
                  <a:pt x="449224" y="377270"/>
                </a:lnTo>
                <a:cubicBezTo>
                  <a:pt x="460892" y="350044"/>
                  <a:pt x="466726" y="320874"/>
                  <a:pt x="466726" y="291704"/>
                </a:cubicBezTo>
                <a:cubicBezTo>
                  <a:pt x="466726" y="204193"/>
                  <a:pt x="418109" y="124460"/>
                  <a:pt x="340321" y="83622"/>
                </a:cubicBezTo>
                <a:cubicBezTo>
                  <a:pt x="330597" y="77788"/>
                  <a:pt x="318929" y="81677"/>
                  <a:pt x="315040" y="91400"/>
                </a:cubicBezTo>
                <a:cubicBezTo>
                  <a:pt x="309206" y="101124"/>
                  <a:pt x="313095" y="112792"/>
                  <a:pt x="322819" y="116681"/>
                </a:cubicBezTo>
                <a:cubicBezTo>
                  <a:pt x="386993" y="151686"/>
                  <a:pt x="427832" y="217805"/>
                  <a:pt x="427832" y="291704"/>
                </a:cubicBezTo>
                <a:cubicBezTo>
                  <a:pt x="427832" y="311151"/>
                  <a:pt x="423943" y="330597"/>
                  <a:pt x="418109" y="350044"/>
                </a:cubicBezTo>
                <a:lnTo>
                  <a:pt x="410330" y="322819"/>
                </a:lnTo>
                <a:cubicBezTo>
                  <a:pt x="408385" y="313095"/>
                  <a:pt x="396717" y="305316"/>
                  <a:pt x="386993" y="309206"/>
                </a:cubicBezTo>
                <a:cubicBezTo>
                  <a:pt x="377270" y="311151"/>
                  <a:pt x="369491" y="322819"/>
                  <a:pt x="373381" y="332542"/>
                </a:cubicBezTo>
                <a:cubicBezTo>
                  <a:pt x="373381" y="332542"/>
                  <a:pt x="394772" y="412274"/>
                  <a:pt x="394772" y="412274"/>
                </a:cubicBezTo>
                <a:cubicBezTo>
                  <a:pt x="396717" y="416164"/>
                  <a:pt x="400606" y="421998"/>
                  <a:pt x="404496" y="423943"/>
                </a:cubicBezTo>
                <a:cubicBezTo>
                  <a:pt x="408385" y="425887"/>
                  <a:pt x="414219" y="427832"/>
                  <a:pt x="420053" y="425887"/>
                </a:cubicBezTo>
                <a:lnTo>
                  <a:pt x="499786" y="404496"/>
                </a:lnTo>
                <a:cubicBezTo>
                  <a:pt x="509509" y="402551"/>
                  <a:pt x="515343" y="390883"/>
                  <a:pt x="511454" y="381159"/>
                </a:cubicBezTo>
                <a:close/>
              </a:path>
            </a:pathLst>
          </a:custGeom>
          <a:solidFill>
            <a:srgbClr val="27DDF3"/>
          </a:solidFill>
          <a:ln w="19348"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146D9186-94E6-7BB3-7EB3-18EC905442AC}"/>
              </a:ext>
            </a:extLst>
          </p:cNvPr>
          <p:cNvGrpSpPr/>
          <p:nvPr/>
        </p:nvGrpSpPr>
        <p:grpSpPr>
          <a:xfrm>
            <a:off x="5328099" y="2008182"/>
            <a:ext cx="1330067" cy="424472"/>
            <a:chOff x="5328099" y="2008182"/>
            <a:chExt cx="1330067" cy="424472"/>
          </a:xfrm>
        </p:grpSpPr>
        <p:cxnSp>
          <p:nvCxnSpPr>
            <p:cNvPr id="76" name="Conector recto 50">
              <a:extLst>
                <a:ext uri="{FF2B5EF4-FFF2-40B4-BE49-F238E27FC236}">
                  <a16:creationId xmlns:a16="http://schemas.microsoft.com/office/drawing/2014/main" id="{D0E3926A-7B69-12CD-4DAC-0F64007DEA3B}"/>
                </a:ext>
              </a:extLst>
            </p:cNvPr>
            <p:cNvCxnSpPr>
              <a:cxnSpLocks/>
            </p:cNvCxnSpPr>
            <p:nvPr/>
          </p:nvCxnSpPr>
          <p:spPr>
            <a:xfrm>
              <a:off x="5328099" y="2210625"/>
              <a:ext cx="738561" cy="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B8C72503-ECC4-E4D4-912C-ECC8440699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33694" y="2008182"/>
              <a:ext cx="424472" cy="424472"/>
            </a:xfrm>
            <a:prstGeom prst="rect">
              <a:avLst/>
            </a:prstGeom>
          </p:spPr>
        </p:pic>
      </p:grpSp>
      <p:sp>
        <p:nvSpPr>
          <p:cNvPr id="82" name="Rectángulo: esquinas redondeadas 48">
            <a:extLst>
              <a:ext uri="{FF2B5EF4-FFF2-40B4-BE49-F238E27FC236}">
                <a16:creationId xmlns:a16="http://schemas.microsoft.com/office/drawing/2014/main" id="{BA9A7855-1FD0-5272-9582-33A99A4C6633}"/>
              </a:ext>
            </a:extLst>
          </p:cNvPr>
          <p:cNvSpPr/>
          <p:nvPr/>
        </p:nvSpPr>
        <p:spPr>
          <a:xfrm>
            <a:off x="9536400" y="1953714"/>
            <a:ext cx="1580120" cy="420918"/>
          </a:xfrm>
          <a:prstGeom prst="roundRect">
            <a:avLst/>
          </a:prstGeom>
          <a:no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b"/>
          <a:lstStyle/>
          <a:p>
            <a:pPr algn="just"/>
            <a:r>
              <a:rPr lang="en-US" dirty="0">
                <a:solidFill>
                  <a:schemeClr val="bg1"/>
                </a:solidFill>
                <a:latin typeface="Ubuntu" panose="020B0504030602030204" pitchFamily="34" charset="0"/>
              </a:rPr>
              <a:t>CD pipeline</a:t>
            </a:r>
          </a:p>
        </p:txBody>
      </p:sp>
      <p:sp>
        <p:nvSpPr>
          <p:cNvPr id="6" name="Graphic 19">
            <a:extLst>
              <a:ext uri="{FF2B5EF4-FFF2-40B4-BE49-F238E27FC236}">
                <a16:creationId xmlns:a16="http://schemas.microsoft.com/office/drawing/2014/main" id="{806BCAE0-0F2F-2875-6800-92BE79875E81}"/>
              </a:ext>
            </a:extLst>
          </p:cNvPr>
          <p:cNvSpPr/>
          <p:nvPr/>
        </p:nvSpPr>
        <p:spPr>
          <a:xfrm>
            <a:off x="9897374" y="1059362"/>
            <a:ext cx="858172" cy="872066"/>
          </a:xfrm>
          <a:custGeom>
            <a:avLst/>
            <a:gdLst>
              <a:gd name="connsiteX0" fmla="*/ 365602 w 512671"/>
              <a:gd name="connsiteY0" fmla="*/ 460892 h 525066"/>
              <a:gd name="connsiteX1" fmla="*/ 359768 w 512671"/>
              <a:gd name="connsiteY1" fmla="*/ 488117 h 525066"/>
              <a:gd name="connsiteX2" fmla="*/ 233363 w 512671"/>
              <a:gd name="connsiteY2" fmla="*/ 525067 h 525066"/>
              <a:gd name="connsiteX3" fmla="*/ 50562 w 512671"/>
              <a:gd name="connsiteY3" fmla="*/ 437555 h 525066"/>
              <a:gd name="connsiteX4" fmla="*/ 40839 w 512671"/>
              <a:gd name="connsiteY4" fmla="*/ 476449 h 525066"/>
              <a:gd name="connsiteX5" fmla="*/ 13613 w 512671"/>
              <a:gd name="connsiteY5" fmla="*/ 490062 h 525066"/>
              <a:gd name="connsiteX6" fmla="*/ 1945 w 512671"/>
              <a:gd name="connsiteY6" fmla="*/ 466726 h 525066"/>
              <a:gd name="connsiteX7" fmla="*/ 23336 w 512671"/>
              <a:gd name="connsiteY7" fmla="*/ 386993 h 525066"/>
              <a:gd name="connsiteX8" fmla="*/ 46673 w 512671"/>
              <a:gd name="connsiteY8" fmla="*/ 373381 h 525066"/>
              <a:gd name="connsiteX9" fmla="*/ 66119 w 512671"/>
              <a:gd name="connsiteY9" fmla="*/ 379215 h 525066"/>
              <a:gd name="connsiteX10" fmla="*/ 114737 w 512671"/>
              <a:gd name="connsiteY10" fmla="*/ 388938 h 525066"/>
              <a:gd name="connsiteX11" fmla="*/ 128350 w 512671"/>
              <a:gd name="connsiteY11" fmla="*/ 392828 h 525066"/>
              <a:gd name="connsiteX12" fmla="*/ 141962 w 512671"/>
              <a:gd name="connsiteY12" fmla="*/ 416164 h 525066"/>
              <a:gd name="connsiteX13" fmla="*/ 118626 w 512671"/>
              <a:gd name="connsiteY13" fmla="*/ 429777 h 525066"/>
              <a:gd name="connsiteX14" fmla="*/ 91400 w 512671"/>
              <a:gd name="connsiteY14" fmla="*/ 421998 h 525066"/>
              <a:gd name="connsiteX15" fmla="*/ 235308 w 512671"/>
              <a:gd name="connsiteY15" fmla="*/ 484228 h 525066"/>
              <a:gd name="connsiteX16" fmla="*/ 340321 w 512671"/>
              <a:gd name="connsiteY16" fmla="*/ 453113 h 525066"/>
              <a:gd name="connsiteX17" fmla="*/ 365602 w 512671"/>
              <a:gd name="connsiteY17" fmla="*/ 460892 h 525066"/>
              <a:gd name="connsiteX18" fmla="*/ 19447 w 512671"/>
              <a:gd name="connsiteY18" fmla="*/ 322819 h 525066"/>
              <a:gd name="connsiteX19" fmla="*/ 38894 w 512671"/>
              <a:gd name="connsiteY19" fmla="*/ 301427 h 525066"/>
              <a:gd name="connsiteX20" fmla="*/ 38894 w 512671"/>
              <a:gd name="connsiteY20" fmla="*/ 291704 h 525066"/>
              <a:gd name="connsiteX21" fmla="*/ 190580 w 512671"/>
              <a:gd name="connsiteY21" fmla="*/ 101124 h 525066"/>
              <a:gd name="connsiteX22" fmla="*/ 169188 w 512671"/>
              <a:gd name="connsiteY22" fmla="*/ 122516 h 525066"/>
              <a:gd name="connsiteX23" fmla="*/ 178912 w 512671"/>
              <a:gd name="connsiteY23" fmla="*/ 155575 h 525066"/>
              <a:gd name="connsiteX24" fmla="*/ 196414 w 512671"/>
              <a:gd name="connsiteY24" fmla="*/ 149741 h 525066"/>
              <a:gd name="connsiteX25" fmla="*/ 225584 w 512671"/>
              <a:gd name="connsiteY25" fmla="*/ 120571 h 525066"/>
              <a:gd name="connsiteX26" fmla="*/ 241142 w 512671"/>
              <a:gd name="connsiteY26" fmla="*/ 105013 h 525066"/>
              <a:gd name="connsiteX27" fmla="*/ 258644 w 512671"/>
              <a:gd name="connsiteY27" fmla="*/ 83622 h 525066"/>
              <a:gd name="connsiteX28" fmla="*/ 241142 w 512671"/>
              <a:gd name="connsiteY28" fmla="*/ 50562 h 525066"/>
              <a:gd name="connsiteX29" fmla="*/ 211971 w 512671"/>
              <a:gd name="connsiteY29" fmla="*/ 19447 h 525066"/>
              <a:gd name="connsiteX30" fmla="*/ 198358 w 512671"/>
              <a:gd name="connsiteY30" fmla="*/ 5834 h 525066"/>
              <a:gd name="connsiteX31" fmla="*/ 171133 w 512671"/>
              <a:gd name="connsiteY31" fmla="*/ 5834 h 525066"/>
              <a:gd name="connsiteX32" fmla="*/ 171133 w 512671"/>
              <a:gd name="connsiteY32" fmla="*/ 33060 h 525066"/>
              <a:gd name="connsiteX33" fmla="*/ 198358 w 512671"/>
              <a:gd name="connsiteY33" fmla="*/ 60285 h 525066"/>
              <a:gd name="connsiteX34" fmla="*/ 0 w 512671"/>
              <a:gd name="connsiteY34" fmla="*/ 291704 h 525066"/>
              <a:gd name="connsiteX35" fmla="*/ 0 w 512671"/>
              <a:gd name="connsiteY35" fmla="*/ 303372 h 525066"/>
              <a:gd name="connsiteX36" fmla="*/ 19447 w 512671"/>
              <a:gd name="connsiteY36" fmla="*/ 322819 h 525066"/>
              <a:gd name="connsiteX37" fmla="*/ 511454 w 512671"/>
              <a:gd name="connsiteY37" fmla="*/ 381159 h 525066"/>
              <a:gd name="connsiteX38" fmla="*/ 488117 w 512671"/>
              <a:gd name="connsiteY38" fmla="*/ 367547 h 525066"/>
              <a:gd name="connsiteX39" fmla="*/ 449224 w 512671"/>
              <a:gd name="connsiteY39" fmla="*/ 377270 h 525066"/>
              <a:gd name="connsiteX40" fmla="*/ 466726 w 512671"/>
              <a:gd name="connsiteY40" fmla="*/ 291704 h 525066"/>
              <a:gd name="connsiteX41" fmla="*/ 340321 w 512671"/>
              <a:gd name="connsiteY41" fmla="*/ 83622 h 525066"/>
              <a:gd name="connsiteX42" fmla="*/ 315040 w 512671"/>
              <a:gd name="connsiteY42" fmla="*/ 91400 h 525066"/>
              <a:gd name="connsiteX43" fmla="*/ 322819 w 512671"/>
              <a:gd name="connsiteY43" fmla="*/ 116681 h 525066"/>
              <a:gd name="connsiteX44" fmla="*/ 427832 w 512671"/>
              <a:gd name="connsiteY44" fmla="*/ 291704 h 525066"/>
              <a:gd name="connsiteX45" fmla="*/ 418109 w 512671"/>
              <a:gd name="connsiteY45" fmla="*/ 350044 h 525066"/>
              <a:gd name="connsiteX46" fmla="*/ 410330 w 512671"/>
              <a:gd name="connsiteY46" fmla="*/ 322819 h 525066"/>
              <a:gd name="connsiteX47" fmla="*/ 386993 w 512671"/>
              <a:gd name="connsiteY47" fmla="*/ 309206 h 525066"/>
              <a:gd name="connsiteX48" fmla="*/ 373381 w 512671"/>
              <a:gd name="connsiteY48" fmla="*/ 332542 h 525066"/>
              <a:gd name="connsiteX49" fmla="*/ 394772 w 512671"/>
              <a:gd name="connsiteY49" fmla="*/ 412274 h 525066"/>
              <a:gd name="connsiteX50" fmla="*/ 404496 w 512671"/>
              <a:gd name="connsiteY50" fmla="*/ 423943 h 525066"/>
              <a:gd name="connsiteX51" fmla="*/ 420053 w 512671"/>
              <a:gd name="connsiteY51" fmla="*/ 425887 h 525066"/>
              <a:gd name="connsiteX52" fmla="*/ 499786 w 512671"/>
              <a:gd name="connsiteY52" fmla="*/ 404496 h 525066"/>
              <a:gd name="connsiteX53" fmla="*/ 511454 w 512671"/>
              <a:gd name="connsiteY53" fmla="*/ 381159 h 52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2671" h="525066">
                <a:moveTo>
                  <a:pt x="365602" y="460892"/>
                </a:moveTo>
                <a:cubicBezTo>
                  <a:pt x="371436" y="470615"/>
                  <a:pt x="369491" y="482283"/>
                  <a:pt x="359768" y="488117"/>
                </a:cubicBezTo>
                <a:cubicBezTo>
                  <a:pt x="322819" y="511454"/>
                  <a:pt x="278091" y="525067"/>
                  <a:pt x="233363" y="525067"/>
                </a:cubicBezTo>
                <a:cubicBezTo>
                  <a:pt x="161409" y="525067"/>
                  <a:pt x="95290" y="492007"/>
                  <a:pt x="50562" y="437555"/>
                </a:cubicBezTo>
                <a:cubicBezTo>
                  <a:pt x="50562" y="437555"/>
                  <a:pt x="40839" y="476449"/>
                  <a:pt x="40839" y="476449"/>
                </a:cubicBezTo>
                <a:cubicBezTo>
                  <a:pt x="36949" y="488117"/>
                  <a:pt x="25281" y="493951"/>
                  <a:pt x="13613" y="490062"/>
                </a:cubicBezTo>
                <a:cubicBezTo>
                  <a:pt x="3889" y="486173"/>
                  <a:pt x="0" y="476449"/>
                  <a:pt x="1945" y="466726"/>
                </a:cubicBezTo>
                <a:cubicBezTo>
                  <a:pt x="1945" y="466726"/>
                  <a:pt x="23336" y="386993"/>
                  <a:pt x="23336" y="386993"/>
                </a:cubicBezTo>
                <a:cubicBezTo>
                  <a:pt x="25281" y="377270"/>
                  <a:pt x="36949" y="371436"/>
                  <a:pt x="46673" y="373381"/>
                </a:cubicBezTo>
                <a:cubicBezTo>
                  <a:pt x="52507" y="375325"/>
                  <a:pt x="58341" y="377270"/>
                  <a:pt x="66119" y="379215"/>
                </a:cubicBezTo>
                <a:cubicBezTo>
                  <a:pt x="81677" y="381159"/>
                  <a:pt x="97235" y="385049"/>
                  <a:pt x="114737" y="388938"/>
                </a:cubicBezTo>
                <a:cubicBezTo>
                  <a:pt x="118626" y="390883"/>
                  <a:pt x="124460" y="390883"/>
                  <a:pt x="128350" y="392828"/>
                </a:cubicBezTo>
                <a:cubicBezTo>
                  <a:pt x="138073" y="394772"/>
                  <a:pt x="145852" y="406440"/>
                  <a:pt x="141962" y="416164"/>
                </a:cubicBezTo>
                <a:cubicBezTo>
                  <a:pt x="140018" y="425887"/>
                  <a:pt x="128350" y="433666"/>
                  <a:pt x="118626" y="429777"/>
                </a:cubicBezTo>
                <a:lnTo>
                  <a:pt x="91400" y="421998"/>
                </a:lnTo>
                <a:cubicBezTo>
                  <a:pt x="128350" y="460892"/>
                  <a:pt x="178912" y="484228"/>
                  <a:pt x="235308" y="484228"/>
                </a:cubicBezTo>
                <a:cubicBezTo>
                  <a:pt x="272257" y="484228"/>
                  <a:pt x="309206" y="472560"/>
                  <a:pt x="340321" y="453113"/>
                </a:cubicBezTo>
                <a:cubicBezTo>
                  <a:pt x="348100" y="449224"/>
                  <a:pt x="359768" y="451168"/>
                  <a:pt x="365602" y="460892"/>
                </a:cubicBezTo>
                <a:close/>
                <a:moveTo>
                  <a:pt x="19447" y="322819"/>
                </a:moveTo>
                <a:cubicBezTo>
                  <a:pt x="31115" y="322819"/>
                  <a:pt x="38894" y="313095"/>
                  <a:pt x="38894" y="301427"/>
                </a:cubicBezTo>
                <a:cubicBezTo>
                  <a:pt x="38894" y="297538"/>
                  <a:pt x="38894" y="295593"/>
                  <a:pt x="38894" y="291704"/>
                </a:cubicBezTo>
                <a:cubicBezTo>
                  <a:pt x="38894" y="198358"/>
                  <a:pt x="105013" y="120571"/>
                  <a:pt x="190580" y="101124"/>
                </a:cubicBezTo>
                <a:cubicBezTo>
                  <a:pt x="190580" y="101124"/>
                  <a:pt x="169188" y="122516"/>
                  <a:pt x="169188" y="122516"/>
                </a:cubicBezTo>
                <a:cubicBezTo>
                  <a:pt x="157520" y="134184"/>
                  <a:pt x="163354" y="151686"/>
                  <a:pt x="178912" y="155575"/>
                </a:cubicBezTo>
                <a:cubicBezTo>
                  <a:pt x="184746" y="157520"/>
                  <a:pt x="192524" y="155575"/>
                  <a:pt x="196414" y="149741"/>
                </a:cubicBezTo>
                <a:cubicBezTo>
                  <a:pt x="206137" y="140018"/>
                  <a:pt x="215861" y="130294"/>
                  <a:pt x="225584" y="120571"/>
                </a:cubicBezTo>
                <a:cubicBezTo>
                  <a:pt x="231418" y="114737"/>
                  <a:pt x="237252" y="108903"/>
                  <a:pt x="241142" y="105013"/>
                </a:cubicBezTo>
                <a:cubicBezTo>
                  <a:pt x="246976" y="99179"/>
                  <a:pt x="254754" y="93345"/>
                  <a:pt x="258644" y="83622"/>
                </a:cubicBezTo>
                <a:cubicBezTo>
                  <a:pt x="264478" y="70009"/>
                  <a:pt x="250865" y="60285"/>
                  <a:pt x="241142" y="50562"/>
                </a:cubicBezTo>
                <a:cubicBezTo>
                  <a:pt x="233363" y="40839"/>
                  <a:pt x="221695" y="29170"/>
                  <a:pt x="211971" y="19447"/>
                </a:cubicBezTo>
                <a:cubicBezTo>
                  <a:pt x="208082" y="15558"/>
                  <a:pt x="204193" y="11668"/>
                  <a:pt x="198358" y="5834"/>
                </a:cubicBezTo>
                <a:cubicBezTo>
                  <a:pt x="190580" y="-1945"/>
                  <a:pt x="178912" y="-1945"/>
                  <a:pt x="171133" y="5834"/>
                </a:cubicBezTo>
                <a:cubicBezTo>
                  <a:pt x="163354" y="13613"/>
                  <a:pt x="163354" y="25281"/>
                  <a:pt x="171133" y="33060"/>
                </a:cubicBezTo>
                <a:lnTo>
                  <a:pt x="198358" y="60285"/>
                </a:lnTo>
                <a:cubicBezTo>
                  <a:pt x="87511" y="77788"/>
                  <a:pt x="0" y="175022"/>
                  <a:pt x="0" y="291704"/>
                </a:cubicBezTo>
                <a:lnTo>
                  <a:pt x="0" y="303372"/>
                </a:lnTo>
                <a:cubicBezTo>
                  <a:pt x="0" y="315040"/>
                  <a:pt x="9723" y="322819"/>
                  <a:pt x="19447" y="322819"/>
                </a:cubicBezTo>
                <a:close/>
                <a:moveTo>
                  <a:pt x="511454" y="381159"/>
                </a:moveTo>
                <a:cubicBezTo>
                  <a:pt x="509509" y="371436"/>
                  <a:pt x="497841" y="363657"/>
                  <a:pt x="488117" y="367547"/>
                </a:cubicBezTo>
                <a:lnTo>
                  <a:pt x="449224" y="377270"/>
                </a:lnTo>
                <a:cubicBezTo>
                  <a:pt x="460892" y="350044"/>
                  <a:pt x="466726" y="320874"/>
                  <a:pt x="466726" y="291704"/>
                </a:cubicBezTo>
                <a:cubicBezTo>
                  <a:pt x="466726" y="204193"/>
                  <a:pt x="418109" y="124460"/>
                  <a:pt x="340321" y="83622"/>
                </a:cubicBezTo>
                <a:cubicBezTo>
                  <a:pt x="330597" y="77788"/>
                  <a:pt x="318929" y="81677"/>
                  <a:pt x="315040" y="91400"/>
                </a:cubicBezTo>
                <a:cubicBezTo>
                  <a:pt x="309206" y="101124"/>
                  <a:pt x="313095" y="112792"/>
                  <a:pt x="322819" y="116681"/>
                </a:cubicBezTo>
                <a:cubicBezTo>
                  <a:pt x="386993" y="151686"/>
                  <a:pt x="427832" y="217805"/>
                  <a:pt x="427832" y="291704"/>
                </a:cubicBezTo>
                <a:cubicBezTo>
                  <a:pt x="427832" y="311151"/>
                  <a:pt x="423943" y="330597"/>
                  <a:pt x="418109" y="350044"/>
                </a:cubicBezTo>
                <a:lnTo>
                  <a:pt x="410330" y="322819"/>
                </a:lnTo>
                <a:cubicBezTo>
                  <a:pt x="408385" y="313095"/>
                  <a:pt x="396717" y="305316"/>
                  <a:pt x="386993" y="309206"/>
                </a:cubicBezTo>
                <a:cubicBezTo>
                  <a:pt x="377270" y="311151"/>
                  <a:pt x="369491" y="322819"/>
                  <a:pt x="373381" y="332542"/>
                </a:cubicBezTo>
                <a:cubicBezTo>
                  <a:pt x="373381" y="332542"/>
                  <a:pt x="394772" y="412274"/>
                  <a:pt x="394772" y="412274"/>
                </a:cubicBezTo>
                <a:cubicBezTo>
                  <a:pt x="396717" y="416164"/>
                  <a:pt x="400606" y="421998"/>
                  <a:pt x="404496" y="423943"/>
                </a:cubicBezTo>
                <a:cubicBezTo>
                  <a:pt x="408385" y="425887"/>
                  <a:pt x="414219" y="427832"/>
                  <a:pt x="420053" y="425887"/>
                </a:cubicBezTo>
                <a:lnTo>
                  <a:pt x="499786" y="404496"/>
                </a:lnTo>
                <a:cubicBezTo>
                  <a:pt x="509509" y="402551"/>
                  <a:pt x="515343" y="390883"/>
                  <a:pt x="511454" y="381159"/>
                </a:cubicBezTo>
                <a:close/>
              </a:path>
            </a:pathLst>
          </a:custGeom>
          <a:solidFill>
            <a:srgbClr val="27DDF3"/>
          </a:solidFill>
          <a:ln w="19348" cap="flat">
            <a:noFill/>
            <a:prstDash val="solid"/>
            <a:miter/>
          </a:ln>
        </p:spPr>
        <p:txBody>
          <a:bodyPr rtlCol="0" anchor="ctr"/>
          <a:lstStyle/>
          <a:p>
            <a:endParaRPr lang="en-US" dirty="0"/>
          </a:p>
        </p:txBody>
      </p:sp>
      <p:sp>
        <p:nvSpPr>
          <p:cNvPr id="14" name="Title 1">
            <a:extLst>
              <a:ext uri="{FF2B5EF4-FFF2-40B4-BE49-F238E27FC236}">
                <a16:creationId xmlns:a16="http://schemas.microsoft.com/office/drawing/2014/main" id="{F7C5D03F-0493-2234-B38C-21426EBFDF75}"/>
              </a:ext>
            </a:extLst>
          </p:cNvPr>
          <p:cNvSpPr>
            <a:spLocks noGrp="1"/>
          </p:cNvSpPr>
          <p:nvPr>
            <p:ph type="title"/>
          </p:nvPr>
        </p:nvSpPr>
        <p:spPr>
          <a:xfrm>
            <a:off x="3797200" y="109853"/>
            <a:ext cx="4613476" cy="575195"/>
          </a:xfrm>
        </p:spPr>
        <p:txBody>
          <a:bodyPr/>
          <a:lstStyle/>
          <a:p>
            <a:r>
              <a:rPr lang="en-US" dirty="0" err="1"/>
              <a:t>GitOps</a:t>
            </a:r>
            <a:r>
              <a:rPr lang="en-US" dirty="0"/>
              <a:t> Work Flow</a:t>
            </a:r>
          </a:p>
        </p:txBody>
      </p:sp>
    </p:spTree>
    <p:extLst>
      <p:ext uri="{BB962C8B-B14F-4D97-AF65-F5344CB8AC3E}">
        <p14:creationId xmlns:p14="http://schemas.microsoft.com/office/powerpoint/2010/main" val="426243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left)">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0" nodeType="clickEffect">
                                  <p:stCondLst>
                                    <p:cond delay="0"/>
                                  </p:stCondLst>
                                  <p:childTnLst>
                                    <p:animRot by="21600000">
                                      <p:cBhvr>
                                        <p:cTn id="34" dur="2000" fill="hold"/>
                                        <p:tgtEl>
                                          <p:spTgt spid="4"/>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fade">
                                      <p:cBhvr>
                                        <p:cTn id="49" dur="500"/>
                                        <p:tgtEl>
                                          <p:spTgt spid="8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wipe(left)">
                                      <p:cBhvr>
                                        <p:cTn id="54" dur="500"/>
                                        <p:tgtEl>
                                          <p:spTgt spid="7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grpId="1" nodeType="clickEffect">
                                  <p:stCondLst>
                                    <p:cond delay="0"/>
                                  </p:stCondLst>
                                  <p:childTnLst>
                                    <p:animRot by="21600000">
                                      <p:cBhvr>
                                        <p:cTn id="66" dur="2000" fill="hold"/>
                                        <p:tgtEl>
                                          <p:spTgt spid="6"/>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right)">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7" grpId="0" animBg="1"/>
      <p:bldP spid="74" grpId="0" animBg="1"/>
      <p:bldP spid="81" grpId="0" animBg="1"/>
      <p:bldP spid="4" grpId="0" animBg="1"/>
      <p:bldP spid="4" grpId="1" animBg="1"/>
      <p:bldP spid="82" grpId="0"/>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0AC176-CEED-00D3-3B30-28EEC835ECA8}"/>
              </a:ext>
            </a:extLst>
          </p:cNvPr>
          <p:cNvPicPr>
            <a:picLocks noChangeAspect="1"/>
          </p:cNvPicPr>
          <p:nvPr/>
        </p:nvPicPr>
        <p:blipFill>
          <a:blip r:embed="rId3">
            <a:duotone>
              <a:schemeClr val="accent6">
                <a:shade val="45000"/>
                <a:satMod val="135000"/>
              </a:schemeClr>
              <a:prstClr val="white"/>
            </a:duotone>
            <a:alphaModFix amt="50000"/>
          </a:blip>
          <a:stretch>
            <a:fillRect/>
          </a:stretch>
        </p:blipFill>
        <p:spPr>
          <a:xfrm>
            <a:off x="6694297" y="898838"/>
            <a:ext cx="4946631" cy="4791548"/>
          </a:xfrm>
          <a:prstGeom prst="rect">
            <a:avLst/>
          </a:prstGeom>
          <a:effectLst>
            <a:outerShdw blurRad="50800" dist="50800" dir="5400000" algn="ctr" rotWithShape="0">
              <a:schemeClr val="bg1">
                <a:alpha val="0"/>
              </a:schemeClr>
            </a:outerShdw>
          </a:effectLst>
        </p:spPr>
      </p:pic>
      <p:sp>
        <p:nvSpPr>
          <p:cNvPr id="8" name="Rectangle 7">
            <a:extLst>
              <a:ext uri="{FF2B5EF4-FFF2-40B4-BE49-F238E27FC236}">
                <a16:creationId xmlns:a16="http://schemas.microsoft.com/office/drawing/2014/main" id="{2638E3F5-CF37-911E-D409-1B0A579976F2}"/>
              </a:ext>
            </a:extLst>
          </p:cNvPr>
          <p:cNvSpPr/>
          <p:nvPr/>
        </p:nvSpPr>
        <p:spPr>
          <a:xfrm>
            <a:off x="365760" y="1781198"/>
            <a:ext cx="11305431" cy="3161360"/>
          </a:xfrm>
          <a:prstGeom prst="rect">
            <a:avLst/>
          </a:prstGeom>
          <a:solidFill>
            <a:srgbClr val="10171E">
              <a:alpha val="76000"/>
            </a:srgbClr>
          </a:solidFill>
          <a:ln>
            <a:noFill/>
          </a:ln>
          <a:effectLst>
            <a:outerShdw blurRad="50800" dist="50800" dir="5400000" algn="ctr" rotWithShape="0">
              <a:srgbClr val="000000">
                <a:alpha val="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ítulo 1">
            <a:extLst>
              <a:ext uri="{FF2B5EF4-FFF2-40B4-BE49-F238E27FC236}">
                <a16:creationId xmlns:a16="http://schemas.microsoft.com/office/drawing/2014/main" id="{6E5F9430-6A19-12DB-28CC-50D8CB56A22B}"/>
              </a:ext>
            </a:extLst>
          </p:cNvPr>
          <p:cNvSpPr>
            <a:spLocks noGrp="1"/>
          </p:cNvSpPr>
          <p:nvPr>
            <p:ph type="title"/>
          </p:nvPr>
        </p:nvSpPr>
        <p:spPr/>
        <p:txBody>
          <a:bodyPr/>
          <a:lstStyle/>
          <a:p>
            <a:r>
              <a:rPr lang="en-US" dirty="0" err="1"/>
              <a:t>GitOps</a:t>
            </a:r>
            <a:endParaRPr lang="en-US" dirty="0"/>
          </a:p>
        </p:txBody>
      </p:sp>
      <p:sp>
        <p:nvSpPr>
          <p:cNvPr id="2" name="TextBox 1">
            <a:extLst>
              <a:ext uri="{FF2B5EF4-FFF2-40B4-BE49-F238E27FC236}">
                <a16:creationId xmlns:a16="http://schemas.microsoft.com/office/drawing/2014/main" id="{D7C8C5FD-1930-6E8F-917F-3399A8D0B7AB}"/>
              </a:ext>
            </a:extLst>
          </p:cNvPr>
          <p:cNvSpPr txBox="1"/>
          <p:nvPr/>
        </p:nvSpPr>
        <p:spPr>
          <a:xfrm>
            <a:off x="551072" y="2079367"/>
            <a:ext cx="11105732" cy="523220"/>
          </a:xfrm>
          <a:prstGeom prst="rect">
            <a:avLst/>
          </a:prstGeom>
          <a:noFill/>
        </p:spPr>
        <p:txBody>
          <a:bodyPr wrap="square" rtlCol="0">
            <a:spAutoFit/>
          </a:bodyPr>
          <a:lstStyle/>
          <a:p>
            <a:r>
              <a:rPr lang="en-US" sz="2800" b="1" spc="600" dirty="0" err="1">
                <a:solidFill>
                  <a:schemeClr val="bg1"/>
                </a:solidFill>
                <a:latin typeface="Ubuntu" panose="020B0504030602030204" pitchFamily="34" charset="0"/>
              </a:rPr>
              <a:t>Qué</a:t>
            </a:r>
            <a:r>
              <a:rPr lang="en-US" sz="2800" b="1" spc="600" dirty="0">
                <a:solidFill>
                  <a:schemeClr val="bg1"/>
                </a:solidFill>
                <a:latin typeface="Ubuntu" panose="020B0504030602030204" pitchFamily="34" charset="0"/>
              </a:rPr>
              <a:t> es </a:t>
            </a:r>
            <a:r>
              <a:rPr lang="en-US" sz="2800" b="1" spc="600" dirty="0" err="1">
                <a:solidFill>
                  <a:schemeClr val="bg1"/>
                </a:solidFill>
                <a:latin typeface="Ubuntu" panose="020B0504030602030204" pitchFamily="34" charset="0"/>
              </a:rPr>
              <a:t>GitOps</a:t>
            </a:r>
            <a:r>
              <a:rPr lang="en-US" sz="2800" b="1" spc="600" dirty="0">
                <a:solidFill>
                  <a:schemeClr val="bg1"/>
                </a:solidFill>
                <a:latin typeface="Ubuntu" panose="020B0504030602030204" pitchFamily="34" charset="0"/>
              </a:rPr>
              <a:t>?</a:t>
            </a:r>
          </a:p>
        </p:txBody>
      </p:sp>
      <p:sp>
        <p:nvSpPr>
          <p:cNvPr id="3" name="TextBox 2">
            <a:extLst>
              <a:ext uri="{FF2B5EF4-FFF2-40B4-BE49-F238E27FC236}">
                <a16:creationId xmlns:a16="http://schemas.microsoft.com/office/drawing/2014/main" id="{2504C091-06EF-CC2D-6A46-3D431CFDB3B4}"/>
              </a:ext>
            </a:extLst>
          </p:cNvPr>
          <p:cNvSpPr txBox="1"/>
          <p:nvPr/>
        </p:nvSpPr>
        <p:spPr>
          <a:xfrm>
            <a:off x="551072" y="2817227"/>
            <a:ext cx="11105732" cy="523220"/>
          </a:xfrm>
          <a:prstGeom prst="rect">
            <a:avLst/>
          </a:prstGeom>
          <a:noFill/>
        </p:spPr>
        <p:txBody>
          <a:bodyPr wrap="square" rtlCol="0">
            <a:spAutoFit/>
          </a:bodyPr>
          <a:lstStyle/>
          <a:p>
            <a:r>
              <a:rPr lang="en-US" sz="2800" b="1" spc="600" dirty="0" err="1">
                <a:solidFill>
                  <a:schemeClr val="bg1"/>
                </a:solidFill>
                <a:latin typeface="Ubuntu" panose="020B0504030602030204" pitchFamily="34" charset="0"/>
              </a:rPr>
              <a:t>Qué</a:t>
            </a:r>
            <a:r>
              <a:rPr lang="en-US" sz="2800" b="1" spc="600" dirty="0">
                <a:solidFill>
                  <a:schemeClr val="bg1"/>
                </a:solidFill>
                <a:latin typeface="Ubuntu" panose="020B0504030602030204" pitchFamily="34" charset="0"/>
              </a:rPr>
              <a:t> </a:t>
            </a:r>
            <a:r>
              <a:rPr lang="en-US" sz="2800" b="1" spc="600" dirty="0" err="1">
                <a:solidFill>
                  <a:schemeClr val="bg1"/>
                </a:solidFill>
                <a:latin typeface="Ubuntu" panose="020B0504030602030204" pitchFamily="34" charset="0"/>
              </a:rPr>
              <a:t>problema</a:t>
            </a:r>
            <a:r>
              <a:rPr lang="en-US" sz="2800" b="1" spc="600" dirty="0">
                <a:solidFill>
                  <a:schemeClr val="bg1"/>
                </a:solidFill>
                <a:latin typeface="Ubuntu" panose="020B0504030602030204" pitchFamily="34" charset="0"/>
              </a:rPr>
              <a:t> </a:t>
            </a:r>
            <a:r>
              <a:rPr lang="en-US" sz="2800" b="1" spc="600" dirty="0" err="1">
                <a:solidFill>
                  <a:schemeClr val="bg1"/>
                </a:solidFill>
                <a:latin typeface="Ubuntu" panose="020B0504030602030204" pitchFamily="34" charset="0"/>
              </a:rPr>
              <a:t>intenta</a:t>
            </a:r>
            <a:r>
              <a:rPr lang="en-US" sz="2800" b="1" spc="600" dirty="0">
                <a:solidFill>
                  <a:schemeClr val="bg1"/>
                </a:solidFill>
                <a:latin typeface="Ubuntu" panose="020B0504030602030204" pitchFamily="34" charset="0"/>
              </a:rPr>
              <a:t> resolver </a:t>
            </a:r>
            <a:r>
              <a:rPr lang="en-US" sz="2800" b="1" spc="600" dirty="0" err="1">
                <a:solidFill>
                  <a:schemeClr val="bg1"/>
                </a:solidFill>
                <a:latin typeface="Ubuntu" panose="020B0504030602030204" pitchFamily="34" charset="0"/>
              </a:rPr>
              <a:t>GitOps</a:t>
            </a:r>
            <a:r>
              <a:rPr lang="en-US" sz="2800" b="1" spc="600" dirty="0">
                <a:solidFill>
                  <a:schemeClr val="bg1"/>
                </a:solidFill>
                <a:latin typeface="Ubuntu" panose="020B0504030602030204" pitchFamily="34" charset="0"/>
              </a:rPr>
              <a:t>?</a:t>
            </a:r>
          </a:p>
        </p:txBody>
      </p:sp>
      <p:sp>
        <p:nvSpPr>
          <p:cNvPr id="4" name="TextBox 3">
            <a:extLst>
              <a:ext uri="{FF2B5EF4-FFF2-40B4-BE49-F238E27FC236}">
                <a16:creationId xmlns:a16="http://schemas.microsoft.com/office/drawing/2014/main" id="{D04A3E84-17F3-8E85-D770-CDA97FA058A2}"/>
              </a:ext>
            </a:extLst>
          </p:cNvPr>
          <p:cNvSpPr txBox="1"/>
          <p:nvPr/>
        </p:nvSpPr>
        <p:spPr>
          <a:xfrm>
            <a:off x="551072" y="3632716"/>
            <a:ext cx="11427568" cy="954107"/>
          </a:xfrm>
          <a:prstGeom prst="rect">
            <a:avLst/>
          </a:prstGeom>
          <a:noFill/>
        </p:spPr>
        <p:txBody>
          <a:bodyPr wrap="square" rtlCol="0">
            <a:spAutoFit/>
          </a:bodyPr>
          <a:lstStyle/>
          <a:p>
            <a:r>
              <a:rPr lang="es-ES" sz="2800" b="1" spc="600" dirty="0">
                <a:solidFill>
                  <a:schemeClr val="bg1"/>
                </a:solidFill>
                <a:latin typeface="Ubuntu" panose="020B0504030602030204" pitchFamily="34" charset="0"/>
              </a:rPr>
              <a:t>Estrategias para adoptar </a:t>
            </a:r>
            <a:r>
              <a:rPr lang="es-ES" sz="2800" b="1" spc="600" dirty="0" err="1">
                <a:solidFill>
                  <a:schemeClr val="bg1"/>
                </a:solidFill>
                <a:latin typeface="Ubuntu" panose="020B0504030602030204" pitchFamily="34" charset="0"/>
              </a:rPr>
              <a:t>GitOps</a:t>
            </a:r>
            <a:r>
              <a:rPr lang="es-ES" sz="2800" b="1" spc="600" dirty="0">
                <a:solidFill>
                  <a:schemeClr val="bg1"/>
                </a:solidFill>
                <a:latin typeface="Ubuntu" panose="020B0504030602030204" pitchFamily="34" charset="0"/>
              </a:rPr>
              <a:t> en una </a:t>
            </a:r>
            <a:r>
              <a:rPr lang="es-ES" sz="2800" b="1" spc="600" dirty="0" err="1">
                <a:solidFill>
                  <a:schemeClr val="bg1"/>
                </a:solidFill>
                <a:latin typeface="Ubuntu" panose="020B0504030602030204" pitchFamily="34" charset="0"/>
              </a:rPr>
              <a:t>organizacion</a:t>
            </a:r>
            <a:endParaRPr lang="en-US" sz="2800" b="1" spc="600" dirty="0">
              <a:solidFill>
                <a:schemeClr val="bg1"/>
              </a:solidFill>
              <a:latin typeface="Ubuntu" panose="020B0504030602030204" pitchFamily="34" charset="0"/>
            </a:endParaRPr>
          </a:p>
        </p:txBody>
      </p:sp>
      <p:sp>
        <p:nvSpPr>
          <p:cNvPr id="12" name="Rectangle 11">
            <a:extLst>
              <a:ext uri="{FF2B5EF4-FFF2-40B4-BE49-F238E27FC236}">
                <a16:creationId xmlns:a16="http://schemas.microsoft.com/office/drawing/2014/main" id="{007077E0-654C-51D2-BAAC-68E3B7E8D2D8}"/>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70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3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30"/>
                                  </p:iterate>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type="lt">
                                    <p:tmAbs val="30"/>
                                  </p:iterate>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E5F9430-6A19-12DB-28CC-50D8CB56A22B}"/>
              </a:ext>
            </a:extLst>
          </p:cNvPr>
          <p:cNvSpPr>
            <a:spLocks noGrp="1"/>
          </p:cNvSpPr>
          <p:nvPr>
            <p:ph type="title"/>
          </p:nvPr>
        </p:nvSpPr>
        <p:spPr/>
        <p:txBody>
          <a:bodyPr/>
          <a:lstStyle/>
          <a:p>
            <a:r>
              <a:rPr lang="en-US" dirty="0" err="1"/>
              <a:t>GitOps</a:t>
            </a:r>
            <a:endParaRPr lang="en-US" dirty="0"/>
          </a:p>
        </p:txBody>
      </p:sp>
      <p:sp>
        <p:nvSpPr>
          <p:cNvPr id="9" name="Oval 8">
            <a:extLst>
              <a:ext uri="{FF2B5EF4-FFF2-40B4-BE49-F238E27FC236}">
                <a16:creationId xmlns:a16="http://schemas.microsoft.com/office/drawing/2014/main" id="{5A4D74C2-B9AA-F431-82C1-4705F3E76526}"/>
              </a:ext>
            </a:extLst>
          </p:cNvPr>
          <p:cNvSpPr/>
          <p:nvPr/>
        </p:nvSpPr>
        <p:spPr>
          <a:xfrm>
            <a:off x="7749544" y="2747883"/>
            <a:ext cx="825500" cy="825500"/>
          </a:xfrm>
          <a:prstGeom prst="ellipse">
            <a:avLst/>
          </a:prstGeom>
          <a:solidFill>
            <a:srgbClr val="813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8DC1E31-0922-45DF-2F90-9FB4F8B34652}"/>
              </a:ext>
            </a:extLst>
          </p:cNvPr>
          <p:cNvSpPr/>
          <p:nvPr/>
        </p:nvSpPr>
        <p:spPr>
          <a:xfrm>
            <a:off x="8399625" y="3224133"/>
            <a:ext cx="825500" cy="825500"/>
          </a:xfrm>
          <a:prstGeom prst="ellipse">
            <a:avLst/>
          </a:prstGeom>
          <a:solidFill>
            <a:srgbClr val="E04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28D43D2-F214-2714-35ED-6941B5E40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6706" y="2912983"/>
            <a:ext cx="1320800" cy="1320800"/>
          </a:xfrm>
          <a:prstGeom prst="rect">
            <a:avLst/>
          </a:prstGeom>
        </p:spPr>
      </p:pic>
      <p:sp>
        <p:nvSpPr>
          <p:cNvPr id="2" name="TextBox 1">
            <a:extLst>
              <a:ext uri="{FF2B5EF4-FFF2-40B4-BE49-F238E27FC236}">
                <a16:creationId xmlns:a16="http://schemas.microsoft.com/office/drawing/2014/main" id="{D7C8C5FD-1930-6E8F-917F-3399A8D0B7AB}"/>
              </a:ext>
            </a:extLst>
          </p:cNvPr>
          <p:cNvSpPr txBox="1"/>
          <p:nvPr/>
        </p:nvSpPr>
        <p:spPr>
          <a:xfrm>
            <a:off x="2305781" y="3134142"/>
            <a:ext cx="5856513" cy="769441"/>
          </a:xfrm>
          <a:prstGeom prst="rect">
            <a:avLst/>
          </a:prstGeom>
          <a:noFill/>
        </p:spPr>
        <p:txBody>
          <a:bodyPr wrap="square" rtlCol="0">
            <a:spAutoFit/>
          </a:bodyPr>
          <a:lstStyle/>
          <a:p>
            <a:r>
              <a:rPr lang="en-US" sz="4400" b="1" spc="600" dirty="0" err="1">
                <a:solidFill>
                  <a:schemeClr val="bg1"/>
                </a:solidFill>
                <a:latin typeface="Ubuntu" panose="020B0504030602030204" pitchFamily="34" charset="0"/>
              </a:rPr>
              <a:t>Qué</a:t>
            </a:r>
            <a:r>
              <a:rPr lang="en-US" sz="4400" b="1" spc="600" dirty="0">
                <a:solidFill>
                  <a:schemeClr val="bg1"/>
                </a:solidFill>
                <a:latin typeface="Ubuntu" panose="020B0504030602030204" pitchFamily="34" charset="0"/>
              </a:rPr>
              <a:t> es </a:t>
            </a:r>
            <a:r>
              <a:rPr lang="en-US" sz="4400" b="1" spc="600" dirty="0" err="1">
                <a:solidFill>
                  <a:schemeClr val="bg1"/>
                </a:solidFill>
                <a:latin typeface="Ubuntu" panose="020B0504030602030204" pitchFamily="34" charset="0"/>
              </a:rPr>
              <a:t>GitOps</a:t>
            </a:r>
            <a:r>
              <a:rPr lang="en-US" sz="4400" b="1" spc="600" dirty="0">
                <a:solidFill>
                  <a:schemeClr val="bg1"/>
                </a:solidFill>
                <a:latin typeface="Ubuntu" panose="020B0504030602030204" pitchFamily="34" charset="0"/>
              </a:rPr>
              <a:t>?</a:t>
            </a:r>
            <a:endParaRPr lang="en-US" sz="13800" b="1" spc="600" dirty="0">
              <a:solidFill>
                <a:schemeClr val="bg1"/>
              </a:solidFill>
              <a:latin typeface="Ubuntu" panose="020B0504030602030204" pitchFamily="34" charset="0"/>
            </a:endParaRPr>
          </a:p>
        </p:txBody>
      </p:sp>
      <p:sp>
        <p:nvSpPr>
          <p:cNvPr id="3" name="Rectangle 2">
            <a:extLst>
              <a:ext uri="{FF2B5EF4-FFF2-40B4-BE49-F238E27FC236}">
                <a16:creationId xmlns:a16="http://schemas.microsoft.com/office/drawing/2014/main" id="{14B0B71C-300A-B1AB-43E0-E0B8FA0EE055}"/>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40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DA138BF4-256D-5553-94A0-D763F35FDFE5}"/>
              </a:ext>
            </a:extLst>
          </p:cNvPr>
          <p:cNvGrpSpPr/>
          <p:nvPr/>
        </p:nvGrpSpPr>
        <p:grpSpPr>
          <a:xfrm>
            <a:off x="8458246" y="4827529"/>
            <a:ext cx="2146796" cy="2246367"/>
            <a:chOff x="8458246" y="4827529"/>
            <a:chExt cx="2146796" cy="2246367"/>
          </a:xfrm>
        </p:grpSpPr>
        <p:sp>
          <p:nvSpPr>
            <p:cNvPr id="99" name="Rectangle: Rounded Corners 98">
              <a:extLst>
                <a:ext uri="{FF2B5EF4-FFF2-40B4-BE49-F238E27FC236}">
                  <a16:creationId xmlns:a16="http://schemas.microsoft.com/office/drawing/2014/main" id="{BCB9E5F9-6613-221C-56B3-1D33A0902076}"/>
                </a:ext>
              </a:extLst>
            </p:cNvPr>
            <p:cNvSpPr/>
            <p:nvPr/>
          </p:nvSpPr>
          <p:spPr>
            <a:xfrm rot="10800000">
              <a:off x="8458246" y="4827529"/>
              <a:ext cx="2146796" cy="2246367"/>
            </a:xfrm>
            <a:prstGeom prst="roundRect">
              <a:avLst>
                <a:gd name="adj" fmla="val 12895"/>
              </a:avLst>
            </a:prstGeom>
            <a:solidFill>
              <a:schemeClr val="accent3">
                <a:lumMod val="7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uadroTexto 32">
              <a:extLst>
                <a:ext uri="{FF2B5EF4-FFF2-40B4-BE49-F238E27FC236}">
                  <a16:creationId xmlns:a16="http://schemas.microsoft.com/office/drawing/2014/main" id="{F834A87C-6286-F026-7F9D-715CF5507BB1}"/>
                </a:ext>
              </a:extLst>
            </p:cNvPr>
            <p:cNvSpPr txBox="1"/>
            <p:nvPr/>
          </p:nvSpPr>
          <p:spPr>
            <a:xfrm>
              <a:off x="8725821" y="5082216"/>
              <a:ext cx="1580120" cy="400110"/>
            </a:xfrm>
            <a:prstGeom prst="rect">
              <a:avLst/>
            </a:prstGeom>
            <a:noFill/>
          </p:spPr>
          <p:txBody>
            <a:bodyPr wrap="square" rtlCol="0">
              <a:spAutoFit/>
            </a:bodyPr>
            <a:lstStyle/>
            <a:p>
              <a:r>
                <a:rPr lang="en-US" sz="2000" b="1" dirty="0">
                  <a:ln w="0"/>
                  <a:solidFill>
                    <a:schemeClr val="accent3">
                      <a:lumMod val="75000"/>
                    </a:schemeClr>
                  </a:solidFill>
                  <a:latin typeface="Ubuntu" panose="020B0504030602030204" pitchFamily="34" charset="0"/>
                </a:rPr>
                <a:t>Quality </a:t>
              </a:r>
              <a:r>
                <a:rPr lang="en-US" sz="2000" b="1" dirty="0" err="1">
                  <a:ln w="0"/>
                  <a:solidFill>
                    <a:schemeClr val="accent3">
                      <a:lumMod val="75000"/>
                    </a:schemeClr>
                  </a:solidFill>
                  <a:latin typeface="Ubuntu" panose="020B0504030602030204" pitchFamily="34" charset="0"/>
                </a:rPr>
                <a:t>laC</a:t>
              </a:r>
              <a:endParaRPr lang="es-MX" sz="2000" b="1" dirty="0">
                <a:ln w="0"/>
                <a:solidFill>
                  <a:schemeClr val="accent3">
                    <a:lumMod val="75000"/>
                  </a:schemeClr>
                </a:solidFill>
                <a:latin typeface="Ubuntu" panose="020B0504030602030204" pitchFamily="34" charset="0"/>
              </a:endParaRPr>
            </a:p>
          </p:txBody>
        </p:sp>
      </p:grpSp>
      <p:grpSp>
        <p:nvGrpSpPr>
          <p:cNvPr id="101" name="Group 100">
            <a:extLst>
              <a:ext uri="{FF2B5EF4-FFF2-40B4-BE49-F238E27FC236}">
                <a16:creationId xmlns:a16="http://schemas.microsoft.com/office/drawing/2014/main" id="{5FB81977-6307-D64A-8072-FE9464A35A82}"/>
              </a:ext>
            </a:extLst>
          </p:cNvPr>
          <p:cNvGrpSpPr/>
          <p:nvPr/>
        </p:nvGrpSpPr>
        <p:grpSpPr>
          <a:xfrm>
            <a:off x="5067991" y="4827530"/>
            <a:ext cx="2595755" cy="2246367"/>
            <a:chOff x="5067991" y="4827530"/>
            <a:chExt cx="2595755" cy="2246367"/>
          </a:xfrm>
        </p:grpSpPr>
        <p:sp>
          <p:nvSpPr>
            <p:cNvPr id="98" name="Rectangle: Rounded Corners 97">
              <a:extLst>
                <a:ext uri="{FF2B5EF4-FFF2-40B4-BE49-F238E27FC236}">
                  <a16:creationId xmlns:a16="http://schemas.microsoft.com/office/drawing/2014/main" id="{617C9F59-4BA1-3BDC-DE0C-7A5C1759A78F}"/>
                </a:ext>
              </a:extLst>
            </p:cNvPr>
            <p:cNvSpPr/>
            <p:nvPr/>
          </p:nvSpPr>
          <p:spPr>
            <a:xfrm rot="10800000">
              <a:off x="5067991" y="4827530"/>
              <a:ext cx="2486469" cy="2246367"/>
            </a:xfrm>
            <a:prstGeom prst="roundRect">
              <a:avLst>
                <a:gd name="adj" fmla="val 12895"/>
              </a:avLst>
            </a:prstGeom>
            <a:solidFill>
              <a:schemeClr val="accent2">
                <a:lumMod val="60000"/>
                <a:lumOff val="40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uadroTexto 29">
              <a:extLst>
                <a:ext uri="{FF2B5EF4-FFF2-40B4-BE49-F238E27FC236}">
                  <a16:creationId xmlns:a16="http://schemas.microsoft.com/office/drawing/2014/main" id="{01F5B49F-E58C-ECB0-6080-0B625ED783CE}"/>
                </a:ext>
              </a:extLst>
            </p:cNvPr>
            <p:cNvSpPr txBox="1"/>
            <p:nvPr/>
          </p:nvSpPr>
          <p:spPr>
            <a:xfrm>
              <a:off x="5177276" y="5069516"/>
              <a:ext cx="2486470" cy="400110"/>
            </a:xfrm>
            <a:prstGeom prst="rect">
              <a:avLst/>
            </a:prstGeom>
            <a:noFill/>
          </p:spPr>
          <p:txBody>
            <a:bodyPr wrap="square" rtlCol="0">
              <a:spAutoFit/>
            </a:bodyPr>
            <a:lstStyle/>
            <a:p>
              <a:r>
                <a:rPr lang="en-US" sz="2000" b="1" dirty="0">
                  <a:ln w="0"/>
                  <a:solidFill>
                    <a:schemeClr val="accent2">
                      <a:lumMod val="60000"/>
                      <a:lumOff val="40000"/>
                    </a:schemeClr>
                  </a:solidFill>
                  <a:latin typeface="Ubuntu" panose="020B0504030602030204" pitchFamily="34" charset="0"/>
                </a:rPr>
                <a:t>More transparent</a:t>
              </a:r>
              <a:endParaRPr lang="es-MX" sz="2000" b="1" dirty="0">
                <a:ln w="0"/>
                <a:solidFill>
                  <a:schemeClr val="accent2">
                    <a:lumMod val="60000"/>
                    <a:lumOff val="40000"/>
                  </a:schemeClr>
                </a:solidFill>
                <a:latin typeface="Ubuntu" panose="020B0504030602030204" pitchFamily="34" charset="0"/>
              </a:endParaRPr>
            </a:p>
          </p:txBody>
        </p:sp>
      </p:grpSp>
      <p:sp>
        <p:nvSpPr>
          <p:cNvPr id="97" name="Rectangle 96">
            <a:extLst>
              <a:ext uri="{FF2B5EF4-FFF2-40B4-BE49-F238E27FC236}">
                <a16:creationId xmlns:a16="http://schemas.microsoft.com/office/drawing/2014/main" id="{9030C04D-5CAC-537F-536F-360B4FE81829}"/>
              </a:ext>
            </a:extLst>
          </p:cNvPr>
          <p:cNvSpPr/>
          <p:nvPr/>
        </p:nvSpPr>
        <p:spPr>
          <a:xfrm>
            <a:off x="766298" y="6260126"/>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17F3CE-E529-A524-EA81-0404FCA9B61E}"/>
              </a:ext>
            </a:extLst>
          </p:cNvPr>
          <p:cNvSpPr>
            <a:spLocks noGrp="1"/>
          </p:cNvSpPr>
          <p:nvPr>
            <p:ph type="title"/>
          </p:nvPr>
        </p:nvSpPr>
        <p:spPr/>
        <p:txBody>
          <a:bodyPr/>
          <a:lstStyle/>
          <a:p>
            <a:r>
              <a:rPr lang="en-US" dirty="0" err="1"/>
              <a:t>GitOps</a:t>
            </a:r>
            <a:r>
              <a:rPr lang="en-US" dirty="0"/>
              <a:t> Work Flow</a:t>
            </a:r>
          </a:p>
        </p:txBody>
      </p:sp>
      <p:grpSp>
        <p:nvGrpSpPr>
          <p:cNvPr id="103" name="Group 102">
            <a:extLst>
              <a:ext uri="{FF2B5EF4-FFF2-40B4-BE49-F238E27FC236}">
                <a16:creationId xmlns:a16="http://schemas.microsoft.com/office/drawing/2014/main" id="{E84C05DF-C055-C609-391A-1CA7A93AD67F}"/>
              </a:ext>
            </a:extLst>
          </p:cNvPr>
          <p:cNvGrpSpPr/>
          <p:nvPr/>
        </p:nvGrpSpPr>
        <p:grpSpPr>
          <a:xfrm>
            <a:off x="1195531" y="2117644"/>
            <a:ext cx="9742457" cy="1373292"/>
            <a:chOff x="1195531" y="2117644"/>
            <a:chExt cx="9742457" cy="1373292"/>
          </a:xfrm>
        </p:grpSpPr>
        <p:grpSp>
          <p:nvGrpSpPr>
            <p:cNvPr id="45" name="Grupo 21">
              <a:extLst>
                <a:ext uri="{FF2B5EF4-FFF2-40B4-BE49-F238E27FC236}">
                  <a16:creationId xmlns:a16="http://schemas.microsoft.com/office/drawing/2014/main" id="{1ACACC40-47EB-DEEE-ED7F-4064E13051EA}"/>
                </a:ext>
              </a:extLst>
            </p:cNvPr>
            <p:cNvGrpSpPr/>
            <p:nvPr/>
          </p:nvGrpSpPr>
          <p:grpSpPr>
            <a:xfrm flipH="1">
              <a:off x="6625779" y="2667036"/>
              <a:ext cx="2100042" cy="640080"/>
              <a:chOff x="7802217" y="3578087"/>
              <a:chExt cx="2511199" cy="681946"/>
            </a:xfrm>
          </p:grpSpPr>
          <p:cxnSp>
            <p:nvCxnSpPr>
              <p:cNvPr id="46" name="Conector recto 8">
                <a:extLst>
                  <a:ext uri="{FF2B5EF4-FFF2-40B4-BE49-F238E27FC236}">
                    <a16:creationId xmlns:a16="http://schemas.microsoft.com/office/drawing/2014/main" id="{2752751A-825E-59B5-5048-F91576E65DBF}"/>
                  </a:ext>
                </a:extLst>
              </p:cNvPr>
              <p:cNvCxnSpPr>
                <a:cxnSpLocks/>
              </p:cNvCxnSpPr>
              <p:nvPr/>
            </p:nvCxnSpPr>
            <p:spPr>
              <a:xfrm>
                <a:off x="8484552" y="4256356"/>
                <a:ext cx="1828864" cy="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Conector recto 9">
                <a:extLst>
                  <a:ext uri="{FF2B5EF4-FFF2-40B4-BE49-F238E27FC236}">
                    <a16:creationId xmlns:a16="http://schemas.microsoft.com/office/drawing/2014/main" id="{7F7F2F29-6010-4642-C350-0A12ACAEA06B}"/>
                  </a:ext>
                </a:extLst>
              </p:cNvPr>
              <p:cNvCxnSpPr>
                <a:cxnSpLocks/>
              </p:cNvCxnSpPr>
              <p:nvPr/>
            </p:nvCxnSpPr>
            <p:spPr>
              <a:xfrm>
                <a:off x="7802217" y="3578087"/>
                <a:ext cx="706955" cy="681946"/>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upo 45">
              <a:extLst>
                <a:ext uri="{FF2B5EF4-FFF2-40B4-BE49-F238E27FC236}">
                  <a16:creationId xmlns:a16="http://schemas.microsoft.com/office/drawing/2014/main" id="{28231771-ADC3-B4C9-F685-369C63526957}"/>
                </a:ext>
              </a:extLst>
            </p:cNvPr>
            <p:cNvGrpSpPr/>
            <p:nvPr/>
          </p:nvGrpSpPr>
          <p:grpSpPr>
            <a:xfrm>
              <a:off x="1888474" y="2669670"/>
              <a:ext cx="2497188" cy="640080"/>
              <a:chOff x="3400692" y="3334043"/>
              <a:chExt cx="2497188" cy="640080"/>
            </a:xfrm>
          </p:grpSpPr>
          <p:cxnSp>
            <p:nvCxnSpPr>
              <p:cNvPr id="49" name="Conector recto 16">
                <a:extLst>
                  <a:ext uri="{FF2B5EF4-FFF2-40B4-BE49-F238E27FC236}">
                    <a16:creationId xmlns:a16="http://schemas.microsoft.com/office/drawing/2014/main" id="{1AEA28C7-69A8-6A65-A3A8-9B1035FC23F6}"/>
                  </a:ext>
                </a:extLst>
              </p:cNvPr>
              <p:cNvCxnSpPr/>
              <p:nvPr/>
            </p:nvCxnSpPr>
            <p:spPr>
              <a:xfrm>
                <a:off x="3400692" y="3334043"/>
                <a:ext cx="692944" cy="64008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Conector recto 18">
                <a:extLst>
                  <a:ext uri="{FF2B5EF4-FFF2-40B4-BE49-F238E27FC236}">
                    <a16:creationId xmlns:a16="http://schemas.microsoft.com/office/drawing/2014/main" id="{8E0C5BD8-0F94-0573-25B5-1FD047B26AC7}"/>
                  </a:ext>
                </a:extLst>
              </p:cNvPr>
              <p:cNvCxnSpPr>
                <a:cxnSpLocks/>
              </p:cNvCxnSpPr>
              <p:nvPr/>
            </p:nvCxnSpPr>
            <p:spPr>
              <a:xfrm>
                <a:off x="4069016" y="3970446"/>
                <a:ext cx="1828864" cy="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51" name="Diagrama de flujo: conector 20">
              <a:extLst>
                <a:ext uri="{FF2B5EF4-FFF2-40B4-BE49-F238E27FC236}">
                  <a16:creationId xmlns:a16="http://schemas.microsoft.com/office/drawing/2014/main" id="{7E7B0E43-F296-73EC-EE61-6F004A514667}"/>
                </a:ext>
              </a:extLst>
            </p:cNvPr>
            <p:cNvSpPr/>
            <p:nvPr/>
          </p:nvSpPr>
          <p:spPr>
            <a:xfrm>
              <a:off x="3029058" y="3070018"/>
              <a:ext cx="412689" cy="420918"/>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2" name="Diagrama de flujo: conector 22">
              <a:extLst>
                <a:ext uri="{FF2B5EF4-FFF2-40B4-BE49-F238E27FC236}">
                  <a16:creationId xmlns:a16="http://schemas.microsoft.com/office/drawing/2014/main" id="{AF4E7E3C-B6AA-6C0C-2456-9649E9A3D5B0}"/>
                </a:ext>
              </a:extLst>
            </p:cNvPr>
            <p:cNvSpPr/>
            <p:nvPr/>
          </p:nvSpPr>
          <p:spPr>
            <a:xfrm>
              <a:off x="3764189" y="3070018"/>
              <a:ext cx="412689" cy="420918"/>
            </a:xfrm>
            <a:prstGeom prst="flowChart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53" name="Group 52">
              <a:extLst>
                <a:ext uri="{FF2B5EF4-FFF2-40B4-BE49-F238E27FC236}">
                  <a16:creationId xmlns:a16="http://schemas.microsoft.com/office/drawing/2014/main" id="{F82F21F3-ED92-83A5-36FB-0B4F8C20B2EF}"/>
                </a:ext>
              </a:extLst>
            </p:cNvPr>
            <p:cNvGrpSpPr/>
            <p:nvPr/>
          </p:nvGrpSpPr>
          <p:grpSpPr>
            <a:xfrm>
              <a:off x="1195531" y="2117644"/>
              <a:ext cx="8356491" cy="552026"/>
              <a:chOff x="1374063" y="1059362"/>
              <a:chExt cx="8356491" cy="552026"/>
            </a:xfrm>
          </p:grpSpPr>
          <p:sp>
            <p:nvSpPr>
              <p:cNvPr id="54" name="Rectángulo: esquinas redondeadas 28">
                <a:extLst>
                  <a:ext uri="{FF2B5EF4-FFF2-40B4-BE49-F238E27FC236}">
                    <a16:creationId xmlns:a16="http://schemas.microsoft.com/office/drawing/2014/main" id="{4C4158E5-6932-3BD3-290A-8A3731A29DB0}"/>
                  </a:ext>
                </a:extLst>
              </p:cNvPr>
              <p:cNvSpPr/>
              <p:nvPr/>
            </p:nvSpPr>
            <p:spPr>
              <a:xfrm>
                <a:off x="5079539" y="1059362"/>
                <a:ext cx="2207175" cy="420918"/>
              </a:xfrm>
              <a:prstGeom prst="roundRect">
                <a:avLst/>
              </a:prstGeom>
              <a:no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b"/>
              <a:lstStyle/>
              <a:p>
                <a:pPr algn="just"/>
                <a:r>
                  <a:rPr lang="en-US" sz="2400" dirty="0">
                    <a:solidFill>
                      <a:schemeClr val="bg1"/>
                    </a:solidFill>
                    <a:latin typeface="Ubuntu" panose="020B0504030602030204" pitchFamily="34" charset="0"/>
                  </a:rPr>
                  <a:t>Main branch </a:t>
                </a:r>
              </a:p>
            </p:txBody>
          </p:sp>
          <p:cxnSp>
            <p:nvCxnSpPr>
              <p:cNvPr id="55" name="Conector recto 14">
                <a:extLst>
                  <a:ext uri="{FF2B5EF4-FFF2-40B4-BE49-F238E27FC236}">
                    <a16:creationId xmlns:a16="http://schemas.microsoft.com/office/drawing/2014/main" id="{762AA0E6-7878-8FA5-3627-DEE5A0422478}"/>
                  </a:ext>
                </a:extLst>
              </p:cNvPr>
              <p:cNvCxnSpPr/>
              <p:nvPr/>
            </p:nvCxnSpPr>
            <p:spPr>
              <a:xfrm>
                <a:off x="1374063" y="1611388"/>
                <a:ext cx="8356491"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6" name="Graphic 19">
              <a:extLst>
                <a:ext uri="{FF2B5EF4-FFF2-40B4-BE49-F238E27FC236}">
                  <a16:creationId xmlns:a16="http://schemas.microsoft.com/office/drawing/2014/main" id="{AB1714C9-2C2F-06B2-6DD6-064DC314A2C1}"/>
                </a:ext>
              </a:extLst>
            </p:cNvPr>
            <p:cNvSpPr/>
            <p:nvPr/>
          </p:nvSpPr>
          <p:spPr>
            <a:xfrm>
              <a:off x="4536321" y="3058451"/>
              <a:ext cx="455240" cy="420912"/>
            </a:xfrm>
            <a:custGeom>
              <a:avLst/>
              <a:gdLst>
                <a:gd name="connsiteX0" fmla="*/ 365602 w 512671"/>
                <a:gd name="connsiteY0" fmla="*/ 460892 h 525066"/>
                <a:gd name="connsiteX1" fmla="*/ 359768 w 512671"/>
                <a:gd name="connsiteY1" fmla="*/ 488117 h 525066"/>
                <a:gd name="connsiteX2" fmla="*/ 233363 w 512671"/>
                <a:gd name="connsiteY2" fmla="*/ 525067 h 525066"/>
                <a:gd name="connsiteX3" fmla="*/ 50562 w 512671"/>
                <a:gd name="connsiteY3" fmla="*/ 437555 h 525066"/>
                <a:gd name="connsiteX4" fmla="*/ 40839 w 512671"/>
                <a:gd name="connsiteY4" fmla="*/ 476449 h 525066"/>
                <a:gd name="connsiteX5" fmla="*/ 13613 w 512671"/>
                <a:gd name="connsiteY5" fmla="*/ 490062 h 525066"/>
                <a:gd name="connsiteX6" fmla="*/ 1945 w 512671"/>
                <a:gd name="connsiteY6" fmla="*/ 466726 h 525066"/>
                <a:gd name="connsiteX7" fmla="*/ 23336 w 512671"/>
                <a:gd name="connsiteY7" fmla="*/ 386993 h 525066"/>
                <a:gd name="connsiteX8" fmla="*/ 46673 w 512671"/>
                <a:gd name="connsiteY8" fmla="*/ 373381 h 525066"/>
                <a:gd name="connsiteX9" fmla="*/ 66119 w 512671"/>
                <a:gd name="connsiteY9" fmla="*/ 379215 h 525066"/>
                <a:gd name="connsiteX10" fmla="*/ 114737 w 512671"/>
                <a:gd name="connsiteY10" fmla="*/ 388938 h 525066"/>
                <a:gd name="connsiteX11" fmla="*/ 128350 w 512671"/>
                <a:gd name="connsiteY11" fmla="*/ 392828 h 525066"/>
                <a:gd name="connsiteX12" fmla="*/ 141962 w 512671"/>
                <a:gd name="connsiteY12" fmla="*/ 416164 h 525066"/>
                <a:gd name="connsiteX13" fmla="*/ 118626 w 512671"/>
                <a:gd name="connsiteY13" fmla="*/ 429777 h 525066"/>
                <a:gd name="connsiteX14" fmla="*/ 91400 w 512671"/>
                <a:gd name="connsiteY14" fmla="*/ 421998 h 525066"/>
                <a:gd name="connsiteX15" fmla="*/ 235308 w 512671"/>
                <a:gd name="connsiteY15" fmla="*/ 484228 h 525066"/>
                <a:gd name="connsiteX16" fmla="*/ 340321 w 512671"/>
                <a:gd name="connsiteY16" fmla="*/ 453113 h 525066"/>
                <a:gd name="connsiteX17" fmla="*/ 365602 w 512671"/>
                <a:gd name="connsiteY17" fmla="*/ 460892 h 525066"/>
                <a:gd name="connsiteX18" fmla="*/ 19447 w 512671"/>
                <a:gd name="connsiteY18" fmla="*/ 322819 h 525066"/>
                <a:gd name="connsiteX19" fmla="*/ 38894 w 512671"/>
                <a:gd name="connsiteY19" fmla="*/ 301427 h 525066"/>
                <a:gd name="connsiteX20" fmla="*/ 38894 w 512671"/>
                <a:gd name="connsiteY20" fmla="*/ 291704 h 525066"/>
                <a:gd name="connsiteX21" fmla="*/ 190580 w 512671"/>
                <a:gd name="connsiteY21" fmla="*/ 101124 h 525066"/>
                <a:gd name="connsiteX22" fmla="*/ 169188 w 512671"/>
                <a:gd name="connsiteY22" fmla="*/ 122516 h 525066"/>
                <a:gd name="connsiteX23" fmla="*/ 178912 w 512671"/>
                <a:gd name="connsiteY23" fmla="*/ 155575 h 525066"/>
                <a:gd name="connsiteX24" fmla="*/ 196414 w 512671"/>
                <a:gd name="connsiteY24" fmla="*/ 149741 h 525066"/>
                <a:gd name="connsiteX25" fmla="*/ 225584 w 512671"/>
                <a:gd name="connsiteY25" fmla="*/ 120571 h 525066"/>
                <a:gd name="connsiteX26" fmla="*/ 241142 w 512671"/>
                <a:gd name="connsiteY26" fmla="*/ 105013 h 525066"/>
                <a:gd name="connsiteX27" fmla="*/ 258644 w 512671"/>
                <a:gd name="connsiteY27" fmla="*/ 83622 h 525066"/>
                <a:gd name="connsiteX28" fmla="*/ 241142 w 512671"/>
                <a:gd name="connsiteY28" fmla="*/ 50562 h 525066"/>
                <a:gd name="connsiteX29" fmla="*/ 211971 w 512671"/>
                <a:gd name="connsiteY29" fmla="*/ 19447 h 525066"/>
                <a:gd name="connsiteX30" fmla="*/ 198358 w 512671"/>
                <a:gd name="connsiteY30" fmla="*/ 5834 h 525066"/>
                <a:gd name="connsiteX31" fmla="*/ 171133 w 512671"/>
                <a:gd name="connsiteY31" fmla="*/ 5834 h 525066"/>
                <a:gd name="connsiteX32" fmla="*/ 171133 w 512671"/>
                <a:gd name="connsiteY32" fmla="*/ 33060 h 525066"/>
                <a:gd name="connsiteX33" fmla="*/ 198358 w 512671"/>
                <a:gd name="connsiteY33" fmla="*/ 60285 h 525066"/>
                <a:gd name="connsiteX34" fmla="*/ 0 w 512671"/>
                <a:gd name="connsiteY34" fmla="*/ 291704 h 525066"/>
                <a:gd name="connsiteX35" fmla="*/ 0 w 512671"/>
                <a:gd name="connsiteY35" fmla="*/ 303372 h 525066"/>
                <a:gd name="connsiteX36" fmla="*/ 19447 w 512671"/>
                <a:gd name="connsiteY36" fmla="*/ 322819 h 525066"/>
                <a:gd name="connsiteX37" fmla="*/ 511454 w 512671"/>
                <a:gd name="connsiteY37" fmla="*/ 381159 h 525066"/>
                <a:gd name="connsiteX38" fmla="*/ 488117 w 512671"/>
                <a:gd name="connsiteY38" fmla="*/ 367547 h 525066"/>
                <a:gd name="connsiteX39" fmla="*/ 449224 w 512671"/>
                <a:gd name="connsiteY39" fmla="*/ 377270 h 525066"/>
                <a:gd name="connsiteX40" fmla="*/ 466726 w 512671"/>
                <a:gd name="connsiteY40" fmla="*/ 291704 h 525066"/>
                <a:gd name="connsiteX41" fmla="*/ 340321 w 512671"/>
                <a:gd name="connsiteY41" fmla="*/ 83622 h 525066"/>
                <a:gd name="connsiteX42" fmla="*/ 315040 w 512671"/>
                <a:gd name="connsiteY42" fmla="*/ 91400 h 525066"/>
                <a:gd name="connsiteX43" fmla="*/ 322819 w 512671"/>
                <a:gd name="connsiteY43" fmla="*/ 116681 h 525066"/>
                <a:gd name="connsiteX44" fmla="*/ 427832 w 512671"/>
                <a:gd name="connsiteY44" fmla="*/ 291704 h 525066"/>
                <a:gd name="connsiteX45" fmla="*/ 418109 w 512671"/>
                <a:gd name="connsiteY45" fmla="*/ 350044 h 525066"/>
                <a:gd name="connsiteX46" fmla="*/ 410330 w 512671"/>
                <a:gd name="connsiteY46" fmla="*/ 322819 h 525066"/>
                <a:gd name="connsiteX47" fmla="*/ 386993 w 512671"/>
                <a:gd name="connsiteY47" fmla="*/ 309206 h 525066"/>
                <a:gd name="connsiteX48" fmla="*/ 373381 w 512671"/>
                <a:gd name="connsiteY48" fmla="*/ 332542 h 525066"/>
                <a:gd name="connsiteX49" fmla="*/ 394772 w 512671"/>
                <a:gd name="connsiteY49" fmla="*/ 412274 h 525066"/>
                <a:gd name="connsiteX50" fmla="*/ 404496 w 512671"/>
                <a:gd name="connsiteY50" fmla="*/ 423943 h 525066"/>
                <a:gd name="connsiteX51" fmla="*/ 420053 w 512671"/>
                <a:gd name="connsiteY51" fmla="*/ 425887 h 525066"/>
                <a:gd name="connsiteX52" fmla="*/ 499786 w 512671"/>
                <a:gd name="connsiteY52" fmla="*/ 404496 h 525066"/>
                <a:gd name="connsiteX53" fmla="*/ 511454 w 512671"/>
                <a:gd name="connsiteY53" fmla="*/ 381159 h 52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2671" h="525066">
                  <a:moveTo>
                    <a:pt x="365602" y="460892"/>
                  </a:moveTo>
                  <a:cubicBezTo>
                    <a:pt x="371436" y="470615"/>
                    <a:pt x="369491" y="482283"/>
                    <a:pt x="359768" y="488117"/>
                  </a:cubicBezTo>
                  <a:cubicBezTo>
                    <a:pt x="322819" y="511454"/>
                    <a:pt x="278091" y="525067"/>
                    <a:pt x="233363" y="525067"/>
                  </a:cubicBezTo>
                  <a:cubicBezTo>
                    <a:pt x="161409" y="525067"/>
                    <a:pt x="95290" y="492007"/>
                    <a:pt x="50562" y="437555"/>
                  </a:cubicBezTo>
                  <a:cubicBezTo>
                    <a:pt x="50562" y="437555"/>
                    <a:pt x="40839" y="476449"/>
                    <a:pt x="40839" y="476449"/>
                  </a:cubicBezTo>
                  <a:cubicBezTo>
                    <a:pt x="36949" y="488117"/>
                    <a:pt x="25281" y="493951"/>
                    <a:pt x="13613" y="490062"/>
                  </a:cubicBezTo>
                  <a:cubicBezTo>
                    <a:pt x="3889" y="486173"/>
                    <a:pt x="0" y="476449"/>
                    <a:pt x="1945" y="466726"/>
                  </a:cubicBezTo>
                  <a:cubicBezTo>
                    <a:pt x="1945" y="466726"/>
                    <a:pt x="23336" y="386993"/>
                    <a:pt x="23336" y="386993"/>
                  </a:cubicBezTo>
                  <a:cubicBezTo>
                    <a:pt x="25281" y="377270"/>
                    <a:pt x="36949" y="371436"/>
                    <a:pt x="46673" y="373381"/>
                  </a:cubicBezTo>
                  <a:cubicBezTo>
                    <a:pt x="52507" y="375325"/>
                    <a:pt x="58341" y="377270"/>
                    <a:pt x="66119" y="379215"/>
                  </a:cubicBezTo>
                  <a:cubicBezTo>
                    <a:pt x="81677" y="381159"/>
                    <a:pt x="97235" y="385049"/>
                    <a:pt x="114737" y="388938"/>
                  </a:cubicBezTo>
                  <a:cubicBezTo>
                    <a:pt x="118626" y="390883"/>
                    <a:pt x="124460" y="390883"/>
                    <a:pt x="128350" y="392828"/>
                  </a:cubicBezTo>
                  <a:cubicBezTo>
                    <a:pt x="138073" y="394772"/>
                    <a:pt x="145852" y="406440"/>
                    <a:pt x="141962" y="416164"/>
                  </a:cubicBezTo>
                  <a:cubicBezTo>
                    <a:pt x="140018" y="425887"/>
                    <a:pt x="128350" y="433666"/>
                    <a:pt x="118626" y="429777"/>
                  </a:cubicBezTo>
                  <a:lnTo>
                    <a:pt x="91400" y="421998"/>
                  </a:lnTo>
                  <a:cubicBezTo>
                    <a:pt x="128350" y="460892"/>
                    <a:pt x="178912" y="484228"/>
                    <a:pt x="235308" y="484228"/>
                  </a:cubicBezTo>
                  <a:cubicBezTo>
                    <a:pt x="272257" y="484228"/>
                    <a:pt x="309206" y="472560"/>
                    <a:pt x="340321" y="453113"/>
                  </a:cubicBezTo>
                  <a:cubicBezTo>
                    <a:pt x="348100" y="449224"/>
                    <a:pt x="359768" y="451168"/>
                    <a:pt x="365602" y="460892"/>
                  </a:cubicBezTo>
                  <a:close/>
                  <a:moveTo>
                    <a:pt x="19447" y="322819"/>
                  </a:moveTo>
                  <a:cubicBezTo>
                    <a:pt x="31115" y="322819"/>
                    <a:pt x="38894" y="313095"/>
                    <a:pt x="38894" y="301427"/>
                  </a:cubicBezTo>
                  <a:cubicBezTo>
                    <a:pt x="38894" y="297538"/>
                    <a:pt x="38894" y="295593"/>
                    <a:pt x="38894" y="291704"/>
                  </a:cubicBezTo>
                  <a:cubicBezTo>
                    <a:pt x="38894" y="198358"/>
                    <a:pt x="105013" y="120571"/>
                    <a:pt x="190580" y="101124"/>
                  </a:cubicBezTo>
                  <a:cubicBezTo>
                    <a:pt x="190580" y="101124"/>
                    <a:pt x="169188" y="122516"/>
                    <a:pt x="169188" y="122516"/>
                  </a:cubicBezTo>
                  <a:cubicBezTo>
                    <a:pt x="157520" y="134184"/>
                    <a:pt x="163354" y="151686"/>
                    <a:pt x="178912" y="155575"/>
                  </a:cubicBezTo>
                  <a:cubicBezTo>
                    <a:pt x="184746" y="157520"/>
                    <a:pt x="192524" y="155575"/>
                    <a:pt x="196414" y="149741"/>
                  </a:cubicBezTo>
                  <a:cubicBezTo>
                    <a:pt x="206137" y="140018"/>
                    <a:pt x="215861" y="130294"/>
                    <a:pt x="225584" y="120571"/>
                  </a:cubicBezTo>
                  <a:cubicBezTo>
                    <a:pt x="231418" y="114737"/>
                    <a:pt x="237252" y="108903"/>
                    <a:pt x="241142" y="105013"/>
                  </a:cubicBezTo>
                  <a:cubicBezTo>
                    <a:pt x="246976" y="99179"/>
                    <a:pt x="254754" y="93345"/>
                    <a:pt x="258644" y="83622"/>
                  </a:cubicBezTo>
                  <a:cubicBezTo>
                    <a:pt x="264478" y="70009"/>
                    <a:pt x="250865" y="60285"/>
                    <a:pt x="241142" y="50562"/>
                  </a:cubicBezTo>
                  <a:cubicBezTo>
                    <a:pt x="233363" y="40839"/>
                    <a:pt x="221695" y="29170"/>
                    <a:pt x="211971" y="19447"/>
                  </a:cubicBezTo>
                  <a:cubicBezTo>
                    <a:pt x="208082" y="15558"/>
                    <a:pt x="204193" y="11668"/>
                    <a:pt x="198358" y="5834"/>
                  </a:cubicBezTo>
                  <a:cubicBezTo>
                    <a:pt x="190580" y="-1945"/>
                    <a:pt x="178912" y="-1945"/>
                    <a:pt x="171133" y="5834"/>
                  </a:cubicBezTo>
                  <a:cubicBezTo>
                    <a:pt x="163354" y="13613"/>
                    <a:pt x="163354" y="25281"/>
                    <a:pt x="171133" y="33060"/>
                  </a:cubicBezTo>
                  <a:lnTo>
                    <a:pt x="198358" y="60285"/>
                  </a:lnTo>
                  <a:cubicBezTo>
                    <a:pt x="87511" y="77788"/>
                    <a:pt x="0" y="175022"/>
                    <a:pt x="0" y="291704"/>
                  </a:cubicBezTo>
                  <a:lnTo>
                    <a:pt x="0" y="303372"/>
                  </a:lnTo>
                  <a:cubicBezTo>
                    <a:pt x="0" y="315040"/>
                    <a:pt x="9723" y="322819"/>
                    <a:pt x="19447" y="322819"/>
                  </a:cubicBezTo>
                  <a:close/>
                  <a:moveTo>
                    <a:pt x="511454" y="381159"/>
                  </a:moveTo>
                  <a:cubicBezTo>
                    <a:pt x="509509" y="371436"/>
                    <a:pt x="497841" y="363657"/>
                    <a:pt x="488117" y="367547"/>
                  </a:cubicBezTo>
                  <a:lnTo>
                    <a:pt x="449224" y="377270"/>
                  </a:lnTo>
                  <a:cubicBezTo>
                    <a:pt x="460892" y="350044"/>
                    <a:pt x="466726" y="320874"/>
                    <a:pt x="466726" y="291704"/>
                  </a:cubicBezTo>
                  <a:cubicBezTo>
                    <a:pt x="466726" y="204193"/>
                    <a:pt x="418109" y="124460"/>
                    <a:pt x="340321" y="83622"/>
                  </a:cubicBezTo>
                  <a:cubicBezTo>
                    <a:pt x="330597" y="77788"/>
                    <a:pt x="318929" y="81677"/>
                    <a:pt x="315040" y="91400"/>
                  </a:cubicBezTo>
                  <a:cubicBezTo>
                    <a:pt x="309206" y="101124"/>
                    <a:pt x="313095" y="112792"/>
                    <a:pt x="322819" y="116681"/>
                  </a:cubicBezTo>
                  <a:cubicBezTo>
                    <a:pt x="386993" y="151686"/>
                    <a:pt x="427832" y="217805"/>
                    <a:pt x="427832" y="291704"/>
                  </a:cubicBezTo>
                  <a:cubicBezTo>
                    <a:pt x="427832" y="311151"/>
                    <a:pt x="423943" y="330597"/>
                    <a:pt x="418109" y="350044"/>
                  </a:cubicBezTo>
                  <a:lnTo>
                    <a:pt x="410330" y="322819"/>
                  </a:lnTo>
                  <a:cubicBezTo>
                    <a:pt x="408385" y="313095"/>
                    <a:pt x="396717" y="305316"/>
                    <a:pt x="386993" y="309206"/>
                  </a:cubicBezTo>
                  <a:cubicBezTo>
                    <a:pt x="377270" y="311151"/>
                    <a:pt x="369491" y="322819"/>
                    <a:pt x="373381" y="332542"/>
                  </a:cubicBezTo>
                  <a:cubicBezTo>
                    <a:pt x="373381" y="332542"/>
                    <a:pt x="394772" y="412274"/>
                    <a:pt x="394772" y="412274"/>
                  </a:cubicBezTo>
                  <a:cubicBezTo>
                    <a:pt x="396717" y="416164"/>
                    <a:pt x="400606" y="421998"/>
                    <a:pt x="404496" y="423943"/>
                  </a:cubicBezTo>
                  <a:cubicBezTo>
                    <a:pt x="408385" y="425887"/>
                    <a:pt x="414219" y="427832"/>
                    <a:pt x="420053" y="425887"/>
                  </a:cubicBezTo>
                  <a:lnTo>
                    <a:pt x="499786" y="404496"/>
                  </a:lnTo>
                  <a:cubicBezTo>
                    <a:pt x="509509" y="402551"/>
                    <a:pt x="515343" y="390883"/>
                    <a:pt x="511454" y="381159"/>
                  </a:cubicBezTo>
                  <a:close/>
                </a:path>
              </a:pathLst>
            </a:custGeom>
            <a:solidFill>
              <a:srgbClr val="27DDF3"/>
            </a:solidFill>
            <a:ln w="19348" cap="flat">
              <a:noFill/>
              <a:prstDash val="solid"/>
              <a:miter/>
            </a:ln>
          </p:spPr>
          <p:txBody>
            <a:bodyPr rtlCol="0" anchor="ctr"/>
            <a:lstStyle/>
            <a:p>
              <a:endParaRPr lang="en-US" dirty="0"/>
            </a:p>
          </p:txBody>
        </p:sp>
        <p:grpSp>
          <p:nvGrpSpPr>
            <p:cNvPr id="57" name="Group 56">
              <a:extLst>
                <a:ext uri="{FF2B5EF4-FFF2-40B4-BE49-F238E27FC236}">
                  <a16:creationId xmlns:a16="http://schemas.microsoft.com/office/drawing/2014/main" id="{82B7F2BD-E0E8-091E-DB3E-A7636BC5471A}"/>
                </a:ext>
              </a:extLst>
            </p:cNvPr>
            <p:cNvGrpSpPr/>
            <p:nvPr/>
          </p:nvGrpSpPr>
          <p:grpSpPr>
            <a:xfrm>
              <a:off x="5149567" y="3066464"/>
              <a:ext cx="1330067" cy="424472"/>
              <a:chOff x="5328099" y="2008182"/>
              <a:chExt cx="1330067" cy="424472"/>
            </a:xfrm>
          </p:grpSpPr>
          <p:cxnSp>
            <p:nvCxnSpPr>
              <p:cNvPr id="58" name="Conector recto 50">
                <a:extLst>
                  <a:ext uri="{FF2B5EF4-FFF2-40B4-BE49-F238E27FC236}">
                    <a16:creationId xmlns:a16="http://schemas.microsoft.com/office/drawing/2014/main" id="{A0E70F41-B233-3108-342B-5CB1AF4FC25B}"/>
                  </a:ext>
                </a:extLst>
              </p:cNvPr>
              <p:cNvCxnSpPr>
                <a:cxnSpLocks/>
              </p:cNvCxnSpPr>
              <p:nvPr/>
            </p:nvCxnSpPr>
            <p:spPr>
              <a:xfrm>
                <a:off x="5328099" y="2210625"/>
                <a:ext cx="738561" cy="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9" name="Graphic 58">
                <a:extLst>
                  <a:ext uri="{FF2B5EF4-FFF2-40B4-BE49-F238E27FC236}">
                    <a16:creationId xmlns:a16="http://schemas.microsoft.com/office/drawing/2014/main" id="{31038151-2809-3660-F5AD-E9503666C8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3694" y="2008182"/>
                <a:ext cx="424472" cy="424472"/>
              </a:xfrm>
              <a:prstGeom prst="rect">
                <a:avLst/>
              </a:prstGeom>
            </p:spPr>
          </p:pic>
        </p:grpSp>
        <p:sp>
          <p:nvSpPr>
            <p:cNvPr id="60" name="Rectángulo: esquinas redondeadas 48">
              <a:extLst>
                <a:ext uri="{FF2B5EF4-FFF2-40B4-BE49-F238E27FC236}">
                  <a16:creationId xmlns:a16="http://schemas.microsoft.com/office/drawing/2014/main" id="{633CD993-D798-2F1B-C05A-FFB5026F4B31}"/>
                </a:ext>
              </a:extLst>
            </p:cNvPr>
            <p:cNvSpPr/>
            <p:nvPr/>
          </p:nvSpPr>
          <p:spPr>
            <a:xfrm>
              <a:off x="9357868" y="3011996"/>
              <a:ext cx="1580120" cy="420918"/>
            </a:xfrm>
            <a:prstGeom prst="roundRect">
              <a:avLst/>
            </a:prstGeom>
            <a:no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b"/>
            <a:lstStyle/>
            <a:p>
              <a:pPr algn="just"/>
              <a:r>
                <a:rPr lang="en-US" dirty="0">
                  <a:solidFill>
                    <a:schemeClr val="bg1"/>
                  </a:solidFill>
                  <a:latin typeface="Ubuntu" panose="020B0504030602030204" pitchFamily="34" charset="0"/>
                </a:rPr>
                <a:t>CD pipeline</a:t>
              </a:r>
            </a:p>
          </p:txBody>
        </p:sp>
        <p:sp>
          <p:nvSpPr>
            <p:cNvPr id="61" name="Graphic 19">
              <a:extLst>
                <a:ext uri="{FF2B5EF4-FFF2-40B4-BE49-F238E27FC236}">
                  <a16:creationId xmlns:a16="http://schemas.microsoft.com/office/drawing/2014/main" id="{4188683D-CF49-5FD2-175A-71A40E7F9441}"/>
                </a:ext>
              </a:extLst>
            </p:cNvPr>
            <p:cNvSpPr/>
            <p:nvPr/>
          </p:nvSpPr>
          <p:spPr>
            <a:xfrm>
              <a:off x="9718842" y="2117644"/>
              <a:ext cx="858172" cy="872066"/>
            </a:xfrm>
            <a:custGeom>
              <a:avLst/>
              <a:gdLst>
                <a:gd name="connsiteX0" fmla="*/ 365602 w 512671"/>
                <a:gd name="connsiteY0" fmla="*/ 460892 h 525066"/>
                <a:gd name="connsiteX1" fmla="*/ 359768 w 512671"/>
                <a:gd name="connsiteY1" fmla="*/ 488117 h 525066"/>
                <a:gd name="connsiteX2" fmla="*/ 233363 w 512671"/>
                <a:gd name="connsiteY2" fmla="*/ 525067 h 525066"/>
                <a:gd name="connsiteX3" fmla="*/ 50562 w 512671"/>
                <a:gd name="connsiteY3" fmla="*/ 437555 h 525066"/>
                <a:gd name="connsiteX4" fmla="*/ 40839 w 512671"/>
                <a:gd name="connsiteY4" fmla="*/ 476449 h 525066"/>
                <a:gd name="connsiteX5" fmla="*/ 13613 w 512671"/>
                <a:gd name="connsiteY5" fmla="*/ 490062 h 525066"/>
                <a:gd name="connsiteX6" fmla="*/ 1945 w 512671"/>
                <a:gd name="connsiteY6" fmla="*/ 466726 h 525066"/>
                <a:gd name="connsiteX7" fmla="*/ 23336 w 512671"/>
                <a:gd name="connsiteY7" fmla="*/ 386993 h 525066"/>
                <a:gd name="connsiteX8" fmla="*/ 46673 w 512671"/>
                <a:gd name="connsiteY8" fmla="*/ 373381 h 525066"/>
                <a:gd name="connsiteX9" fmla="*/ 66119 w 512671"/>
                <a:gd name="connsiteY9" fmla="*/ 379215 h 525066"/>
                <a:gd name="connsiteX10" fmla="*/ 114737 w 512671"/>
                <a:gd name="connsiteY10" fmla="*/ 388938 h 525066"/>
                <a:gd name="connsiteX11" fmla="*/ 128350 w 512671"/>
                <a:gd name="connsiteY11" fmla="*/ 392828 h 525066"/>
                <a:gd name="connsiteX12" fmla="*/ 141962 w 512671"/>
                <a:gd name="connsiteY12" fmla="*/ 416164 h 525066"/>
                <a:gd name="connsiteX13" fmla="*/ 118626 w 512671"/>
                <a:gd name="connsiteY13" fmla="*/ 429777 h 525066"/>
                <a:gd name="connsiteX14" fmla="*/ 91400 w 512671"/>
                <a:gd name="connsiteY14" fmla="*/ 421998 h 525066"/>
                <a:gd name="connsiteX15" fmla="*/ 235308 w 512671"/>
                <a:gd name="connsiteY15" fmla="*/ 484228 h 525066"/>
                <a:gd name="connsiteX16" fmla="*/ 340321 w 512671"/>
                <a:gd name="connsiteY16" fmla="*/ 453113 h 525066"/>
                <a:gd name="connsiteX17" fmla="*/ 365602 w 512671"/>
                <a:gd name="connsiteY17" fmla="*/ 460892 h 525066"/>
                <a:gd name="connsiteX18" fmla="*/ 19447 w 512671"/>
                <a:gd name="connsiteY18" fmla="*/ 322819 h 525066"/>
                <a:gd name="connsiteX19" fmla="*/ 38894 w 512671"/>
                <a:gd name="connsiteY19" fmla="*/ 301427 h 525066"/>
                <a:gd name="connsiteX20" fmla="*/ 38894 w 512671"/>
                <a:gd name="connsiteY20" fmla="*/ 291704 h 525066"/>
                <a:gd name="connsiteX21" fmla="*/ 190580 w 512671"/>
                <a:gd name="connsiteY21" fmla="*/ 101124 h 525066"/>
                <a:gd name="connsiteX22" fmla="*/ 169188 w 512671"/>
                <a:gd name="connsiteY22" fmla="*/ 122516 h 525066"/>
                <a:gd name="connsiteX23" fmla="*/ 178912 w 512671"/>
                <a:gd name="connsiteY23" fmla="*/ 155575 h 525066"/>
                <a:gd name="connsiteX24" fmla="*/ 196414 w 512671"/>
                <a:gd name="connsiteY24" fmla="*/ 149741 h 525066"/>
                <a:gd name="connsiteX25" fmla="*/ 225584 w 512671"/>
                <a:gd name="connsiteY25" fmla="*/ 120571 h 525066"/>
                <a:gd name="connsiteX26" fmla="*/ 241142 w 512671"/>
                <a:gd name="connsiteY26" fmla="*/ 105013 h 525066"/>
                <a:gd name="connsiteX27" fmla="*/ 258644 w 512671"/>
                <a:gd name="connsiteY27" fmla="*/ 83622 h 525066"/>
                <a:gd name="connsiteX28" fmla="*/ 241142 w 512671"/>
                <a:gd name="connsiteY28" fmla="*/ 50562 h 525066"/>
                <a:gd name="connsiteX29" fmla="*/ 211971 w 512671"/>
                <a:gd name="connsiteY29" fmla="*/ 19447 h 525066"/>
                <a:gd name="connsiteX30" fmla="*/ 198358 w 512671"/>
                <a:gd name="connsiteY30" fmla="*/ 5834 h 525066"/>
                <a:gd name="connsiteX31" fmla="*/ 171133 w 512671"/>
                <a:gd name="connsiteY31" fmla="*/ 5834 h 525066"/>
                <a:gd name="connsiteX32" fmla="*/ 171133 w 512671"/>
                <a:gd name="connsiteY32" fmla="*/ 33060 h 525066"/>
                <a:gd name="connsiteX33" fmla="*/ 198358 w 512671"/>
                <a:gd name="connsiteY33" fmla="*/ 60285 h 525066"/>
                <a:gd name="connsiteX34" fmla="*/ 0 w 512671"/>
                <a:gd name="connsiteY34" fmla="*/ 291704 h 525066"/>
                <a:gd name="connsiteX35" fmla="*/ 0 w 512671"/>
                <a:gd name="connsiteY35" fmla="*/ 303372 h 525066"/>
                <a:gd name="connsiteX36" fmla="*/ 19447 w 512671"/>
                <a:gd name="connsiteY36" fmla="*/ 322819 h 525066"/>
                <a:gd name="connsiteX37" fmla="*/ 511454 w 512671"/>
                <a:gd name="connsiteY37" fmla="*/ 381159 h 525066"/>
                <a:gd name="connsiteX38" fmla="*/ 488117 w 512671"/>
                <a:gd name="connsiteY38" fmla="*/ 367547 h 525066"/>
                <a:gd name="connsiteX39" fmla="*/ 449224 w 512671"/>
                <a:gd name="connsiteY39" fmla="*/ 377270 h 525066"/>
                <a:gd name="connsiteX40" fmla="*/ 466726 w 512671"/>
                <a:gd name="connsiteY40" fmla="*/ 291704 h 525066"/>
                <a:gd name="connsiteX41" fmla="*/ 340321 w 512671"/>
                <a:gd name="connsiteY41" fmla="*/ 83622 h 525066"/>
                <a:gd name="connsiteX42" fmla="*/ 315040 w 512671"/>
                <a:gd name="connsiteY42" fmla="*/ 91400 h 525066"/>
                <a:gd name="connsiteX43" fmla="*/ 322819 w 512671"/>
                <a:gd name="connsiteY43" fmla="*/ 116681 h 525066"/>
                <a:gd name="connsiteX44" fmla="*/ 427832 w 512671"/>
                <a:gd name="connsiteY44" fmla="*/ 291704 h 525066"/>
                <a:gd name="connsiteX45" fmla="*/ 418109 w 512671"/>
                <a:gd name="connsiteY45" fmla="*/ 350044 h 525066"/>
                <a:gd name="connsiteX46" fmla="*/ 410330 w 512671"/>
                <a:gd name="connsiteY46" fmla="*/ 322819 h 525066"/>
                <a:gd name="connsiteX47" fmla="*/ 386993 w 512671"/>
                <a:gd name="connsiteY47" fmla="*/ 309206 h 525066"/>
                <a:gd name="connsiteX48" fmla="*/ 373381 w 512671"/>
                <a:gd name="connsiteY48" fmla="*/ 332542 h 525066"/>
                <a:gd name="connsiteX49" fmla="*/ 394772 w 512671"/>
                <a:gd name="connsiteY49" fmla="*/ 412274 h 525066"/>
                <a:gd name="connsiteX50" fmla="*/ 404496 w 512671"/>
                <a:gd name="connsiteY50" fmla="*/ 423943 h 525066"/>
                <a:gd name="connsiteX51" fmla="*/ 420053 w 512671"/>
                <a:gd name="connsiteY51" fmla="*/ 425887 h 525066"/>
                <a:gd name="connsiteX52" fmla="*/ 499786 w 512671"/>
                <a:gd name="connsiteY52" fmla="*/ 404496 h 525066"/>
                <a:gd name="connsiteX53" fmla="*/ 511454 w 512671"/>
                <a:gd name="connsiteY53" fmla="*/ 381159 h 52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2671" h="525066">
                  <a:moveTo>
                    <a:pt x="365602" y="460892"/>
                  </a:moveTo>
                  <a:cubicBezTo>
                    <a:pt x="371436" y="470615"/>
                    <a:pt x="369491" y="482283"/>
                    <a:pt x="359768" y="488117"/>
                  </a:cubicBezTo>
                  <a:cubicBezTo>
                    <a:pt x="322819" y="511454"/>
                    <a:pt x="278091" y="525067"/>
                    <a:pt x="233363" y="525067"/>
                  </a:cubicBezTo>
                  <a:cubicBezTo>
                    <a:pt x="161409" y="525067"/>
                    <a:pt x="95290" y="492007"/>
                    <a:pt x="50562" y="437555"/>
                  </a:cubicBezTo>
                  <a:cubicBezTo>
                    <a:pt x="50562" y="437555"/>
                    <a:pt x="40839" y="476449"/>
                    <a:pt x="40839" y="476449"/>
                  </a:cubicBezTo>
                  <a:cubicBezTo>
                    <a:pt x="36949" y="488117"/>
                    <a:pt x="25281" y="493951"/>
                    <a:pt x="13613" y="490062"/>
                  </a:cubicBezTo>
                  <a:cubicBezTo>
                    <a:pt x="3889" y="486173"/>
                    <a:pt x="0" y="476449"/>
                    <a:pt x="1945" y="466726"/>
                  </a:cubicBezTo>
                  <a:cubicBezTo>
                    <a:pt x="1945" y="466726"/>
                    <a:pt x="23336" y="386993"/>
                    <a:pt x="23336" y="386993"/>
                  </a:cubicBezTo>
                  <a:cubicBezTo>
                    <a:pt x="25281" y="377270"/>
                    <a:pt x="36949" y="371436"/>
                    <a:pt x="46673" y="373381"/>
                  </a:cubicBezTo>
                  <a:cubicBezTo>
                    <a:pt x="52507" y="375325"/>
                    <a:pt x="58341" y="377270"/>
                    <a:pt x="66119" y="379215"/>
                  </a:cubicBezTo>
                  <a:cubicBezTo>
                    <a:pt x="81677" y="381159"/>
                    <a:pt x="97235" y="385049"/>
                    <a:pt x="114737" y="388938"/>
                  </a:cubicBezTo>
                  <a:cubicBezTo>
                    <a:pt x="118626" y="390883"/>
                    <a:pt x="124460" y="390883"/>
                    <a:pt x="128350" y="392828"/>
                  </a:cubicBezTo>
                  <a:cubicBezTo>
                    <a:pt x="138073" y="394772"/>
                    <a:pt x="145852" y="406440"/>
                    <a:pt x="141962" y="416164"/>
                  </a:cubicBezTo>
                  <a:cubicBezTo>
                    <a:pt x="140018" y="425887"/>
                    <a:pt x="128350" y="433666"/>
                    <a:pt x="118626" y="429777"/>
                  </a:cubicBezTo>
                  <a:lnTo>
                    <a:pt x="91400" y="421998"/>
                  </a:lnTo>
                  <a:cubicBezTo>
                    <a:pt x="128350" y="460892"/>
                    <a:pt x="178912" y="484228"/>
                    <a:pt x="235308" y="484228"/>
                  </a:cubicBezTo>
                  <a:cubicBezTo>
                    <a:pt x="272257" y="484228"/>
                    <a:pt x="309206" y="472560"/>
                    <a:pt x="340321" y="453113"/>
                  </a:cubicBezTo>
                  <a:cubicBezTo>
                    <a:pt x="348100" y="449224"/>
                    <a:pt x="359768" y="451168"/>
                    <a:pt x="365602" y="460892"/>
                  </a:cubicBezTo>
                  <a:close/>
                  <a:moveTo>
                    <a:pt x="19447" y="322819"/>
                  </a:moveTo>
                  <a:cubicBezTo>
                    <a:pt x="31115" y="322819"/>
                    <a:pt x="38894" y="313095"/>
                    <a:pt x="38894" y="301427"/>
                  </a:cubicBezTo>
                  <a:cubicBezTo>
                    <a:pt x="38894" y="297538"/>
                    <a:pt x="38894" y="295593"/>
                    <a:pt x="38894" y="291704"/>
                  </a:cubicBezTo>
                  <a:cubicBezTo>
                    <a:pt x="38894" y="198358"/>
                    <a:pt x="105013" y="120571"/>
                    <a:pt x="190580" y="101124"/>
                  </a:cubicBezTo>
                  <a:cubicBezTo>
                    <a:pt x="190580" y="101124"/>
                    <a:pt x="169188" y="122516"/>
                    <a:pt x="169188" y="122516"/>
                  </a:cubicBezTo>
                  <a:cubicBezTo>
                    <a:pt x="157520" y="134184"/>
                    <a:pt x="163354" y="151686"/>
                    <a:pt x="178912" y="155575"/>
                  </a:cubicBezTo>
                  <a:cubicBezTo>
                    <a:pt x="184746" y="157520"/>
                    <a:pt x="192524" y="155575"/>
                    <a:pt x="196414" y="149741"/>
                  </a:cubicBezTo>
                  <a:cubicBezTo>
                    <a:pt x="206137" y="140018"/>
                    <a:pt x="215861" y="130294"/>
                    <a:pt x="225584" y="120571"/>
                  </a:cubicBezTo>
                  <a:cubicBezTo>
                    <a:pt x="231418" y="114737"/>
                    <a:pt x="237252" y="108903"/>
                    <a:pt x="241142" y="105013"/>
                  </a:cubicBezTo>
                  <a:cubicBezTo>
                    <a:pt x="246976" y="99179"/>
                    <a:pt x="254754" y="93345"/>
                    <a:pt x="258644" y="83622"/>
                  </a:cubicBezTo>
                  <a:cubicBezTo>
                    <a:pt x="264478" y="70009"/>
                    <a:pt x="250865" y="60285"/>
                    <a:pt x="241142" y="50562"/>
                  </a:cubicBezTo>
                  <a:cubicBezTo>
                    <a:pt x="233363" y="40839"/>
                    <a:pt x="221695" y="29170"/>
                    <a:pt x="211971" y="19447"/>
                  </a:cubicBezTo>
                  <a:cubicBezTo>
                    <a:pt x="208082" y="15558"/>
                    <a:pt x="204193" y="11668"/>
                    <a:pt x="198358" y="5834"/>
                  </a:cubicBezTo>
                  <a:cubicBezTo>
                    <a:pt x="190580" y="-1945"/>
                    <a:pt x="178912" y="-1945"/>
                    <a:pt x="171133" y="5834"/>
                  </a:cubicBezTo>
                  <a:cubicBezTo>
                    <a:pt x="163354" y="13613"/>
                    <a:pt x="163354" y="25281"/>
                    <a:pt x="171133" y="33060"/>
                  </a:cubicBezTo>
                  <a:lnTo>
                    <a:pt x="198358" y="60285"/>
                  </a:lnTo>
                  <a:cubicBezTo>
                    <a:pt x="87511" y="77788"/>
                    <a:pt x="0" y="175022"/>
                    <a:pt x="0" y="291704"/>
                  </a:cubicBezTo>
                  <a:lnTo>
                    <a:pt x="0" y="303372"/>
                  </a:lnTo>
                  <a:cubicBezTo>
                    <a:pt x="0" y="315040"/>
                    <a:pt x="9723" y="322819"/>
                    <a:pt x="19447" y="322819"/>
                  </a:cubicBezTo>
                  <a:close/>
                  <a:moveTo>
                    <a:pt x="511454" y="381159"/>
                  </a:moveTo>
                  <a:cubicBezTo>
                    <a:pt x="509509" y="371436"/>
                    <a:pt x="497841" y="363657"/>
                    <a:pt x="488117" y="367547"/>
                  </a:cubicBezTo>
                  <a:lnTo>
                    <a:pt x="449224" y="377270"/>
                  </a:lnTo>
                  <a:cubicBezTo>
                    <a:pt x="460892" y="350044"/>
                    <a:pt x="466726" y="320874"/>
                    <a:pt x="466726" y="291704"/>
                  </a:cubicBezTo>
                  <a:cubicBezTo>
                    <a:pt x="466726" y="204193"/>
                    <a:pt x="418109" y="124460"/>
                    <a:pt x="340321" y="83622"/>
                  </a:cubicBezTo>
                  <a:cubicBezTo>
                    <a:pt x="330597" y="77788"/>
                    <a:pt x="318929" y="81677"/>
                    <a:pt x="315040" y="91400"/>
                  </a:cubicBezTo>
                  <a:cubicBezTo>
                    <a:pt x="309206" y="101124"/>
                    <a:pt x="313095" y="112792"/>
                    <a:pt x="322819" y="116681"/>
                  </a:cubicBezTo>
                  <a:cubicBezTo>
                    <a:pt x="386993" y="151686"/>
                    <a:pt x="427832" y="217805"/>
                    <a:pt x="427832" y="291704"/>
                  </a:cubicBezTo>
                  <a:cubicBezTo>
                    <a:pt x="427832" y="311151"/>
                    <a:pt x="423943" y="330597"/>
                    <a:pt x="418109" y="350044"/>
                  </a:cubicBezTo>
                  <a:lnTo>
                    <a:pt x="410330" y="322819"/>
                  </a:lnTo>
                  <a:cubicBezTo>
                    <a:pt x="408385" y="313095"/>
                    <a:pt x="396717" y="305316"/>
                    <a:pt x="386993" y="309206"/>
                  </a:cubicBezTo>
                  <a:cubicBezTo>
                    <a:pt x="377270" y="311151"/>
                    <a:pt x="369491" y="322819"/>
                    <a:pt x="373381" y="332542"/>
                  </a:cubicBezTo>
                  <a:cubicBezTo>
                    <a:pt x="373381" y="332542"/>
                    <a:pt x="394772" y="412274"/>
                    <a:pt x="394772" y="412274"/>
                  </a:cubicBezTo>
                  <a:cubicBezTo>
                    <a:pt x="396717" y="416164"/>
                    <a:pt x="400606" y="421998"/>
                    <a:pt x="404496" y="423943"/>
                  </a:cubicBezTo>
                  <a:cubicBezTo>
                    <a:pt x="408385" y="425887"/>
                    <a:pt x="414219" y="427832"/>
                    <a:pt x="420053" y="425887"/>
                  </a:cubicBezTo>
                  <a:lnTo>
                    <a:pt x="499786" y="404496"/>
                  </a:lnTo>
                  <a:cubicBezTo>
                    <a:pt x="509509" y="402551"/>
                    <a:pt x="515343" y="390883"/>
                    <a:pt x="511454" y="381159"/>
                  </a:cubicBezTo>
                  <a:close/>
                </a:path>
              </a:pathLst>
            </a:custGeom>
            <a:solidFill>
              <a:srgbClr val="27DDF3"/>
            </a:solidFill>
            <a:ln w="19348" cap="flat">
              <a:noFill/>
              <a:prstDash val="solid"/>
              <a:miter/>
            </a:ln>
          </p:spPr>
          <p:txBody>
            <a:bodyPr rtlCol="0" anchor="ctr"/>
            <a:lstStyle/>
            <a:p>
              <a:endParaRPr lang="en-US" dirty="0"/>
            </a:p>
          </p:txBody>
        </p:sp>
      </p:grpSp>
      <p:grpSp>
        <p:nvGrpSpPr>
          <p:cNvPr id="100" name="Group 99">
            <a:extLst>
              <a:ext uri="{FF2B5EF4-FFF2-40B4-BE49-F238E27FC236}">
                <a16:creationId xmlns:a16="http://schemas.microsoft.com/office/drawing/2014/main" id="{66DFD13F-3DCD-6188-2868-FD969D56892E}"/>
              </a:ext>
            </a:extLst>
          </p:cNvPr>
          <p:cNvGrpSpPr/>
          <p:nvPr/>
        </p:nvGrpSpPr>
        <p:grpSpPr>
          <a:xfrm>
            <a:off x="1484984" y="4827530"/>
            <a:ext cx="2564920" cy="2246367"/>
            <a:chOff x="1484984" y="4827530"/>
            <a:chExt cx="2564920" cy="2246367"/>
          </a:xfrm>
        </p:grpSpPr>
        <p:sp>
          <p:nvSpPr>
            <p:cNvPr id="96" name="Rectangle: Rounded Corners 95">
              <a:extLst>
                <a:ext uri="{FF2B5EF4-FFF2-40B4-BE49-F238E27FC236}">
                  <a16:creationId xmlns:a16="http://schemas.microsoft.com/office/drawing/2014/main" id="{DC3712C9-6E79-9854-7A1C-F472C447C912}"/>
                </a:ext>
              </a:extLst>
            </p:cNvPr>
            <p:cNvSpPr/>
            <p:nvPr/>
          </p:nvSpPr>
          <p:spPr>
            <a:xfrm rot="10800000">
              <a:off x="1525955" y="4827530"/>
              <a:ext cx="2486469" cy="2246367"/>
            </a:xfrm>
            <a:prstGeom prst="roundRect">
              <a:avLst>
                <a:gd name="adj" fmla="val 12895"/>
              </a:avLst>
            </a:prstGeom>
            <a:solidFill>
              <a:srgbClr val="FFC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uadroTexto 12">
              <a:extLst>
                <a:ext uri="{FF2B5EF4-FFF2-40B4-BE49-F238E27FC236}">
                  <a16:creationId xmlns:a16="http://schemas.microsoft.com/office/drawing/2014/main" id="{F121C380-F259-E3A8-68FD-0E440DAF92D9}"/>
                </a:ext>
              </a:extLst>
            </p:cNvPr>
            <p:cNvSpPr txBox="1"/>
            <p:nvPr/>
          </p:nvSpPr>
          <p:spPr>
            <a:xfrm>
              <a:off x="1484984" y="5082216"/>
              <a:ext cx="2564920" cy="400110"/>
            </a:xfrm>
            <a:prstGeom prst="rect">
              <a:avLst/>
            </a:prstGeom>
            <a:noFill/>
          </p:spPr>
          <p:txBody>
            <a:bodyPr wrap="square" rtlCol="0">
              <a:spAutoFit/>
            </a:bodyPr>
            <a:lstStyle/>
            <a:p>
              <a:r>
                <a:rPr lang="es-MX" sz="2000" b="1" dirty="0">
                  <a:ln w="0"/>
                  <a:solidFill>
                    <a:srgbClr val="FFC000"/>
                  </a:solidFill>
                  <a:latin typeface="Ubuntu" panose="020B0504030602030204" pitchFamily="34" charset="0"/>
                </a:rPr>
                <a:t>Automatic changes</a:t>
              </a:r>
            </a:p>
          </p:txBody>
        </p:sp>
      </p:grpSp>
    </p:spTree>
    <p:extLst>
      <p:ext uri="{BB962C8B-B14F-4D97-AF65-F5344CB8AC3E}">
        <p14:creationId xmlns:p14="http://schemas.microsoft.com/office/powerpoint/2010/main" val="186238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anim calcmode="lin" valueType="num">
                                      <p:cBhvr>
                                        <p:cTn id="8" dur="1000" fill="hold"/>
                                        <p:tgtEl>
                                          <p:spTgt spid="103"/>
                                        </p:tgtEl>
                                        <p:attrNameLst>
                                          <p:attrName>ppt_x</p:attrName>
                                        </p:attrNameLst>
                                      </p:cBhvr>
                                      <p:tavLst>
                                        <p:tav tm="0">
                                          <p:val>
                                            <p:strVal val="#ppt_x"/>
                                          </p:val>
                                        </p:tav>
                                        <p:tav tm="100000">
                                          <p:val>
                                            <p:strVal val="#ppt_x"/>
                                          </p:val>
                                        </p:tav>
                                      </p:tavLst>
                                    </p:anim>
                                    <p:anim calcmode="lin" valueType="num">
                                      <p:cBhvr>
                                        <p:cTn id="9"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additive="base">
                                        <p:cTn id="14" dur="500" fill="hold"/>
                                        <p:tgtEl>
                                          <p:spTgt spid="100"/>
                                        </p:tgtEl>
                                        <p:attrNameLst>
                                          <p:attrName>ppt_x</p:attrName>
                                        </p:attrNameLst>
                                      </p:cBhvr>
                                      <p:tavLst>
                                        <p:tav tm="0">
                                          <p:val>
                                            <p:strVal val="#ppt_x"/>
                                          </p:val>
                                        </p:tav>
                                        <p:tav tm="100000">
                                          <p:val>
                                            <p:strVal val="#ppt_x"/>
                                          </p:val>
                                        </p:tav>
                                      </p:tavLst>
                                    </p:anim>
                                    <p:anim calcmode="lin" valueType="num">
                                      <p:cBhvr additive="base">
                                        <p:cTn id="15"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ppt_x"/>
                                          </p:val>
                                        </p:tav>
                                        <p:tav tm="100000">
                                          <p:val>
                                            <p:strVal val="#ppt_x"/>
                                          </p:val>
                                        </p:tav>
                                      </p:tavLst>
                                    </p:anim>
                                    <p:anim calcmode="lin" valueType="num">
                                      <p:cBhvr additive="base">
                                        <p:cTn id="21"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2"/>
                                        </p:tgtEl>
                                        <p:attrNameLst>
                                          <p:attrName>style.visibility</p:attrName>
                                        </p:attrNameLst>
                                      </p:cBhvr>
                                      <p:to>
                                        <p:strVal val="visible"/>
                                      </p:to>
                                    </p:set>
                                    <p:anim calcmode="lin" valueType="num">
                                      <p:cBhvr additive="base">
                                        <p:cTn id="26" dur="500" fill="hold"/>
                                        <p:tgtEl>
                                          <p:spTgt spid="102"/>
                                        </p:tgtEl>
                                        <p:attrNameLst>
                                          <p:attrName>ppt_x</p:attrName>
                                        </p:attrNameLst>
                                      </p:cBhvr>
                                      <p:tavLst>
                                        <p:tav tm="0">
                                          <p:val>
                                            <p:strVal val="#ppt_x"/>
                                          </p:val>
                                        </p:tav>
                                        <p:tav tm="100000">
                                          <p:val>
                                            <p:strVal val="#ppt_x"/>
                                          </p:val>
                                        </p:tav>
                                      </p:tavLst>
                                    </p:anim>
                                    <p:anim calcmode="lin" valueType="num">
                                      <p:cBhvr additive="base">
                                        <p:cTn id="2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0AEA-A80B-E22F-EF4E-F0AF5F0DC50E}"/>
              </a:ext>
            </a:extLst>
          </p:cNvPr>
          <p:cNvSpPr>
            <a:spLocks noGrp="1"/>
          </p:cNvSpPr>
          <p:nvPr>
            <p:ph type="title"/>
          </p:nvPr>
        </p:nvSpPr>
        <p:spPr/>
        <p:txBody>
          <a:bodyPr/>
          <a:lstStyle/>
          <a:p>
            <a:r>
              <a:rPr lang="en-US" dirty="0" err="1"/>
              <a:t>GitOps</a:t>
            </a:r>
            <a:endParaRPr lang="en-US" dirty="0"/>
          </a:p>
        </p:txBody>
      </p:sp>
      <p:pic>
        <p:nvPicPr>
          <p:cNvPr id="10" name="Picture 9">
            <a:extLst>
              <a:ext uri="{FF2B5EF4-FFF2-40B4-BE49-F238E27FC236}">
                <a16:creationId xmlns:a16="http://schemas.microsoft.com/office/drawing/2014/main" id="{8CC96F8A-1DDB-0E10-B944-6D90AD7706A5}"/>
              </a:ext>
            </a:extLst>
          </p:cNvPr>
          <p:cNvPicPr>
            <a:picLocks noChangeAspect="1"/>
          </p:cNvPicPr>
          <p:nvPr/>
        </p:nvPicPr>
        <p:blipFill>
          <a:blip r:embed="rId3">
            <a:duotone>
              <a:schemeClr val="accent1">
                <a:shade val="45000"/>
                <a:satMod val="135000"/>
              </a:schemeClr>
              <a:prstClr val="white"/>
            </a:duotone>
          </a:blip>
          <a:stretch>
            <a:fillRect/>
          </a:stretch>
        </p:blipFill>
        <p:spPr>
          <a:xfrm>
            <a:off x="2797919" y="4641672"/>
            <a:ext cx="1078510" cy="1078510"/>
          </a:xfrm>
          <a:prstGeom prst="rect">
            <a:avLst/>
          </a:prstGeom>
        </p:spPr>
      </p:pic>
      <p:cxnSp>
        <p:nvCxnSpPr>
          <p:cNvPr id="21" name="Straight Arrow Connector 20">
            <a:extLst>
              <a:ext uri="{FF2B5EF4-FFF2-40B4-BE49-F238E27FC236}">
                <a16:creationId xmlns:a16="http://schemas.microsoft.com/office/drawing/2014/main" id="{3C5D46A3-A180-9DA1-209E-14DD8ECB79EA}"/>
              </a:ext>
            </a:extLst>
          </p:cNvPr>
          <p:cNvCxnSpPr/>
          <p:nvPr/>
        </p:nvCxnSpPr>
        <p:spPr>
          <a:xfrm>
            <a:off x="5091545" y="3278452"/>
            <a:ext cx="1537855" cy="0"/>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906E1B9B-DB52-01AE-340D-2C0079ACFE7F}"/>
              </a:ext>
            </a:extLst>
          </p:cNvPr>
          <p:cNvGrpSpPr/>
          <p:nvPr/>
        </p:nvGrpSpPr>
        <p:grpSpPr>
          <a:xfrm>
            <a:off x="7344583" y="2050954"/>
            <a:ext cx="3126132" cy="1892956"/>
            <a:chOff x="7065182" y="2050954"/>
            <a:chExt cx="3621291" cy="2010269"/>
          </a:xfrm>
        </p:grpSpPr>
        <p:sp>
          <p:nvSpPr>
            <p:cNvPr id="3" name="Rectangle: Rounded Corners 2">
              <a:extLst>
                <a:ext uri="{FF2B5EF4-FFF2-40B4-BE49-F238E27FC236}">
                  <a16:creationId xmlns:a16="http://schemas.microsoft.com/office/drawing/2014/main" id="{29C97751-B5C6-C1F4-1F1C-109F5CE9B029}"/>
                </a:ext>
              </a:extLst>
            </p:cNvPr>
            <p:cNvSpPr/>
            <p:nvPr/>
          </p:nvSpPr>
          <p:spPr>
            <a:xfrm>
              <a:off x="7065182" y="2050954"/>
              <a:ext cx="3621291" cy="2010269"/>
            </a:xfrm>
            <a:prstGeom prst="roundRect">
              <a:avLst>
                <a:gd name="adj" fmla="val 6237"/>
              </a:avLst>
            </a:prstGeom>
            <a:noFill/>
            <a:ln w="38100" cap="rnd">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Amazon anuncia 5 nuevos proyectos solares para impulsar operaciones en  Australia, China y EE.UU. - Masterhacks Blog">
              <a:extLst>
                <a:ext uri="{FF2B5EF4-FFF2-40B4-BE49-F238E27FC236}">
                  <a16:creationId xmlns:a16="http://schemas.microsoft.com/office/drawing/2014/main" id="{0BCA8A8C-54AA-4BA6-317C-282DE77F3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7946" y="2149840"/>
              <a:ext cx="1180653" cy="802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Kubernetes">
              <a:extLst>
                <a:ext uri="{FF2B5EF4-FFF2-40B4-BE49-F238E27FC236}">
                  <a16:creationId xmlns:a16="http://schemas.microsoft.com/office/drawing/2014/main" id="{77C9B405-A2D0-3AC0-8485-C969E88C3A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21715" y="2952178"/>
              <a:ext cx="853114" cy="9369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B06A406-269D-7006-A035-4F6ED9F62446}"/>
                </a:ext>
              </a:extLst>
            </p:cNvPr>
            <p:cNvPicPr>
              <a:picLocks noChangeAspect="1"/>
            </p:cNvPicPr>
            <p:nvPr/>
          </p:nvPicPr>
          <p:blipFill>
            <a:blip r:embed="rId6">
              <a:duotone>
                <a:schemeClr val="bg2">
                  <a:shade val="45000"/>
                  <a:satMod val="135000"/>
                </a:schemeClr>
                <a:prstClr val="white"/>
              </a:duotone>
            </a:blip>
            <a:stretch>
              <a:fillRect/>
            </a:stretch>
          </p:blipFill>
          <p:spPr>
            <a:xfrm>
              <a:off x="7707545" y="2501836"/>
              <a:ext cx="1078510" cy="1078510"/>
            </a:xfrm>
            <a:prstGeom prst="rect">
              <a:avLst/>
            </a:prstGeom>
          </p:spPr>
        </p:pic>
      </p:grpSp>
      <p:grpSp>
        <p:nvGrpSpPr>
          <p:cNvPr id="35" name="Group 34">
            <a:extLst>
              <a:ext uri="{FF2B5EF4-FFF2-40B4-BE49-F238E27FC236}">
                <a16:creationId xmlns:a16="http://schemas.microsoft.com/office/drawing/2014/main" id="{CD3CA831-A292-F3EC-270B-5E5FE57C8910}"/>
              </a:ext>
            </a:extLst>
          </p:cNvPr>
          <p:cNvGrpSpPr/>
          <p:nvPr/>
        </p:nvGrpSpPr>
        <p:grpSpPr>
          <a:xfrm>
            <a:off x="2618546" y="4428680"/>
            <a:ext cx="5225968" cy="1385787"/>
            <a:chOff x="2618546" y="4428680"/>
            <a:chExt cx="5225968" cy="1385787"/>
          </a:xfrm>
        </p:grpSpPr>
        <p:sp>
          <p:nvSpPr>
            <p:cNvPr id="33" name="Rectangle: Rounded Corners 32">
              <a:extLst>
                <a:ext uri="{FF2B5EF4-FFF2-40B4-BE49-F238E27FC236}">
                  <a16:creationId xmlns:a16="http://schemas.microsoft.com/office/drawing/2014/main" id="{D755E327-379B-5EC3-25DB-447D7CE70723}"/>
                </a:ext>
              </a:extLst>
            </p:cNvPr>
            <p:cNvSpPr/>
            <p:nvPr/>
          </p:nvSpPr>
          <p:spPr>
            <a:xfrm>
              <a:off x="2618546" y="4428680"/>
              <a:ext cx="5225968" cy="1385787"/>
            </a:xfrm>
            <a:prstGeom prst="roundRect">
              <a:avLst>
                <a:gd name="adj" fmla="val 12895"/>
              </a:avLst>
            </a:prstGeom>
            <a:noFill/>
            <a:ln>
              <a:solidFill>
                <a:srgbClr val="164E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02EDB459-47B5-80DB-B97E-462531CFB4FE}"/>
                </a:ext>
              </a:extLst>
            </p:cNvPr>
            <p:cNvSpPr txBox="1"/>
            <p:nvPr/>
          </p:nvSpPr>
          <p:spPr>
            <a:xfrm>
              <a:off x="4642183" y="4641672"/>
              <a:ext cx="3126131" cy="830997"/>
            </a:xfrm>
            <a:prstGeom prst="rect">
              <a:avLst/>
            </a:prstGeom>
            <a:noFill/>
          </p:spPr>
          <p:txBody>
            <a:bodyPr wrap="square" rtlCol="0">
              <a:spAutoFit/>
            </a:bodyPr>
            <a:lstStyle/>
            <a:p>
              <a:r>
                <a:rPr lang="en-US" sz="2400" dirty="0" err="1">
                  <a:solidFill>
                    <a:schemeClr val="bg1"/>
                  </a:solidFill>
                  <a:latin typeface="+mj-lt"/>
                </a:rPr>
                <a:t>Kubectl</a:t>
              </a:r>
              <a:r>
                <a:rPr lang="en-US" sz="2400" dirty="0">
                  <a:solidFill>
                    <a:schemeClr val="bg1"/>
                  </a:solidFill>
                  <a:latin typeface="+mj-lt"/>
                </a:rPr>
                <a:t> apply</a:t>
              </a:r>
            </a:p>
            <a:p>
              <a:r>
                <a:rPr lang="en-US" sz="2400" dirty="0">
                  <a:solidFill>
                    <a:schemeClr val="bg1"/>
                  </a:solidFill>
                  <a:latin typeface="+mj-lt"/>
                </a:rPr>
                <a:t>Terraform apply</a:t>
              </a:r>
            </a:p>
          </p:txBody>
        </p:sp>
      </p:grpSp>
      <p:grpSp>
        <p:nvGrpSpPr>
          <p:cNvPr id="40" name="Group 39">
            <a:extLst>
              <a:ext uri="{FF2B5EF4-FFF2-40B4-BE49-F238E27FC236}">
                <a16:creationId xmlns:a16="http://schemas.microsoft.com/office/drawing/2014/main" id="{6C10E91F-DD3F-B872-F815-D0914E60CEA2}"/>
              </a:ext>
            </a:extLst>
          </p:cNvPr>
          <p:cNvGrpSpPr/>
          <p:nvPr/>
        </p:nvGrpSpPr>
        <p:grpSpPr>
          <a:xfrm>
            <a:off x="4423411" y="3630711"/>
            <a:ext cx="2876408" cy="2914058"/>
            <a:chOff x="7537202" y="3671967"/>
            <a:chExt cx="2876408" cy="2914058"/>
          </a:xfrm>
        </p:grpSpPr>
        <p:sp>
          <p:nvSpPr>
            <p:cNvPr id="37" name="Rectangle: Rounded Corners 36">
              <a:extLst>
                <a:ext uri="{FF2B5EF4-FFF2-40B4-BE49-F238E27FC236}">
                  <a16:creationId xmlns:a16="http://schemas.microsoft.com/office/drawing/2014/main" id="{F6E91DE2-51F4-DF7F-D31C-4475DFD3C21B}"/>
                </a:ext>
              </a:extLst>
            </p:cNvPr>
            <p:cNvSpPr/>
            <p:nvPr/>
          </p:nvSpPr>
          <p:spPr>
            <a:xfrm>
              <a:off x="7537202" y="3873309"/>
              <a:ext cx="2876408" cy="2712716"/>
            </a:xfrm>
            <a:prstGeom prst="roundRect">
              <a:avLst>
                <a:gd name="adj" fmla="val 12895"/>
              </a:avLst>
            </a:prstGeom>
            <a:solidFill>
              <a:srgbClr val="C0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8BD5A71F-286E-62E4-1AFD-D2450DBF2009}"/>
                </a:ext>
              </a:extLst>
            </p:cNvPr>
            <p:cNvSpPr/>
            <p:nvPr/>
          </p:nvSpPr>
          <p:spPr>
            <a:xfrm>
              <a:off x="8750785" y="3671967"/>
              <a:ext cx="446955" cy="445767"/>
            </a:xfrm>
            <a:custGeom>
              <a:avLst/>
              <a:gdLst>
                <a:gd name="connsiteX0" fmla="*/ 223039 w 645868"/>
                <a:gd name="connsiteY0" fmla="*/ 196121 h 645868"/>
                <a:gd name="connsiteX1" fmla="*/ 204011 w 645868"/>
                <a:gd name="connsiteY1" fmla="*/ 204011 h 645868"/>
                <a:gd name="connsiteX2" fmla="*/ 204011 w 645868"/>
                <a:gd name="connsiteY2" fmla="*/ 242067 h 645868"/>
                <a:gd name="connsiteX3" fmla="*/ 284882 w 645868"/>
                <a:gd name="connsiteY3" fmla="*/ 322933 h 645868"/>
                <a:gd name="connsiteX4" fmla="*/ 204011 w 645868"/>
                <a:gd name="connsiteY4" fmla="*/ 403799 h 645868"/>
                <a:gd name="connsiteX5" fmla="*/ 204011 w 645868"/>
                <a:gd name="connsiteY5" fmla="*/ 441855 h 645868"/>
                <a:gd name="connsiteX6" fmla="*/ 223041 w 645868"/>
                <a:gd name="connsiteY6" fmla="*/ 449739 h 645868"/>
                <a:gd name="connsiteX7" fmla="*/ 242067 w 645868"/>
                <a:gd name="connsiteY7" fmla="*/ 441855 h 645868"/>
                <a:gd name="connsiteX8" fmla="*/ 322933 w 645868"/>
                <a:gd name="connsiteY8" fmla="*/ 360984 h 645868"/>
                <a:gd name="connsiteX9" fmla="*/ 403799 w 645868"/>
                <a:gd name="connsiteY9" fmla="*/ 441855 h 645868"/>
                <a:gd name="connsiteX10" fmla="*/ 422826 w 645868"/>
                <a:gd name="connsiteY10" fmla="*/ 449739 h 645868"/>
                <a:gd name="connsiteX11" fmla="*/ 441855 w 645868"/>
                <a:gd name="connsiteY11" fmla="*/ 441855 h 645868"/>
                <a:gd name="connsiteX12" fmla="*/ 441855 w 645868"/>
                <a:gd name="connsiteY12" fmla="*/ 403799 h 645868"/>
                <a:gd name="connsiteX13" fmla="*/ 360984 w 645868"/>
                <a:gd name="connsiteY13" fmla="*/ 322933 h 645868"/>
                <a:gd name="connsiteX14" fmla="*/ 441855 w 645868"/>
                <a:gd name="connsiteY14" fmla="*/ 242067 h 645868"/>
                <a:gd name="connsiteX15" fmla="*/ 441855 w 645868"/>
                <a:gd name="connsiteY15" fmla="*/ 204011 h 645868"/>
                <a:gd name="connsiteX16" fmla="*/ 403799 w 645868"/>
                <a:gd name="connsiteY16" fmla="*/ 204011 h 645868"/>
                <a:gd name="connsiteX17" fmla="*/ 322933 w 645868"/>
                <a:gd name="connsiteY17" fmla="*/ 284882 h 645868"/>
                <a:gd name="connsiteX18" fmla="*/ 242067 w 645868"/>
                <a:gd name="connsiteY18" fmla="*/ 204011 h 645868"/>
                <a:gd name="connsiteX19" fmla="*/ 223039 w 645868"/>
                <a:gd name="connsiteY19" fmla="*/ 196121 h 645868"/>
                <a:gd name="connsiteX20" fmla="*/ 322934 w 645868"/>
                <a:gd name="connsiteY20" fmla="*/ 0 h 645868"/>
                <a:gd name="connsiteX21" fmla="*/ 645868 w 645868"/>
                <a:gd name="connsiteY21" fmla="*/ 322934 h 645868"/>
                <a:gd name="connsiteX22" fmla="*/ 322934 w 645868"/>
                <a:gd name="connsiteY22" fmla="*/ 645868 h 645868"/>
                <a:gd name="connsiteX23" fmla="*/ 0 w 645868"/>
                <a:gd name="connsiteY23" fmla="*/ 322934 h 645868"/>
                <a:gd name="connsiteX24" fmla="*/ 322934 w 645868"/>
                <a:gd name="connsiteY24" fmla="*/ 0 h 6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5868" h="645868">
                  <a:moveTo>
                    <a:pt x="223039" y="196121"/>
                  </a:moveTo>
                  <a:cubicBezTo>
                    <a:pt x="216157" y="196121"/>
                    <a:pt x="209274" y="198751"/>
                    <a:pt x="204011" y="204011"/>
                  </a:cubicBezTo>
                  <a:cubicBezTo>
                    <a:pt x="193491" y="214536"/>
                    <a:pt x="193491" y="231542"/>
                    <a:pt x="204011" y="242067"/>
                  </a:cubicBezTo>
                  <a:lnTo>
                    <a:pt x="284882" y="322933"/>
                  </a:lnTo>
                  <a:lnTo>
                    <a:pt x="204011" y="403799"/>
                  </a:lnTo>
                  <a:cubicBezTo>
                    <a:pt x="193491" y="414325"/>
                    <a:pt x="193491" y="431330"/>
                    <a:pt x="204011" y="441855"/>
                  </a:cubicBezTo>
                  <a:cubicBezTo>
                    <a:pt x="209259" y="447104"/>
                    <a:pt x="216148" y="449739"/>
                    <a:pt x="223041" y="449739"/>
                  </a:cubicBezTo>
                  <a:cubicBezTo>
                    <a:pt x="229929" y="449739"/>
                    <a:pt x="236818" y="447104"/>
                    <a:pt x="242067" y="441855"/>
                  </a:cubicBezTo>
                  <a:lnTo>
                    <a:pt x="322933" y="360984"/>
                  </a:lnTo>
                  <a:lnTo>
                    <a:pt x="403799" y="441855"/>
                  </a:lnTo>
                  <a:cubicBezTo>
                    <a:pt x="409048" y="447104"/>
                    <a:pt x="415937" y="449739"/>
                    <a:pt x="422826" y="449739"/>
                  </a:cubicBezTo>
                  <a:cubicBezTo>
                    <a:pt x="429718" y="449739"/>
                    <a:pt x="436607" y="447104"/>
                    <a:pt x="441855" y="441855"/>
                  </a:cubicBezTo>
                  <a:cubicBezTo>
                    <a:pt x="452375" y="431330"/>
                    <a:pt x="452375" y="414325"/>
                    <a:pt x="441855" y="403799"/>
                  </a:cubicBezTo>
                  <a:lnTo>
                    <a:pt x="360984" y="322933"/>
                  </a:lnTo>
                  <a:lnTo>
                    <a:pt x="441855" y="242067"/>
                  </a:lnTo>
                  <a:cubicBezTo>
                    <a:pt x="452375" y="231542"/>
                    <a:pt x="452375" y="214536"/>
                    <a:pt x="441855" y="204011"/>
                  </a:cubicBezTo>
                  <a:cubicBezTo>
                    <a:pt x="431330" y="193491"/>
                    <a:pt x="414325" y="193491"/>
                    <a:pt x="403799" y="204011"/>
                  </a:cubicBezTo>
                  <a:lnTo>
                    <a:pt x="322933" y="284882"/>
                  </a:lnTo>
                  <a:lnTo>
                    <a:pt x="242067" y="204011"/>
                  </a:lnTo>
                  <a:cubicBezTo>
                    <a:pt x="236805" y="198751"/>
                    <a:pt x="229922" y="196121"/>
                    <a:pt x="223039" y="196121"/>
                  </a:cubicBezTo>
                  <a:close/>
                  <a:moveTo>
                    <a:pt x="322934" y="0"/>
                  </a:moveTo>
                  <a:cubicBezTo>
                    <a:pt x="501007" y="0"/>
                    <a:pt x="645868" y="144861"/>
                    <a:pt x="645868" y="322934"/>
                  </a:cubicBezTo>
                  <a:cubicBezTo>
                    <a:pt x="645868" y="501007"/>
                    <a:pt x="501007" y="645868"/>
                    <a:pt x="322934" y="645868"/>
                  </a:cubicBezTo>
                  <a:cubicBezTo>
                    <a:pt x="144861" y="645868"/>
                    <a:pt x="0" y="501007"/>
                    <a:pt x="0" y="322934"/>
                  </a:cubicBezTo>
                  <a:cubicBezTo>
                    <a:pt x="0" y="144861"/>
                    <a:pt x="144861" y="0"/>
                    <a:pt x="322934" y="0"/>
                  </a:cubicBezTo>
                  <a:close/>
                </a:path>
              </a:pathLst>
            </a:custGeom>
            <a:solidFill>
              <a:srgbClr val="E04E59"/>
            </a:solidFill>
            <a:ln w="1246" cap="flat">
              <a:noFill/>
              <a:prstDash val="solid"/>
              <a:miter/>
            </a:ln>
          </p:spPr>
          <p:txBody>
            <a:bodyPr rtlCol="0" anchor="ctr"/>
            <a:lstStyle/>
            <a:p>
              <a:endParaRPr lang="en-US"/>
            </a:p>
          </p:txBody>
        </p:sp>
      </p:grpSp>
      <p:sp>
        <p:nvSpPr>
          <p:cNvPr id="42" name="Rectangle: Rounded Corners 41">
            <a:extLst>
              <a:ext uri="{FF2B5EF4-FFF2-40B4-BE49-F238E27FC236}">
                <a16:creationId xmlns:a16="http://schemas.microsoft.com/office/drawing/2014/main" id="{A1EE6C26-DCCE-5BAC-B9A4-EC89E510BE8B}"/>
              </a:ext>
            </a:extLst>
          </p:cNvPr>
          <p:cNvSpPr/>
          <p:nvPr/>
        </p:nvSpPr>
        <p:spPr>
          <a:xfrm>
            <a:off x="0" y="1158112"/>
            <a:ext cx="11294533" cy="575195"/>
          </a:xfrm>
          <a:prstGeom prst="roundRect">
            <a:avLst>
              <a:gd name="adj" fmla="val 13988"/>
            </a:avLst>
          </a:prstGeom>
          <a:solidFill>
            <a:schemeClr val="accent1">
              <a:lumMod val="75000"/>
              <a:alpha val="11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pc="300" dirty="0">
                <a:solidFill>
                  <a:schemeClr val="bg1"/>
                </a:solidFill>
                <a:latin typeface="Ubuntu" panose="020B0504030602030204" pitchFamily="34" charset="0"/>
              </a:rPr>
              <a:t>Las </a:t>
            </a:r>
            <a:r>
              <a:rPr lang="en-US" sz="2000" b="1" spc="300" dirty="0" err="1">
                <a:solidFill>
                  <a:schemeClr val="bg1"/>
                </a:solidFill>
                <a:latin typeface="Ubuntu" panose="020B0504030602030204" pitchFamily="34" charset="0"/>
              </a:rPr>
              <a:t>atualizaciones</a:t>
            </a:r>
            <a:r>
              <a:rPr lang="en-US" sz="2000" b="1" spc="300" dirty="0">
                <a:solidFill>
                  <a:schemeClr val="bg1"/>
                </a:solidFill>
                <a:latin typeface="Ubuntu" panose="020B0504030602030204" pitchFamily="34" charset="0"/>
              </a:rPr>
              <a:t> de </a:t>
            </a:r>
            <a:r>
              <a:rPr lang="en-US" sz="2000" b="1" spc="300" dirty="0" err="1">
                <a:solidFill>
                  <a:schemeClr val="bg1"/>
                </a:solidFill>
                <a:latin typeface="Ubuntu" panose="020B0504030602030204" pitchFamily="34" charset="0"/>
              </a:rPr>
              <a:t>infraestructura</a:t>
            </a:r>
            <a:r>
              <a:rPr lang="en-US" sz="2000" b="1" spc="300" dirty="0">
                <a:solidFill>
                  <a:schemeClr val="bg1"/>
                </a:solidFill>
                <a:latin typeface="Ubuntu" panose="020B0504030602030204" pitchFamily="34" charset="0"/>
              </a:rPr>
              <a:t> no </a:t>
            </a:r>
            <a:r>
              <a:rPr lang="en-US" sz="2000" b="1" spc="300" dirty="0" err="1">
                <a:solidFill>
                  <a:schemeClr val="bg1"/>
                </a:solidFill>
                <a:latin typeface="Ubuntu" panose="020B0504030602030204" pitchFamily="34" charset="0"/>
              </a:rPr>
              <a:t>estan</a:t>
            </a:r>
            <a:r>
              <a:rPr lang="en-US" sz="2000" b="1" spc="300" dirty="0">
                <a:solidFill>
                  <a:schemeClr val="bg1"/>
                </a:solidFill>
                <a:latin typeface="Ubuntu" panose="020B0504030602030204" pitchFamily="34" charset="0"/>
              </a:rPr>
              <a:t> </a:t>
            </a:r>
            <a:r>
              <a:rPr lang="en-US" sz="2000" b="1" spc="300" dirty="0" err="1">
                <a:solidFill>
                  <a:schemeClr val="bg1"/>
                </a:solidFill>
                <a:latin typeface="Ubuntu" panose="020B0504030602030204" pitchFamily="34" charset="0"/>
              </a:rPr>
              <a:t>automatizadas</a:t>
            </a:r>
            <a:endParaRPr lang="en-US" sz="2000" b="1" spc="300" dirty="0">
              <a:solidFill>
                <a:schemeClr val="bg1"/>
              </a:solidFill>
              <a:latin typeface="Ubuntu" panose="020B0504030602030204" pitchFamily="34" charset="0"/>
            </a:endParaRPr>
          </a:p>
        </p:txBody>
      </p:sp>
      <p:sp>
        <p:nvSpPr>
          <p:cNvPr id="46" name="Rectangle 45">
            <a:extLst>
              <a:ext uri="{FF2B5EF4-FFF2-40B4-BE49-F238E27FC236}">
                <a16:creationId xmlns:a16="http://schemas.microsoft.com/office/drawing/2014/main" id="{AC54FDC7-B5AD-2C55-A4AC-5FD7809281E6}"/>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2E1A5B4-AEDE-9FBF-0AB3-D8853104B172}"/>
              </a:ext>
            </a:extLst>
          </p:cNvPr>
          <p:cNvGrpSpPr/>
          <p:nvPr/>
        </p:nvGrpSpPr>
        <p:grpSpPr>
          <a:xfrm>
            <a:off x="2280085" y="2050954"/>
            <a:ext cx="1597668" cy="1579757"/>
            <a:chOff x="2280085" y="2050954"/>
            <a:chExt cx="1597668" cy="1579757"/>
          </a:xfrm>
        </p:grpSpPr>
        <p:sp>
          <p:nvSpPr>
            <p:cNvPr id="7" name="Flowchart: Connector 6">
              <a:extLst>
                <a:ext uri="{FF2B5EF4-FFF2-40B4-BE49-F238E27FC236}">
                  <a16:creationId xmlns:a16="http://schemas.microsoft.com/office/drawing/2014/main" id="{A21094E0-6C70-30E5-748F-B3AB24FBAB39}"/>
                </a:ext>
              </a:extLst>
            </p:cNvPr>
            <p:cNvSpPr/>
            <p:nvPr/>
          </p:nvSpPr>
          <p:spPr>
            <a:xfrm>
              <a:off x="3382297" y="3060072"/>
              <a:ext cx="310033" cy="283279"/>
            </a:xfrm>
            <a:prstGeom prst="flowChartConnector">
              <a:avLst/>
            </a:prstGeom>
            <a:solidFill>
              <a:srgbClr val="10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C2729FD4-370D-CCCF-45CC-6479E04F3FFB}"/>
                </a:ext>
              </a:extLst>
            </p:cNvPr>
            <p:cNvSpPr/>
            <p:nvPr/>
          </p:nvSpPr>
          <p:spPr>
            <a:xfrm>
              <a:off x="3340907" y="3051215"/>
              <a:ext cx="310033" cy="283279"/>
            </a:xfrm>
            <a:prstGeom prst="flowChartConnector">
              <a:avLst/>
            </a:prstGeom>
            <a:solidFill>
              <a:srgbClr val="10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3EC51EC9-20D6-C6EF-F15E-1B379978FDB9}"/>
                </a:ext>
              </a:extLst>
            </p:cNvPr>
            <p:cNvPicPr>
              <a:picLocks noChangeAspect="1"/>
            </p:cNvPicPr>
            <p:nvPr/>
          </p:nvPicPr>
          <p:blipFill>
            <a:blip r:embed="rId7">
              <a:duotone>
                <a:schemeClr val="bg2">
                  <a:shade val="45000"/>
                  <a:satMod val="135000"/>
                </a:schemeClr>
                <a:prstClr val="white"/>
              </a:duotone>
            </a:blip>
            <a:stretch>
              <a:fillRect/>
            </a:stretch>
          </p:blipFill>
          <p:spPr>
            <a:xfrm>
              <a:off x="2280085" y="2050954"/>
              <a:ext cx="1597668" cy="1491829"/>
            </a:xfrm>
            <a:prstGeom prst="rect">
              <a:avLst/>
            </a:prstGeom>
          </p:spPr>
        </p:pic>
        <p:grpSp>
          <p:nvGrpSpPr>
            <p:cNvPr id="13" name="Group 12">
              <a:extLst>
                <a:ext uri="{FF2B5EF4-FFF2-40B4-BE49-F238E27FC236}">
                  <a16:creationId xmlns:a16="http://schemas.microsoft.com/office/drawing/2014/main" id="{E05340E4-F2A2-749D-03C2-500F8769E8A7}"/>
                </a:ext>
              </a:extLst>
            </p:cNvPr>
            <p:cNvGrpSpPr/>
            <p:nvPr/>
          </p:nvGrpSpPr>
          <p:grpSpPr>
            <a:xfrm>
              <a:off x="3372142" y="2997432"/>
              <a:ext cx="320188" cy="383458"/>
              <a:chOff x="1401098" y="2573595"/>
              <a:chExt cx="320188" cy="383458"/>
            </a:xfrm>
          </p:grpSpPr>
          <p:sp>
            <p:nvSpPr>
              <p:cNvPr id="12" name="Flowchart: Connector 11">
                <a:extLst>
                  <a:ext uri="{FF2B5EF4-FFF2-40B4-BE49-F238E27FC236}">
                    <a16:creationId xmlns:a16="http://schemas.microsoft.com/office/drawing/2014/main" id="{E8A50ECB-E5F8-CC65-25C0-1501C7451324}"/>
                  </a:ext>
                </a:extLst>
              </p:cNvPr>
              <p:cNvSpPr/>
              <p:nvPr/>
            </p:nvSpPr>
            <p:spPr>
              <a:xfrm>
                <a:off x="1401098" y="2573595"/>
                <a:ext cx="320188" cy="383458"/>
              </a:xfrm>
              <a:prstGeom prst="flowChartConnector">
                <a:avLst/>
              </a:prstGeom>
              <a:solidFill>
                <a:srgbClr val="10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2" descr="Terraform and HCL - IntelliJ IDEs Plugin | Marketplace">
                <a:extLst>
                  <a:ext uri="{FF2B5EF4-FFF2-40B4-BE49-F238E27FC236}">
                    <a16:creationId xmlns:a16="http://schemas.microsoft.com/office/drawing/2014/main" id="{CC881EF8-F7A8-7E5B-A63C-DB37EA23AF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7762" y="2658664"/>
                <a:ext cx="260218" cy="22600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4" descr="Kubernetes">
              <a:extLst>
                <a:ext uri="{FF2B5EF4-FFF2-40B4-BE49-F238E27FC236}">
                  <a16:creationId xmlns:a16="http://schemas.microsoft.com/office/drawing/2014/main" id="{A56D64E4-168D-D965-F929-79A91C616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397" y="3289352"/>
              <a:ext cx="397044" cy="3413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307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0-#ppt_w/2"/>
                                          </p:val>
                                        </p:tav>
                                        <p:tav tm="100000">
                                          <p:val>
                                            <p:strVal val="#ppt_x"/>
                                          </p:val>
                                        </p:tav>
                                      </p:tavLst>
                                    </p:anim>
                                    <p:anim calcmode="lin" valueType="num">
                                      <p:cBhvr additive="base">
                                        <p:cTn id="29"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E5F9430-6A19-12DB-28CC-50D8CB56A22B}"/>
              </a:ext>
            </a:extLst>
          </p:cNvPr>
          <p:cNvSpPr>
            <a:spLocks noGrp="1"/>
          </p:cNvSpPr>
          <p:nvPr>
            <p:ph type="title"/>
          </p:nvPr>
        </p:nvSpPr>
        <p:spPr/>
        <p:txBody>
          <a:bodyPr/>
          <a:lstStyle/>
          <a:p>
            <a:r>
              <a:rPr lang="en-US" dirty="0" err="1"/>
              <a:t>GitOps</a:t>
            </a:r>
            <a:endParaRPr lang="en-US" dirty="0"/>
          </a:p>
        </p:txBody>
      </p:sp>
      <p:pic>
        <p:nvPicPr>
          <p:cNvPr id="13" name="Picture 2">
            <a:extLst>
              <a:ext uri="{FF2B5EF4-FFF2-40B4-BE49-F238E27FC236}">
                <a16:creationId xmlns:a16="http://schemas.microsoft.com/office/drawing/2014/main" id="{1A8CDCB9-4944-8F5C-70D2-135224ACFBB8}"/>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70898" y="4219153"/>
            <a:ext cx="1110993" cy="11109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267A25C-904F-FC01-FD44-4F8EC6D163ED}"/>
              </a:ext>
            </a:extLst>
          </p:cNvPr>
          <p:cNvPicPr>
            <a:picLocks noChangeAspect="1"/>
          </p:cNvPicPr>
          <p:nvPr/>
        </p:nvPicPr>
        <p:blipFill>
          <a:blip r:embed="rId4">
            <a:duotone>
              <a:schemeClr val="accent1">
                <a:shade val="45000"/>
                <a:satMod val="135000"/>
              </a:schemeClr>
              <a:prstClr val="white"/>
            </a:duotone>
          </a:blip>
          <a:stretch>
            <a:fillRect/>
          </a:stretch>
        </p:blipFill>
        <p:spPr>
          <a:xfrm>
            <a:off x="2686207" y="1404817"/>
            <a:ext cx="1110993" cy="1138723"/>
          </a:xfrm>
          <a:prstGeom prst="rect">
            <a:avLst/>
          </a:prstGeom>
        </p:spPr>
      </p:pic>
      <p:grpSp>
        <p:nvGrpSpPr>
          <p:cNvPr id="4" name="Group 3">
            <a:extLst>
              <a:ext uri="{FF2B5EF4-FFF2-40B4-BE49-F238E27FC236}">
                <a16:creationId xmlns:a16="http://schemas.microsoft.com/office/drawing/2014/main" id="{6F1BBA9B-7F57-B7EE-2037-C9EA7FDE01B8}"/>
              </a:ext>
            </a:extLst>
          </p:cNvPr>
          <p:cNvGrpSpPr/>
          <p:nvPr/>
        </p:nvGrpSpPr>
        <p:grpSpPr>
          <a:xfrm>
            <a:off x="6352824" y="1256357"/>
            <a:ext cx="5295900" cy="604776"/>
            <a:chOff x="4607664" y="2666914"/>
            <a:chExt cx="7211158" cy="604776"/>
          </a:xfrm>
        </p:grpSpPr>
        <p:sp>
          <p:nvSpPr>
            <p:cNvPr id="10" name="Rectangle: Top Corners Rounded 9">
              <a:extLst>
                <a:ext uri="{FF2B5EF4-FFF2-40B4-BE49-F238E27FC236}">
                  <a16:creationId xmlns:a16="http://schemas.microsoft.com/office/drawing/2014/main" id="{B86C6D60-9870-5A08-379D-4AA80FC0CB17}"/>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Ubuntu" panose="020B0504030602030204" pitchFamily="34" charset="0"/>
              </a:endParaRPr>
            </a:p>
          </p:txBody>
        </p:sp>
        <p:sp>
          <p:nvSpPr>
            <p:cNvPr id="12" name="Title 1">
              <a:extLst>
                <a:ext uri="{FF2B5EF4-FFF2-40B4-BE49-F238E27FC236}">
                  <a16:creationId xmlns:a16="http://schemas.microsoft.com/office/drawing/2014/main" id="{6CFCA75F-BAEB-4C76-4A81-14976F8A0D92}"/>
                </a:ext>
              </a:extLst>
            </p:cNvPr>
            <p:cNvSpPr txBox="1">
              <a:spLocks/>
            </p:cNvSpPr>
            <p:nvPr/>
          </p:nvSpPr>
          <p:spPr>
            <a:xfrm>
              <a:off x="4806871" y="2726477"/>
              <a:ext cx="6009175" cy="486277"/>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0" i="0" dirty="0">
                  <a:solidFill>
                    <a:schemeClr val="bg1"/>
                  </a:solidFill>
                  <a:effectLst/>
                  <a:latin typeface="Ubuntu" panose="020B0504030602030204" pitchFamily="34" charset="0"/>
                </a:rPr>
                <a:t>Control de </a:t>
              </a:r>
              <a:r>
                <a:rPr lang="en-US" sz="1800" b="0" i="0" dirty="0" err="1">
                  <a:solidFill>
                    <a:schemeClr val="bg1"/>
                  </a:solidFill>
                  <a:effectLst/>
                  <a:latin typeface="Ubuntu" panose="020B0504030602030204" pitchFamily="34" charset="0"/>
                </a:rPr>
                <a:t>versiones</a:t>
              </a:r>
              <a:endParaRPr lang="en-US" sz="1800" dirty="0">
                <a:solidFill>
                  <a:schemeClr val="bg1"/>
                </a:solidFill>
                <a:latin typeface="Ubuntu" panose="020B0504030602030204" pitchFamily="34" charset="0"/>
              </a:endParaRPr>
            </a:p>
          </p:txBody>
        </p:sp>
      </p:grpSp>
      <p:grpSp>
        <p:nvGrpSpPr>
          <p:cNvPr id="14" name="Group 13">
            <a:extLst>
              <a:ext uri="{FF2B5EF4-FFF2-40B4-BE49-F238E27FC236}">
                <a16:creationId xmlns:a16="http://schemas.microsoft.com/office/drawing/2014/main" id="{BD160748-6E53-ADE1-B1CC-9EF1EB49AB20}"/>
              </a:ext>
            </a:extLst>
          </p:cNvPr>
          <p:cNvGrpSpPr/>
          <p:nvPr/>
        </p:nvGrpSpPr>
        <p:grpSpPr>
          <a:xfrm>
            <a:off x="6352824" y="2018712"/>
            <a:ext cx="5295900" cy="604776"/>
            <a:chOff x="4607664" y="2666914"/>
            <a:chExt cx="7211158" cy="604776"/>
          </a:xfrm>
        </p:grpSpPr>
        <p:sp>
          <p:nvSpPr>
            <p:cNvPr id="15" name="Rectangle: Top Corners Rounded 14">
              <a:extLst>
                <a:ext uri="{FF2B5EF4-FFF2-40B4-BE49-F238E27FC236}">
                  <a16:creationId xmlns:a16="http://schemas.microsoft.com/office/drawing/2014/main" id="{8656786C-649C-0779-4FD8-6E9B14FA289A}"/>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Ubuntu" panose="020B0504030602030204" pitchFamily="34" charset="0"/>
              </a:endParaRPr>
            </a:p>
          </p:txBody>
        </p:sp>
        <p:sp>
          <p:nvSpPr>
            <p:cNvPr id="17" name="Title 1">
              <a:extLst>
                <a:ext uri="{FF2B5EF4-FFF2-40B4-BE49-F238E27FC236}">
                  <a16:creationId xmlns:a16="http://schemas.microsoft.com/office/drawing/2014/main" id="{24289318-18C3-598D-6D89-9E8DA8E40FA3}"/>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Ubuntu" panose="020B0504030602030204" pitchFamily="34" charset="0"/>
                </a:rPr>
                <a:t>Pull/Merge requests (c</a:t>
              </a:r>
              <a:r>
                <a:rPr lang="en-US" sz="1800" b="0" i="0" dirty="0">
                  <a:solidFill>
                    <a:schemeClr val="bg1"/>
                  </a:solidFill>
                  <a:effectLst/>
                  <a:latin typeface="Ubuntu" panose="020B0504030602030204" pitchFamily="34" charset="0"/>
                </a:rPr>
                <a:t>on </a:t>
              </a:r>
              <a:r>
                <a:rPr lang="en-US" sz="1800" b="0" i="0" dirty="0" err="1">
                  <a:solidFill>
                    <a:schemeClr val="bg1"/>
                  </a:solidFill>
                  <a:effectLst/>
                  <a:latin typeface="Ubuntu" panose="020B0504030602030204" pitchFamily="34" charset="0"/>
                </a:rPr>
                <a:t>revisiones</a:t>
              </a:r>
              <a:r>
                <a:rPr lang="en-US" sz="1800" b="0" i="0" dirty="0">
                  <a:solidFill>
                    <a:schemeClr val="bg1"/>
                  </a:solidFill>
                  <a:effectLst/>
                  <a:latin typeface="Ubuntu" panose="020B0504030602030204" pitchFamily="34" charset="0"/>
                </a:rPr>
                <a:t> de </a:t>
              </a:r>
              <a:r>
                <a:rPr lang="en-US" sz="1800" b="0" i="0" dirty="0" err="1">
                  <a:solidFill>
                    <a:schemeClr val="bg1"/>
                  </a:solidFill>
                  <a:effectLst/>
                  <a:latin typeface="Ubuntu" panose="020B0504030602030204" pitchFamily="34" charset="0"/>
                </a:rPr>
                <a:t>código</a:t>
              </a:r>
              <a:r>
                <a:rPr lang="en-US" sz="1800" dirty="0">
                  <a:solidFill>
                    <a:schemeClr val="bg1"/>
                  </a:solidFill>
                  <a:latin typeface="Ubuntu" panose="020B0504030602030204" pitchFamily="34" charset="0"/>
                </a:rPr>
                <a:t>)</a:t>
              </a:r>
            </a:p>
          </p:txBody>
        </p:sp>
      </p:grpSp>
      <p:pic>
        <p:nvPicPr>
          <p:cNvPr id="19" name="Graphic 18">
            <a:extLst>
              <a:ext uri="{FF2B5EF4-FFF2-40B4-BE49-F238E27FC236}">
                <a16:creationId xmlns:a16="http://schemas.microsoft.com/office/drawing/2014/main" id="{A6B3F297-8C49-6770-BC83-FD39BBFDB7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69149" y="1438369"/>
            <a:ext cx="256824" cy="256824"/>
          </a:xfrm>
          <a:prstGeom prst="rect">
            <a:avLst/>
          </a:prstGeom>
        </p:spPr>
      </p:pic>
      <p:pic>
        <p:nvPicPr>
          <p:cNvPr id="20" name="Graphic 19">
            <a:extLst>
              <a:ext uri="{FF2B5EF4-FFF2-40B4-BE49-F238E27FC236}">
                <a16:creationId xmlns:a16="http://schemas.microsoft.com/office/drawing/2014/main" id="{B2B85518-F6B8-7075-6315-F9F8ECCD0C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79528" y="2192688"/>
            <a:ext cx="256824" cy="256824"/>
          </a:xfrm>
          <a:prstGeom prst="rect">
            <a:avLst/>
          </a:prstGeom>
        </p:spPr>
      </p:pic>
      <p:grpSp>
        <p:nvGrpSpPr>
          <p:cNvPr id="21" name="Group 20">
            <a:extLst>
              <a:ext uri="{FF2B5EF4-FFF2-40B4-BE49-F238E27FC236}">
                <a16:creationId xmlns:a16="http://schemas.microsoft.com/office/drawing/2014/main" id="{8CFF05AE-0B0F-5C0F-9B14-1885F4BD731A}"/>
              </a:ext>
            </a:extLst>
          </p:cNvPr>
          <p:cNvGrpSpPr/>
          <p:nvPr/>
        </p:nvGrpSpPr>
        <p:grpSpPr>
          <a:xfrm>
            <a:off x="6352824" y="2827108"/>
            <a:ext cx="5295900" cy="604776"/>
            <a:chOff x="4607664" y="2666914"/>
            <a:chExt cx="7211158" cy="604776"/>
          </a:xfrm>
        </p:grpSpPr>
        <p:sp>
          <p:nvSpPr>
            <p:cNvPr id="22" name="Rectangle: Top Corners Rounded 21">
              <a:extLst>
                <a:ext uri="{FF2B5EF4-FFF2-40B4-BE49-F238E27FC236}">
                  <a16:creationId xmlns:a16="http://schemas.microsoft.com/office/drawing/2014/main" id="{3B41F649-1314-B15E-272C-E08F840D9616}"/>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Ubuntu" panose="020B0504030602030204" pitchFamily="34" charset="0"/>
              </a:endParaRPr>
            </a:p>
          </p:txBody>
        </p:sp>
        <p:sp>
          <p:nvSpPr>
            <p:cNvPr id="23" name="Title 1">
              <a:extLst>
                <a:ext uri="{FF2B5EF4-FFF2-40B4-BE49-F238E27FC236}">
                  <a16:creationId xmlns:a16="http://schemas.microsoft.com/office/drawing/2014/main" id="{7DAC5078-6DDE-87DD-529C-F53D9F458800}"/>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Ubuntu" panose="020B0504030602030204" pitchFamily="34" charset="0"/>
                </a:rPr>
                <a:t>CI/CD (con </a:t>
              </a:r>
              <a:r>
                <a:rPr lang="en-US" sz="1800" dirty="0" err="1">
                  <a:solidFill>
                    <a:schemeClr val="bg1"/>
                  </a:solidFill>
                  <a:latin typeface="Ubuntu" panose="020B0504030602030204" pitchFamily="34" charset="0"/>
                </a:rPr>
                <a:t>pruebas</a:t>
              </a:r>
              <a:r>
                <a:rPr lang="en-US" sz="1800" dirty="0">
                  <a:solidFill>
                    <a:schemeClr val="bg1"/>
                  </a:solidFill>
                  <a:latin typeface="Ubuntu" panose="020B0504030602030204" pitchFamily="34" charset="0"/>
                </a:rPr>
                <a:t> </a:t>
              </a:r>
              <a:r>
                <a:rPr lang="en-US" sz="1800" dirty="0" err="1">
                  <a:solidFill>
                    <a:schemeClr val="bg1"/>
                  </a:solidFill>
                  <a:latin typeface="Ubuntu" panose="020B0504030602030204" pitchFamily="34" charset="0"/>
                </a:rPr>
                <a:t>automatizadas</a:t>
              </a:r>
              <a:r>
                <a:rPr lang="en-US" sz="1800" dirty="0">
                  <a:solidFill>
                    <a:schemeClr val="bg1"/>
                  </a:solidFill>
                  <a:latin typeface="Ubuntu" panose="020B0504030602030204" pitchFamily="34" charset="0"/>
                </a:rPr>
                <a:t>)</a:t>
              </a:r>
            </a:p>
          </p:txBody>
        </p:sp>
      </p:grpSp>
      <p:pic>
        <p:nvPicPr>
          <p:cNvPr id="24" name="Graphic 23">
            <a:extLst>
              <a:ext uri="{FF2B5EF4-FFF2-40B4-BE49-F238E27FC236}">
                <a16:creationId xmlns:a16="http://schemas.microsoft.com/office/drawing/2014/main" id="{0F31D22F-4C87-F84E-A57D-0908861DAC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79528" y="3001084"/>
            <a:ext cx="256824" cy="256824"/>
          </a:xfrm>
          <a:prstGeom prst="rect">
            <a:avLst/>
          </a:prstGeom>
        </p:spPr>
      </p:pic>
      <p:grpSp>
        <p:nvGrpSpPr>
          <p:cNvPr id="25" name="Group 24">
            <a:extLst>
              <a:ext uri="{FF2B5EF4-FFF2-40B4-BE49-F238E27FC236}">
                <a16:creationId xmlns:a16="http://schemas.microsoft.com/office/drawing/2014/main" id="{577BDA5A-6244-F69C-6919-94435B80B407}"/>
              </a:ext>
            </a:extLst>
          </p:cNvPr>
          <p:cNvGrpSpPr/>
          <p:nvPr/>
        </p:nvGrpSpPr>
        <p:grpSpPr>
          <a:xfrm>
            <a:off x="6373582" y="3602263"/>
            <a:ext cx="5295900" cy="604776"/>
            <a:chOff x="4607664" y="2666914"/>
            <a:chExt cx="7211158" cy="604776"/>
          </a:xfrm>
        </p:grpSpPr>
        <p:sp>
          <p:nvSpPr>
            <p:cNvPr id="26" name="Rectangle: Top Corners Rounded 25">
              <a:extLst>
                <a:ext uri="{FF2B5EF4-FFF2-40B4-BE49-F238E27FC236}">
                  <a16:creationId xmlns:a16="http://schemas.microsoft.com/office/drawing/2014/main" id="{829FCC39-A2E9-2A85-E325-AE834911ED0E}"/>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2405C8D1-A392-2369-73DD-E409C4FD4722}"/>
                </a:ext>
              </a:extLst>
            </p:cNvPr>
            <p:cNvSpPr txBox="1">
              <a:spLocks/>
            </p:cNvSpPr>
            <p:nvPr/>
          </p:nvSpPr>
          <p:spPr>
            <a:xfrm>
              <a:off x="4806871" y="2726477"/>
              <a:ext cx="6009175" cy="486277"/>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0" i="0" dirty="0" err="1">
                  <a:solidFill>
                    <a:schemeClr val="bg1"/>
                  </a:solidFill>
                  <a:effectLst/>
                  <a:latin typeface="Ubuntu" panose="020B0504030602030204" pitchFamily="34" charset="0"/>
                </a:rPr>
                <a:t>Liberaciones</a:t>
              </a:r>
              <a:r>
                <a:rPr lang="en-US" sz="1800" b="0" i="0" dirty="0">
                  <a:solidFill>
                    <a:schemeClr val="bg1"/>
                  </a:solidFill>
                  <a:effectLst/>
                  <a:latin typeface="Ubuntu" panose="020B0504030602030204" pitchFamily="34" charset="0"/>
                </a:rPr>
                <a:t> </a:t>
              </a:r>
              <a:r>
                <a:rPr lang="en-US" sz="1800" b="0" i="0" dirty="0" err="1">
                  <a:solidFill>
                    <a:schemeClr val="bg1"/>
                  </a:solidFill>
                  <a:effectLst/>
                  <a:latin typeface="Ubuntu" panose="020B0504030602030204" pitchFamily="34" charset="0"/>
                </a:rPr>
                <a:t>más</a:t>
              </a:r>
              <a:r>
                <a:rPr lang="en-US" sz="1800" b="0" i="0" dirty="0">
                  <a:solidFill>
                    <a:schemeClr val="bg1"/>
                  </a:solidFill>
                  <a:effectLst/>
                  <a:latin typeface="Ubuntu" panose="020B0504030602030204" pitchFamily="34" charset="0"/>
                </a:rPr>
                <a:t> </a:t>
              </a:r>
              <a:r>
                <a:rPr lang="en-US" sz="1800" b="0" i="0" dirty="0" err="1">
                  <a:solidFill>
                    <a:schemeClr val="bg1"/>
                  </a:solidFill>
                  <a:effectLst/>
                  <a:latin typeface="Ubuntu" panose="020B0504030602030204" pitchFamily="34" charset="0"/>
                </a:rPr>
                <a:t>frecuentes</a:t>
              </a:r>
              <a:endParaRPr lang="en-US" sz="1800" dirty="0">
                <a:solidFill>
                  <a:schemeClr val="bg1"/>
                </a:solidFill>
                <a:latin typeface="Ubuntu" panose="020B0504030602030204" pitchFamily="34" charset="0"/>
              </a:endParaRPr>
            </a:p>
          </p:txBody>
        </p:sp>
      </p:grpSp>
      <p:grpSp>
        <p:nvGrpSpPr>
          <p:cNvPr id="28" name="Group 27">
            <a:extLst>
              <a:ext uri="{FF2B5EF4-FFF2-40B4-BE49-F238E27FC236}">
                <a16:creationId xmlns:a16="http://schemas.microsoft.com/office/drawing/2014/main" id="{A23E2635-BC9E-81BD-ADBE-7E8A46F20614}"/>
              </a:ext>
            </a:extLst>
          </p:cNvPr>
          <p:cNvGrpSpPr/>
          <p:nvPr/>
        </p:nvGrpSpPr>
        <p:grpSpPr>
          <a:xfrm>
            <a:off x="6352824" y="4379816"/>
            <a:ext cx="5295900" cy="604776"/>
            <a:chOff x="4607664" y="2666914"/>
            <a:chExt cx="7211158" cy="604776"/>
          </a:xfrm>
        </p:grpSpPr>
        <p:sp>
          <p:nvSpPr>
            <p:cNvPr id="29" name="Rectangle: Top Corners Rounded 28">
              <a:extLst>
                <a:ext uri="{FF2B5EF4-FFF2-40B4-BE49-F238E27FC236}">
                  <a16:creationId xmlns:a16="http://schemas.microsoft.com/office/drawing/2014/main" id="{49E438F5-AAB7-F8DA-64DC-AA4FEDF22CCF}"/>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Ubuntu" panose="020B0504030602030204" pitchFamily="34" charset="0"/>
              </a:endParaRPr>
            </a:p>
          </p:txBody>
        </p:sp>
        <p:sp>
          <p:nvSpPr>
            <p:cNvPr id="30" name="Title 1">
              <a:extLst>
                <a:ext uri="{FF2B5EF4-FFF2-40B4-BE49-F238E27FC236}">
                  <a16:creationId xmlns:a16="http://schemas.microsoft.com/office/drawing/2014/main" id="{DEBBD10D-0D50-B18A-6292-E28CE52D0DB2}"/>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a:solidFill>
                    <a:schemeClr val="bg1"/>
                  </a:solidFill>
                  <a:effectLst/>
                  <a:latin typeface="Ubuntu" panose="020B0504030602030204" pitchFamily="34" charset="0"/>
                </a:rPr>
                <a:t>Menos incidentes/retrocesos después de las liberaciones</a:t>
              </a:r>
              <a:endParaRPr lang="en-US" sz="1800" dirty="0">
                <a:solidFill>
                  <a:schemeClr val="bg1"/>
                </a:solidFill>
                <a:latin typeface="Ubuntu" panose="020B0504030602030204" pitchFamily="34" charset="0"/>
              </a:endParaRPr>
            </a:p>
          </p:txBody>
        </p:sp>
      </p:grpSp>
      <p:pic>
        <p:nvPicPr>
          <p:cNvPr id="31" name="Graphic 30">
            <a:extLst>
              <a:ext uri="{FF2B5EF4-FFF2-40B4-BE49-F238E27FC236}">
                <a16:creationId xmlns:a16="http://schemas.microsoft.com/office/drawing/2014/main" id="{9FC331FE-17C6-734B-98BC-DF949FDD95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9907" y="3784275"/>
            <a:ext cx="256824" cy="256824"/>
          </a:xfrm>
          <a:prstGeom prst="rect">
            <a:avLst/>
          </a:prstGeom>
        </p:spPr>
      </p:pic>
      <p:pic>
        <p:nvPicPr>
          <p:cNvPr id="32" name="Graphic 31">
            <a:extLst>
              <a:ext uri="{FF2B5EF4-FFF2-40B4-BE49-F238E27FC236}">
                <a16:creationId xmlns:a16="http://schemas.microsoft.com/office/drawing/2014/main" id="{C81125C1-C0D2-F8C5-1E24-A2134418BE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79528" y="4553792"/>
            <a:ext cx="256824" cy="256824"/>
          </a:xfrm>
          <a:prstGeom prst="rect">
            <a:avLst/>
          </a:prstGeom>
        </p:spPr>
      </p:pic>
      <p:grpSp>
        <p:nvGrpSpPr>
          <p:cNvPr id="33" name="Group 32">
            <a:extLst>
              <a:ext uri="{FF2B5EF4-FFF2-40B4-BE49-F238E27FC236}">
                <a16:creationId xmlns:a16="http://schemas.microsoft.com/office/drawing/2014/main" id="{E358FDC0-DAA0-A94C-2E4E-EA63278624B9}"/>
              </a:ext>
            </a:extLst>
          </p:cNvPr>
          <p:cNvGrpSpPr/>
          <p:nvPr/>
        </p:nvGrpSpPr>
        <p:grpSpPr>
          <a:xfrm>
            <a:off x="6363203" y="5156170"/>
            <a:ext cx="5295900" cy="604776"/>
            <a:chOff x="4607664" y="2666914"/>
            <a:chExt cx="7211158" cy="604776"/>
          </a:xfrm>
        </p:grpSpPr>
        <p:sp>
          <p:nvSpPr>
            <p:cNvPr id="34" name="Rectangle: Top Corners Rounded 33">
              <a:extLst>
                <a:ext uri="{FF2B5EF4-FFF2-40B4-BE49-F238E27FC236}">
                  <a16:creationId xmlns:a16="http://schemas.microsoft.com/office/drawing/2014/main" id="{EB6C4BBC-BFFD-44E6-433A-674C620ED2D1}"/>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Ubuntu" panose="020B0504030602030204" pitchFamily="34" charset="0"/>
              </a:endParaRPr>
            </a:p>
          </p:txBody>
        </p:sp>
        <p:sp>
          <p:nvSpPr>
            <p:cNvPr id="35" name="Title 1">
              <a:extLst>
                <a:ext uri="{FF2B5EF4-FFF2-40B4-BE49-F238E27FC236}">
                  <a16:creationId xmlns:a16="http://schemas.microsoft.com/office/drawing/2014/main" id="{B5232047-8E24-3D72-53F5-6DD3D4BB4037}"/>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0" i="0" dirty="0" err="1">
                  <a:solidFill>
                    <a:schemeClr val="bg1"/>
                  </a:solidFill>
                  <a:effectLst/>
                  <a:latin typeface="Ubuntu" panose="020B0504030602030204" pitchFamily="34" charset="0"/>
                </a:rPr>
                <a:t>Mejor</a:t>
              </a:r>
              <a:r>
                <a:rPr lang="en-US" sz="1800" b="0" i="0" dirty="0">
                  <a:solidFill>
                    <a:schemeClr val="bg1"/>
                  </a:solidFill>
                  <a:effectLst/>
                  <a:latin typeface="Ubuntu" panose="020B0504030602030204" pitchFamily="34" charset="0"/>
                </a:rPr>
                <a:t> </a:t>
              </a:r>
              <a:r>
                <a:rPr lang="en-US" sz="1800" b="0" i="0" dirty="0" err="1">
                  <a:solidFill>
                    <a:schemeClr val="bg1"/>
                  </a:solidFill>
                  <a:effectLst/>
                  <a:latin typeface="Ubuntu" panose="020B0504030602030204" pitchFamily="34" charset="0"/>
                </a:rPr>
                <a:t>estabilidad</a:t>
              </a:r>
              <a:r>
                <a:rPr lang="en-US" sz="1800" b="0" i="0" dirty="0">
                  <a:solidFill>
                    <a:schemeClr val="bg1"/>
                  </a:solidFill>
                  <a:effectLst/>
                  <a:latin typeface="Ubuntu" panose="020B0504030602030204" pitchFamily="34" charset="0"/>
                </a:rPr>
                <a:t> del software</a:t>
              </a:r>
              <a:endParaRPr lang="en-US" sz="1800" dirty="0">
                <a:solidFill>
                  <a:schemeClr val="bg1"/>
                </a:solidFill>
                <a:latin typeface="Ubuntu" panose="020B0504030602030204" pitchFamily="34" charset="0"/>
              </a:endParaRPr>
            </a:p>
          </p:txBody>
        </p:sp>
      </p:grpSp>
      <p:pic>
        <p:nvPicPr>
          <p:cNvPr id="36" name="Graphic 35">
            <a:extLst>
              <a:ext uri="{FF2B5EF4-FFF2-40B4-BE49-F238E27FC236}">
                <a16:creationId xmlns:a16="http://schemas.microsoft.com/office/drawing/2014/main" id="{572CD1DA-4976-4566-58BE-06ED257D6C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9907" y="5330146"/>
            <a:ext cx="256824" cy="256824"/>
          </a:xfrm>
          <a:prstGeom prst="rect">
            <a:avLst/>
          </a:prstGeom>
        </p:spPr>
      </p:pic>
      <p:grpSp>
        <p:nvGrpSpPr>
          <p:cNvPr id="40" name="Group 39">
            <a:extLst>
              <a:ext uri="{FF2B5EF4-FFF2-40B4-BE49-F238E27FC236}">
                <a16:creationId xmlns:a16="http://schemas.microsoft.com/office/drawing/2014/main" id="{608ABA10-4850-CF54-8D6B-A337E6FA77D3}"/>
              </a:ext>
            </a:extLst>
          </p:cNvPr>
          <p:cNvGrpSpPr/>
          <p:nvPr/>
        </p:nvGrpSpPr>
        <p:grpSpPr>
          <a:xfrm>
            <a:off x="2772179" y="2640842"/>
            <a:ext cx="908432" cy="1400257"/>
            <a:chOff x="2772179" y="2640842"/>
            <a:chExt cx="908432" cy="1400257"/>
          </a:xfrm>
        </p:grpSpPr>
        <p:cxnSp>
          <p:nvCxnSpPr>
            <p:cNvPr id="18" name="Straight Arrow Connector 17">
              <a:extLst>
                <a:ext uri="{FF2B5EF4-FFF2-40B4-BE49-F238E27FC236}">
                  <a16:creationId xmlns:a16="http://schemas.microsoft.com/office/drawing/2014/main" id="{2F9A7684-29D5-3FE4-DDF5-9B8533B8FAD8}"/>
                </a:ext>
              </a:extLst>
            </p:cNvPr>
            <p:cNvCxnSpPr>
              <a:cxnSpLocks/>
            </p:cNvCxnSpPr>
            <p:nvPr/>
          </p:nvCxnSpPr>
          <p:spPr>
            <a:xfrm flipH="1">
              <a:off x="3241702" y="2640842"/>
              <a:ext cx="1" cy="1400257"/>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1B99E86-AF55-6EAA-3942-D10B581FBBE1}"/>
                </a:ext>
              </a:extLst>
            </p:cNvPr>
            <p:cNvPicPr>
              <a:picLocks noChangeAspect="1"/>
            </p:cNvPicPr>
            <p:nvPr/>
          </p:nvPicPr>
          <p:blipFill>
            <a:blip r:embed="rId7">
              <a:duotone>
                <a:schemeClr val="accent1">
                  <a:shade val="45000"/>
                  <a:satMod val="135000"/>
                </a:schemeClr>
                <a:prstClr val="white"/>
              </a:duotone>
            </a:blip>
            <a:stretch>
              <a:fillRect/>
            </a:stretch>
          </p:blipFill>
          <p:spPr>
            <a:xfrm>
              <a:off x="2772179" y="2821126"/>
              <a:ext cx="908432" cy="908432"/>
            </a:xfrm>
            <a:prstGeom prst="rect">
              <a:avLst/>
            </a:prstGeom>
          </p:spPr>
        </p:pic>
      </p:grpSp>
      <p:sp>
        <p:nvSpPr>
          <p:cNvPr id="41" name="Rectangle 40">
            <a:extLst>
              <a:ext uri="{FF2B5EF4-FFF2-40B4-BE49-F238E27FC236}">
                <a16:creationId xmlns:a16="http://schemas.microsoft.com/office/drawing/2014/main" id="{AF0FF459-4572-6C59-3B9F-C9153D36AFD1}"/>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15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par>
                          <p:cTn id="59" fill="hold">
                            <p:stCondLst>
                              <p:cond delay="500"/>
                            </p:stCondLst>
                            <p:childTnLst>
                              <p:par>
                                <p:cTn id="60" presetID="22" presetClass="entr" presetSubtype="8"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left)">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16"/>
                                        </p:tgtEl>
                                        <p:attrNameLst>
                                          <p:attrName>ppt_x</p:attrName>
                                        </p:attrNameLst>
                                      </p:cBhvr>
                                      <p:tavLst>
                                        <p:tav tm="0">
                                          <p:val>
                                            <p:strVal val="ppt_x"/>
                                          </p:val>
                                        </p:tav>
                                        <p:tav tm="100000">
                                          <p:val>
                                            <p:strVal val="ppt_x"/>
                                          </p:val>
                                        </p:tav>
                                      </p:tavLst>
                                    </p:anim>
                                    <p:anim calcmode="lin" valueType="num">
                                      <p:cBhvr additive="base">
                                        <p:cTn id="76" dur="500"/>
                                        <p:tgtEl>
                                          <p:spTgt spid="16"/>
                                        </p:tgtEl>
                                        <p:attrNameLst>
                                          <p:attrName>ppt_y</p:attrName>
                                        </p:attrNameLst>
                                      </p:cBhvr>
                                      <p:tavLst>
                                        <p:tav tm="0">
                                          <p:val>
                                            <p:strVal val="ppt_y"/>
                                          </p:val>
                                        </p:tav>
                                        <p:tav tm="100000">
                                          <p:val>
                                            <p:strVal val="1+ppt_h/2"/>
                                          </p:val>
                                        </p:tav>
                                      </p:tavLst>
                                    </p:anim>
                                    <p:set>
                                      <p:cBhvr>
                                        <p:cTn id="77" dur="1" fill="hold">
                                          <p:stCondLst>
                                            <p:cond delay="499"/>
                                          </p:stCondLst>
                                        </p:cTn>
                                        <p:tgtEl>
                                          <p:spTgt spid="16"/>
                                        </p:tgtEl>
                                        <p:attrNameLst>
                                          <p:attrName>style.visibility</p:attrName>
                                        </p:attrNameLst>
                                      </p:cBhvr>
                                      <p:to>
                                        <p:strVal val="hidden"/>
                                      </p:to>
                                    </p:set>
                                  </p:childTnLst>
                                </p:cTn>
                              </p:par>
                              <p:par>
                                <p:cTn id="78" presetID="2" presetClass="exit" presetSubtype="4" fill="hold" nodeType="withEffect">
                                  <p:stCondLst>
                                    <p:cond delay="0"/>
                                  </p:stCondLst>
                                  <p:childTnLst>
                                    <p:anim calcmode="lin" valueType="num">
                                      <p:cBhvr additive="base">
                                        <p:cTn id="79" dur="500"/>
                                        <p:tgtEl>
                                          <p:spTgt spid="40"/>
                                        </p:tgtEl>
                                        <p:attrNameLst>
                                          <p:attrName>ppt_x</p:attrName>
                                        </p:attrNameLst>
                                      </p:cBhvr>
                                      <p:tavLst>
                                        <p:tav tm="0">
                                          <p:val>
                                            <p:strVal val="ppt_x"/>
                                          </p:val>
                                        </p:tav>
                                        <p:tav tm="100000">
                                          <p:val>
                                            <p:strVal val="ppt_x"/>
                                          </p:val>
                                        </p:tav>
                                      </p:tavLst>
                                    </p:anim>
                                    <p:anim calcmode="lin" valueType="num">
                                      <p:cBhvr additive="base">
                                        <p:cTn id="80" dur="500"/>
                                        <p:tgtEl>
                                          <p:spTgt spid="40"/>
                                        </p:tgtEl>
                                        <p:attrNameLst>
                                          <p:attrName>ppt_y</p:attrName>
                                        </p:attrNameLst>
                                      </p:cBhvr>
                                      <p:tavLst>
                                        <p:tav tm="0">
                                          <p:val>
                                            <p:strVal val="ppt_y"/>
                                          </p:val>
                                        </p:tav>
                                        <p:tav tm="100000">
                                          <p:val>
                                            <p:strVal val="1+ppt_h/2"/>
                                          </p:val>
                                        </p:tav>
                                      </p:tavLst>
                                    </p:anim>
                                    <p:set>
                                      <p:cBhvr>
                                        <p:cTn id="81" dur="1" fill="hold">
                                          <p:stCondLst>
                                            <p:cond delay="499"/>
                                          </p:stCondLst>
                                        </p:cTn>
                                        <p:tgtEl>
                                          <p:spTgt spid="40"/>
                                        </p:tgtEl>
                                        <p:attrNameLst>
                                          <p:attrName>style.visibility</p:attrName>
                                        </p:attrNameLst>
                                      </p:cBhvr>
                                      <p:to>
                                        <p:strVal val="hidden"/>
                                      </p:to>
                                    </p:set>
                                  </p:childTnLst>
                                </p:cTn>
                              </p:par>
                              <p:par>
                                <p:cTn id="82" presetID="2" presetClass="exit" presetSubtype="4" fill="hold" nodeType="withEffect">
                                  <p:stCondLst>
                                    <p:cond delay="0"/>
                                  </p:stCondLst>
                                  <p:childTnLst>
                                    <p:anim calcmode="lin" valueType="num">
                                      <p:cBhvr additive="base">
                                        <p:cTn id="83" dur="500"/>
                                        <p:tgtEl>
                                          <p:spTgt spid="13"/>
                                        </p:tgtEl>
                                        <p:attrNameLst>
                                          <p:attrName>ppt_x</p:attrName>
                                        </p:attrNameLst>
                                      </p:cBhvr>
                                      <p:tavLst>
                                        <p:tav tm="0">
                                          <p:val>
                                            <p:strVal val="ppt_x"/>
                                          </p:val>
                                        </p:tav>
                                        <p:tav tm="100000">
                                          <p:val>
                                            <p:strVal val="ppt_x"/>
                                          </p:val>
                                        </p:tav>
                                      </p:tavLst>
                                    </p:anim>
                                    <p:anim calcmode="lin" valueType="num">
                                      <p:cBhvr additive="base">
                                        <p:cTn id="84" dur="500"/>
                                        <p:tgtEl>
                                          <p:spTgt spid="13"/>
                                        </p:tgtEl>
                                        <p:attrNameLst>
                                          <p:attrName>ppt_y</p:attrName>
                                        </p:attrNameLst>
                                      </p:cBhvr>
                                      <p:tavLst>
                                        <p:tav tm="0">
                                          <p:val>
                                            <p:strVal val="ppt_y"/>
                                          </p:val>
                                        </p:tav>
                                        <p:tav tm="100000">
                                          <p:val>
                                            <p:strVal val="1+ppt_h/2"/>
                                          </p:val>
                                        </p:tav>
                                      </p:tavLst>
                                    </p:anim>
                                    <p:set>
                                      <p:cBhvr>
                                        <p:cTn id="85" dur="1" fill="hold">
                                          <p:stCondLst>
                                            <p:cond delay="499"/>
                                          </p:stCondLst>
                                        </p:cTn>
                                        <p:tgtEl>
                                          <p:spTgt spid="1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 presetClass="exit" presetSubtype="8" fill="hold" nodeType="clickEffect">
                                  <p:stCondLst>
                                    <p:cond delay="0"/>
                                  </p:stCondLst>
                                  <p:childTnLst>
                                    <p:anim calcmode="lin" valueType="num">
                                      <p:cBhvr additive="base">
                                        <p:cTn id="89" dur="500"/>
                                        <p:tgtEl>
                                          <p:spTgt spid="19"/>
                                        </p:tgtEl>
                                        <p:attrNameLst>
                                          <p:attrName>ppt_x</p:attrName>
                                        </p:attrNameLst>
                                      </p:cBhvr>
                                      <p:tavLst>
                                        <p:tav tm="0">
                                          <p:val>
                                            <p:strVal val="ppt_x"/>
                                          </p:val>
                                        </p:tav>
                                        <p:tav tm="100000">
                                          <p:val>
                                            <p:strVal val="0-ppt_w/2"/>
                                          </p:val>
                                        </p:tav>
                                      </p:tavLst>
                                    </p:anim>
                                    <p:anim calcmode="lin" valueType="num">
                                      <p:cBhvr additive="base">
                                        <p:cTn id="90" dur="500"/>
                                        <p:tgtEl>
                                          <p:spTgt spid="19"/>
                                        </p:tgtEl>
                                        <p:attrNameLst>
                                          <p:attrName>ppt_y</p:attrName>
                                        </p:attrNameLst>
                                      </p:cBhvr>
                                      <p:tavLst>
                                        <p:tav tm="0">
                                          <p:val>
                                            <p:strVal val="ppt_y"/>
                                          </p:val>
                                        </p:tav>
                                        <p:tav tm="100000">
                                          <p:val>
                                            <p:strVal val="ppt_y"/>
                                          </p:val>
                                        </p:tav>
                                      </p:tavLst>
                                    </p:anim>
                                    <p:set>
                                      <p:cBhvr>
                                        <p:cTn id="91" dur="1" fill="hold">
                                          <p:stCondLst>
                                            <p:cond delay="499"/>
                                          </p:stCondLst>
                                        </p:cTn>
                                        <p:tgtEl>
                                          <p:spTgt spid="19"/>
                                        </p:tgtEl>
                                        <p:attrNameLst>
                                          <p:attrName>style.visibility</p:attrName>
                                        </p:attrNameLst>
                                      </p:cBhvr>
                                      <p:to>
                                        <p:strVal val="hidden"/>
                                      </p:to>
                                    </p:set>
                                  </p:childTnLst>
                                </p:cTn>
                              </p:par>
                              <p:par>
                                <p:cTn id="92" presetID="2" presetClass="exit" presetSubtype="8" fill="hold" nodeType="withEffect">
                                  <p:stCondLst>
                                    <p:cond delay="0"/>
                                  </p:stCondLst>
                                  <p:childTnLst>
                                    <p:anim calcmode="lin" valueType="num">
                                      <p:cBhvr additive="base">
                                        <p:cTn id="93" dur="500"/>
                                        <p:tgtEl>
                                          <p:spTgt spid="4"/>
                                        </p:tgtEl>
                                        <p:attrNameLst>
                                          <p:attrName>ppt_x</p:attrName>
                                        </p:attrNameLst>
                                      </p:cBhvr>
                                      <p:tavLst>
                                        <p:tav tm="0">
                                          <p:val>
                                            <p:strVal val="ppt_x"/>
                                          </p:val>
                                        </p:tav>
                                        <p:tav tm="100000">
                                          <p:val>
                                            <p:strVal val="0-ppt_w/2"/>
                                          </p:val>
                                        </p:tav>
                                      </p:tavLst>
                                    </p:anim>
                                    <p:anim calcmode="lin" valueType="num">
                                      <p:cBhvr additive="base">
                                        <p:cTn id="94" dur="500"/>
                                        <p:tgtEl>
                                          <p:spTgt spid="4"/>
                                        </p:tgtEl>
                                        <p:attrNameLst>
                                          <p:attrName>ppt_y</p:attrName>
                                        </p:attrNameLst>
                                      </p:cBhvr>
                                      <p:tavLst>
                                        <p:tav tm="0">
                                          <p:val>
                                            <p:strVal val="ppt_y"/>
                                          </p:val>
                                        </p:tav>
                                        <p:tav tm="100000">
                                          <p:val>
                                            <p:strVal val="ppt_y"/>
                                          </p:val>
                                        </p:tav>
                                      </p:tavLst>
                                    </p:anim>
                                    <p:set>
                                      <p:cBhvr>
                                        <p:cTn id="95" dur="1" fill="hold">
                                          <p:stCondLst>
                                            <p:cond delay="499"/>
                                          </p:stCondLst>
                                        </p:cTn>
                                        <p:tgtEl>
                                          <p:spTgt spid="4"/>
                                        </p:tgtEl>
                                        <p:attrNameLst>
                                          <p:attrName>style.visibility</p:attrName>
                                        </p:attrNameLst>
                                      </p:cBhvr>
                                      <p:to>
                                        <p:strVal val="hidden"/>
                                      </p:to>
                                    </p:set>
                                  </p:childTnLst>
                                </p:cTn>
                              </p:par>
                              <p:par>
                                <p:cTn id="96" presetID="2" presetClass="exit" presetSubtype="8" fill="hold" nodeType="withEffect">
                                  <p:stCondLst>
                                    <p:cond delay="0"/>
                                  </p:stCondLst>
                                  <p:childTnLst>
                                    <p:anim calcmode="lin" valueType="num">
                                      <p:cBhvr additive="base">
                                        <p:cTn id="97" dur="500"/>
                                        <p:tgtEl>
                                          <p:spTgt spid="20"/>
                                        </p:tgtEl>
                                        <p:attrNameLst>
                                          <p:attrName>ppt_x</p:attrName>
                                        </p:attrNameLst>
                                      </p:cBhvr>
                                      <p:tavLst>
                                        <p:tav tm="0">
                                          <p:val>
                                            <p:strVal val="ppt_x"/>
                                          </p:val>
                                        </p:tav>
                                        <p:tav tm="100000">
                                          <p:val>
                                            <p:strVal val="0-ppt_w/2"/>
                                          </p:val>
                                        </p:tav>
                                      </p:tavLst>
                                    </p:anim>
                                    <p:anim calcmode="lin" valueType="num">
                                      <p:cBhvr additive="base">
                                        <p:cTn id="98" dur="500"/>
                                        <p:tgtEl>
                                          <p:spTgt spid="20"/>
                                        </p:tgtEl>
                                        <p:attrNameLst>
                                          <p:attrName>ppt_y</p:attrName>
                                        </p:attrNameLst>
                                      </p:cBhvr>
                                      <p:tavLst>
                                        <p:tav tm="0">
                                          <p:val>
                                            <p:strVal val="ppt_y"/>
                                          </p:val>
                                        </p:tav>
                                        <p:tav tm="100000">
                                          <p:val>
                                            <p:strVal val="ppt_y"/>
                                          </p:val>
                                        </p:tav>
                                      </p:tavLst>
                                    </p:anim>
                                    <p:set>
                                      <p:cBhvr>
                                        <p:cTn id="99" dur="1" fill="hold">
                                          <p:stCondLst>
                                            <p:cond delay="499"/>
                                          </p:stCondLst>
                                        </p:cTn>
                                        <p:tgtEl>
                                          <p:spTgt spid="20"/>
                                        </p:tgtEl>
                                        <p:attrNameLst>
                                          <p:attrName>style.visibility</p:attrName>
                                        </p:attrNameLst>
                                      </p:cBhvr>
                                      <p:to>
                                        <p:strVal val="hidden"/>
                                      </p:to>
                                    </p:set>
                                  </p:childTnLst>
                                </p:cTn>
                              </p:par>
                              <p:par>
                                <p:cTn id="100" presetID="2" presetClass="exit" presetSubtype="8" fill="hold" nodeType="withEffect">
                                  <p:stCondLst>
                                    <p:cond delay="0"/>
                                  </p:stCondLst>
                                  <p:childTnLst>
                                    <p:anim calcmode="lin" valueType="num">
                                      <p:cBhvr additive="base">
                                        <p:cTn id="101" dur="500"/>
                                        <p:tgtEl>
                                          <p:spTgt spid="14"/>
                                        </p:tgtEl>
                                        <p:attrNameLst>
                                          <p:attrName>ppt_x</p:attrName>
                                        </p:attrNameLst>
                                      </p:cBhvr>
                                      <p:tavLst>
                                        <p:tav tm="0">
                                          <p:val>
                                            <p:strVal val="ppt_x"/>
                                          </p:val>
                                        </p:tav>
                                        <p:tav tm="100000">
                                          <p:val>
                                            <p:strVal val="0-ppt_w/2"/>
                                          </p:val>
                                        </p:tav>
                                      </p:tavLst>
                                    </p:anim>
                                    <p:anim calcmode="lin" valueType="num">
                                      <p:cBhvr additive="base">
                                        <p:cTn id="102" dur="500"/>
                                        <p:tgtEl>
                                          <p:spTgt spid="14"/>
                                        </p:tgtEl>
                                        <p:attrNameLst>
                                          <p:attrName>ppt_y</p:attrName>
                                        </p:attrNameLst>
                                      </p:cBhvr>
                                      <p:tavLst>
                                        <p:tav tm="0">
                                          <p:val>
                                            <p:strVal val="ppt_y"/>
                                          </p:val>
                                        </p:tav>
                                        <p:tav tm="100000">
                                          <p:val>
                                            <p:strVal val="ppt_y"/>
                                          </p:val>
                                        </p:tav>
                                      </p:tavLst>
                                    </p:anim>
                                    <p:set>
                                      <p:cBhvr>
                                        <p:cTn id="103" dur="1" fill="hold">
                                          <p:stCondLst>
                                            <p:cond delay="499"/>
                                          </p:stCondLst>
                                        </p:cTn>
                                        <p:tgtEl>
                                          <p:spTgt spid="14"/>
                                        </p:tgtEl>
                                        <p:attrNameLst>
                                          <p:attrName>style.visibility</p:attrName>
                                        </p:attrNameLst>
                                      </p:cBhvr>
                                      <p:to>
                                        <p:strVal val="hidden"/>
                                      </p:to>
                                    </p:set>
                                  </p:childTnLst>
                                </p:cTn>
                              </p:par>
                              <p:par>
                                <p:cTn id="104" presetID="2" presetClass="exit" presetSubtype="8" fill="hold" nodeType="withEffect">
                                  <p:stCondLst>
                                    <p:cond delay="0"/>
                                  </p:stCondLst>
                                  <p:childTnLst>
                                    <p:anim calcmode="lin" valueType="num">
                                      <p:cBhvr additive="base">
                                        <p:cTn id="105" dur="500"/>
                                        <p:tgtEl>
                                          <p:spTgt spid="24"/>
                                        </p:tgtEl>
                                        <p:attrNameLst>
                                          <p:attrName>ppt_x</p:attrName>
                                        </p:attrNameLst>
                                      </p:cBhvr>
                                      <p:tavLst>
                                        <p:tav tm="0">
                                          <p:val>
                                            <p:strVal val="ppt_x"/>
                                          </p:val>
                                        </p:tav>
                                        <p:tav tm="100000">
                                          <p:val>
                                            <p:strVal val="0-ppt_w/2"/>
                                          </p:val>
                                        </p:tav>
                                      </p:tavLst>
                                    </p:anim>
                                    <p:anim calcmode="lin" valueType="num">
                                      <p:cBhvr additive="base">
                                        <p:cTn id="106" dur="500"/>
                                        <p:tgtEl>
                                          <p:spTgt spid="24"/>
                                        </p:tgtEl>
                                        <p:attrNameLst>
                                          <p:attrName>ppt_y</p:attrName>
                                        </p:attrNameLst>
                                      </p:cBhvr>
                                      <p:tavLst>
                                        <p:tav tm="0">
                                          <p:val>
                                            <p:strVal val="ppt_y"/>
                                          </p:val>
                                        </p:tav>
                                        <p:tav tm="100000">
                                          <p:val>
                                            <p:strVal val="ppt_y"/>
                                          </p:val>
                                        </p:tav>
                                      </p:tavLst>
                                    </p:anim>
                                    <p:set>
                                      <p:cBhvr>
                                        <p:cTn id="107" dur="1" fill="hold">
                                          <p:stCondLst>
                                            <p:cond delay="499"/>
                                          </p:stCondLst>
                                        </p:cTn>
                                        <p:tgtEl>
                                          <p:spTgt spid="24"/>
                                        </p:tgtEl>
                                        <p:attrNameLst>
                                          <p:attrName>style.visibility</p:attrName>
                                        </p:attrNameLst>
                                      </p:cBhvr>
                                      <p:to>
                                        <p:strVal val="hidden"/>
                                      </p:to>
                                    </p:set>
                                  </p:childTnLst>
                                </p:cTn>
                              </p:par>
                              <p:par>
                                <p:cTn id="108" presetID="2" presetClass="exit" presetSubtype="8" fill="hold" nodeType="withEffect">
                                  <p:stCondLst>
                                    <p:cond delay="0"/>
                                  </p:stCondLst>
                                  <p:childTnLst>
                                    <p:anim calcmode="lin" valueType="num">
                                      <p:cBhvr additive="base">
                                        <p:cTn id="109" dur="500"/>
                                        <p:tgtEl>
                                          <p:spTgt spid="21"/>
                                        </p:tgtEl>
                                        <p:attrNameLst>
                                          <p:attrName>ppt_x</p:attrName>
                                        </p:attrNameLst>
                                      </p:cBhvr>
                                      <p:tavLst>
                                        <p:tav tm="0">
                                          <p:val>
                                            <p:strVal val="ppt_x"/>
                                          </p:val>
                                        </p:tav>
                                        <p:tav tm="100000">
                                          <p:val>
                                            <p:strVal val="0-ppt_w/2"/>
                                          </p:val>
                                        </p:tav>
                                      </p:tavLst>
                                    </p:anim>
                                    <p:anim calcmode="lin" valueType="num">
                                      <p:cBhvr additive="base">
                                        <p:cTn id="110" dur="500"/>
                                        <p:tgtEl>
                                          <p:spTgt spid="21"/>
                                        </p:tgtEl>
                                        <p:attrNameLst>
                                          <p:attrName>ppt_y</p:attrName>
                                        </p:attrNameLst>
                                      </p:cBhvr>
                                      <p:tavLst>
                                        <p:tav tm="0">
                                          <p:val>
                                            <p:strVal val="ppt_y"/>
                                          </p:val>
                                        </p:tav>
                                        <p:tav tm="100000">
                                          <p:val>
                                            <p:strVal val="ppt_y"/>
                                          </p:val>
                                        </p:tav>
                                      </p:tavLst>
                                    </p:anim>
                                    <p:set>
                                      <p:cBhvr>
                                        <p:cTn id="111" dur="1" fill="hold">
                                          <p:stCondLst>
                                            <p:cond delay="499"/>
                                          </p:stCondLst>
                                        </p:cTn>
                                        <p:tgtEl>
                                          <p:spTgt spid="21"/>
                                        </p:tgtEl>
                                        <p:attrNameLst>
                                          <p:attrName>style.visibility</p:attrName>
                                        </p:attrNameLst>
                                      </p:cBhvr>
                                      <p:to>
                                        <p:strVal val="hidden"/>
                                      </p:to>
                                    </p:set>
                                  </p:childTnLst>
                                </p:cTn>
                              </p:par>
                              <p:par>
                                <p:cTn id="112" presetID="2" presetClass="exit" presetSubtype="8" fill="hold" nodeType="withEffect">
                                  <p:stCondLst>
                                    <p:cond delay="0"/>
                                  </p:stCondLst>
                                  <p:childTnLst>
                                    <p:anim calcmode="lin" valueType="num">
                                      <p:cBhvr additive="base">
                                        <p:cTn id="113" dur="500"/>
                                        <p:tgtEl>
                                          <p:spTgt spid="31"/>
                                        </p:tgtEl>
                                        <p:attrNameLst>
                                          <p:attrName>ppt_x</p:attrName>
                                        </p:attrNameLst>
                                      </p:cBhvr>
                                      <p:tavLst>
                                        <p:tav tm="0">
                                          <p:val>
                                            <p:strVal val="ppt_x"/>
                                          </p:val>
                                        </p:tav>
                                        <p:tav tm="100000">
                                          <p:val>
                                            <p:strVal val="0-ppt_w/2"/>
                                          </p:val>
                                        </p:tav>
                                      </p:tavLst>
                                    </p:anim>
                                    <p:anim calcmode="lin" valueType="num">
                                      <p:cBhvr additive="base">
                                        <p:cTn id="114" dur="500"/>
                                        <p:tgtEl>
                                          <p:spTgt spid="31"/>
                                        </p:tgtEl>
                                        <p:attrNameLst>
                                          <p:attrName>ppt_y</p:attrName>
                                        </p:attrNameLst>
                                      </p:cBhvr>
                                      <p:tavLst>
                                        <p:tav tm="0">
                                          <p:val>
                                            <p:strVal val="ppt_y"/>
                                          </p:val>
                                        </p:tav>
                                        <p:tav tm="100000">
                                          <p:val>
                                            <p:strVal val="ppt_y"/>
                                          </p:val>
                                        </p:tav>
                                      </p:tavLst>
                                    </p:anim>
                                    <p:set>
                                      <p:cBhvr>
                                        <p:cTn id="115" dur="1" fill="hold">
                                          <p:stCondLst>
                                            <p:cond delay="499"/>
                                          </p:stCondLst>
                                        </p:cTn>
                                        <p:tgtEl>
                                          <p:spTgt spid="31"/>
                                        </p:tgtEl>
                                        <p:attrNameLst>
                                          <p:attrName>style.visibility</p:attrName>
                                        </p:attrNameLst>
                                      </p:cBhvr>
                                      <p:to>
                                        <p:strVal val="hidden"/>
                                      </p:to>
                                    </p:set>
                                  </p:childTnLst>
                                </p:cTn>
                              </p:par>
                              <p:par>
                                <p:cTn id="116" presetID="2" presetClass="exit" presetSubtype="8" fill="hold" nodeType="withEffect">
                                  <p:stCondLst>
                                    <p:cond delay="0"/>
                                  </p:stCondLst>
                                  <p:childTnLst>
                                    <p:anim calcmode="lin" valueType="num">
                                      <p:cBhvr additive="base">
                                        <p:cTn id="117" dur="500"/>
                                        <p:tgtEl>
                                          <p:spTgt spid="25"/>
                                        </p:tgtEl>
                                        <p:attrNameLst>
                                          <p:attrName>ppt_x</p:attrName>
                                        </p:attrNameLst>
                                      </p:cBhvr>
                                      <p:tavLst>
                                        <p:tav tm="0">
                                          <p:val>
                                            <p:strVal val="ppt_x"/>
                                          </p:val>
                                        </p:tav>
                                        <p:tav tm="100000">
                                          <p:val>
                                            <p:strVal val="0-ppt_w/2"/>
                                          </p:val>
                                        </p:tav>
                                      </p:tavLst>
                                    </p:anim>
                                    <p:anim calcmode="lin" valueType="num">
                                      <p:cBhvr additive="base">
                                        <p:cTn id="118" dur="500"/>
                                        <p:tgtEl>
                                          <p:spTgt spid="25"/>
                                        </p:tgtEl>
                                        <p:attrNameLst>
                                          <p:attrName>ppt_y</p:attrName>
                                        </p:attrNameLst>
                                      </p:cBhvr>
                                      <p:tavLst>
                                        <p:tav tm="0">
                                          <p:val>
                                            <p:strVal val="ppt_y"/>
                                          </p:val>
                                        </p:tav>
                                        <p:tav tm="100000">
                                          <p:val>
                                            <p:strVal val="ppt_y"/>
                                          </p:val>
                                        </p:tav>
                                      </p:tavLst>
                                    </p:anim>
                                    <p:set>
                                      <p:cBhvr>
                                        <p:cTn id="119" dur="1" fill="hold">
                                          <p:stCondLst>
                                            <p:cond delay="499"/>
                                          </p:stCondLst>
                                        </p:cTn>
                                        <p:tgtEl>
                                          <p:spTgt spid="25"/>
                                        </p:tgtEl>
                                        <p:attrNameLst>
                                          <p:attrName>style.visibility</p:attrName>
                                        </p:attrNameLst>
                                      </p:cBhvr>
                                      <p:to>
                                        <p:strVal val="hidden"/>
                                      </p:to>
                                    </p:set>
                                  </p:childTnLst>
                                </p:cTn>
                              </p:par>
                              <p:par>
                                <p:cTn id="120" presetID="2" presetClass="exit" presetSubtype="8" fill="hold" nodeType="withEffect">
                                  <p:stCondLst>
                                    <p:cond delay="0"/>
                                  </p:stCondLst>
                                  <p:childTnLst>
                                    <p:anim calcmode="lin" valueType="num">
                                      <p:cBhvr additive="base">
                                        <p:cTn id="121" dur="500"/>
                                        <p:tgtEl>
                                          <p:spTgt spid="32"/>
                                        </p:tgtEl>
                                        <p:attrNameLst>
                                          <p:attrName>ppt_x</p:attrName>
                                        </p:attrNameLst>
                                      </p:cBhvr>
                                      <p:tavLst>
                                        <p:tav tm="0">
                                          <p:val>
                                            <p:strVal val="ppt_x"/>
                                          </p:val>
                                        </p:tav>
                                        <p:tav tm="100000">
                                          <p:val>
                                            <p:strVal val="0-ppt_w/2"/>
                                          </p:val>
                                        </p:tav>
                                      </p:tavLst>
                                    </p:anim>
                                    <p:anim calcmode="lin" valueType="num">
                                      <p:cBhvr additive="base">
                                        <p:cTn id="122" dur="500"/>
                                        <p:tgtEl>
                                          <p:spTgt spid="32"/>
                                        </p:tgtEl>
                                        <p:attrNameLst>
                                          <p:attrName>ppt_y</p:attrName>
                                        </p:attrNameLst>
                                      </p:cBhvr>
                                      <p:tavLst>
                                        <p:tav tm="0">
                                          <p:val>
                                            <p:strVal val="ppt_y"/>
                                          </p:val>
                                        </p:tav>
                                        <p:tav tm="100000">
                                          <p:val>
                                            <p:strVal val="ppt_y"/>
                                          </p:val>
                                        </p:tav>
                                      </p:tavLst>
                                    </p:anim>
                                    <p:set>
                                      <p:cBhvr>
                                        <p:cTn id="123" dur="1" fill="hold">
                                          <p:stCondLst>
                                            <p:cond delay="499"/>
                                          </p:stCondLst>
                                        </p:cTn>
                                        <p:tgtEl>
                                          <p:spTgt spid="32"/>
                                        </p:tgtEl>
                                        <p:attrNameLst>
                                          <p:attrName>style.visibility</p:attrName>
                                        </p:attrNameLst>
                                      </p:cBhvr>
                                      <p:to>
                                        <p:strVal val="hidden"/>
                                      </p:to>
                                    </p:set>
                                  </p:childTnLst>
                                </p:cTn>
                              </p:par>
                              <p:par>
                                <p:cTn id="124" presetID="2" presetClass="exit" presetSubtype="8" fill="hold" nodeType="withEffect">
                                  <p:stCondLst>
                                    <p:cond delay="0"/>
                                  </p:stCondLst>
                                  <p:childTnLst>
                                    <p:anim calcmode="lin" valueType="num">
                                      <p:cBhvr additive="base">
                                        <p:cTn id="125" dur="500"/>
                                        <p:tgtEl>
                                          <p:spTgt spid="28"/>
                                        </p:tgtEl>
                                        <p:attrNameLst>
                                          <p:attrName>ppt_x</p:attrName>
                                        </p:attrNameLst>
                                      </p:cBhvr>
                                      <p:tavLst>
                                        <p:tav tm="0">
                                          <p:val>
                                            <p:strVal val="ppt_x"/>
                                          </p:val>
                                        </p:tav>
                                        <p:tav tm="100000">
                                          <p:val>
                                            <p:strVal val="0-ppt_w/2"/>
                                          </p:val>
                                        </p:tav>
                                      </p:tavLst>
                                    </p:anim>
                                    <p:anim calcmode="lin" valueType="num">
                                      <p:cBhvr additive="base">
                                        <p:cTn id="126" dur="500"/>
                                        <p:tgtEl>
                                          <p:spTgt spid="28"/>
                                        </p:tgtEl>
                                        <p:attrNameLst>
                                          <p:attrName>ppt_y</p:attrName>
                                        </p:attrNameLst>
                                      </p:cBhvr>
                                      <p:tavLst>
                                        <p:tav tm="0">
                                          <p:val>
                                            <p:strVal val="ppt_y"/>
                                          </p:val>
                                        </p:tav>
                                        <p:tav tm="100000">
                                          <p:val>
                                            <p:strVal val="ppt_y"/>
                                          </p:val>
                                        </p:tav>
                                      </p:tavLst>
                                    </p:anim>
                                    <p:set>
                                      <p:cBhvr>
                                        <p:cTn id="127" dur="1" fill="hold">
                                          <p:stCondLst>
                                            <p:cond delay="499"/>
                                          </p:stCondLst>
                                        </p:cTn>
                                        <p:tgtEl>
                                          <p:spTgt spid="28"/>
                                        </p:tgtEl>
                                        <p:attrNameLst>
                                          <p:attrName>style.visibility</p:attrName>
                                        </p:attrNameLst>
                                      </p:cBhvr>
                                      <p:to>
                                        <p:strVal val="hidden"/>
                                      </p:to>
                                    </p:set>
                                  </p:childTnLst>
                                </p:cTn>
                              </p:par>
                              <p:par>
                                <p:cTn id="128" presetID="2" presetClass="exit" presetSubtype="8" fill="hold" nodeType="withEffect">
                                  <p:stCondLst>
                                    <p:cond delay="0"/>
                                  </p:stCondLst>
                                  <p:childTnLst>
                                    <p:anim calcmode="lin" valueType="num">
                                      <p:cBhvr additive="base">
                                        <p:cTn id="129" dur="500"/>
                                        <p:tgtEl>
                                          <p:spTgt spid="36"/>
                                        </p:tgtEl>
                                        <p:attrNameLst>
                                          <p:attrName>ppt_x</p:attrName>
                                        </p:attrNameLst>
                                      </p:cBhvr>
                                      <p:tavLst>
                                        <p:tav tm="0">
                                          <p:val>
                                            <p:strVal val="ppt_x"/>
                                          </p:val>
                                        </p:tav>
                                        <p:tav tm="100000">
                                          <p:val>
                                            <p:strVal val="0-ppt_w/2"/>
                                          </p:val>
                                        </p:tav>
                                      </p:tavLst>
                                    </p:anim>
                                    <p:anim calcmode="lin" valueType="num">
                                      <p:cBhvr additive="base">
                                        <p:cTn id="130" dur="500"/>
                                        <p:tgtEl>
                                          <p:spTgt spid="36"/>
                                        </p:tgtEl>
                                        <p:attrNameLst>
                                          <p:attrName>ppt_y</p:attrName>
                                        </p:attrNameLst>
                                      </p:cBhvr>
                                      <p:tavLst>
                                        <p:tav tm="0">
                                          <p:val>
                                            <p:strVal val="ppt_y"/>
                                          </p:val>
                                        </p:tav>
                                        <p:tav tm="100000">
                                          <p:val>
                                            <p:strVal val="ppt_y"/>
                                          </p:val>
                                        </p:tav>
                                      </p:tavLst>
                                    </p:anim>
                                    <p:set>
                                      <p:cBhvr>
                                        <p:cTn id="131" dur="1" fill="hold">
                                          <p:stCondLst>
                                            <p:cond delay="499"/>
                                          </p:stCondLst>
                                        </p:cTn>
                                        <p:tgtEl>
                                          <p:spTgt spid="36"/>
                                        </p:tgtEl>
                                        <p:attrNameLst>
                                          <p:attrName>style.visibility</p:attrName>
                                        </p:attrNameLst>
                                      </p:cBhvr>
                                      <p:to>
                                        <p:strVal val="hidden"/>
                                      </p:to>
                                    </p:set>
                                  </p:childTnLst>
                                </p:cTn>
                              </p:par>
                              <p:par>
                                <p:cTn id="132" presetID="2" presetClass="exit" presetSubtype="8" fill="hold" nodeType="withEffect">
                                  <p:stCondLst>
                                    <p:cond delay="0"/>
                                  </p:stCondLst>
                                  <p:childTnLst>
                                    <p:anim calcmode="lin" valueType="num">
                                      <p:cBhvr additive="base">
                                        <p:cTn id="133" dur="500"/>
                                        <p:tgtEl>
                                          <p:spTgt spid="33"/>
                                        </p:tgtEl>
                                        <p:attrNameLst>
                                          <p:attrName>ppt_x</p:attrName>
                                        </p:attrNameLst>
                                      </p:cBhvr>
                                      <p:tavLst>
                                        <p:tav tm="0">
                                          <p:val>
                                            <p:strVal val="ppt_x"/>
                                          </p:val>
                                        </p:tav>
                                        <p:tav tm="100000">
                                          <p:val>
                                            <p:strVal val="0-ppt_w/2"/>
                                          </p:val>
                                        </p:tav>
                                      </p:tavLst>
                                    </p:anim>
                                    <p:anim calcmode="lin" valueType="num">
                                      <p:cBhvr additive="base">
                                        <p:cTn id="134" dur="500"/>
                                        <p:tgtEl>
                                          <p:spTgt spid="33"/>
                                        </p:tgtEl>
                                        <p:attrNameLst>
                                          <p:attrName>ppt_y</p:attrName>
                                        </p:attrNameLst>
                                      </p:cBhvr>
                                      <p:tavLst>
                                        <p:tav tm="0">
                                          <p:val>
                                            <p:strVal val="ppt_y"/>
                                          </p:val>
                                        </p:tav>
                                        <p:tav tm="100000">
                                          <p:val>
                                            <p:strVal val="ppt_y"/>
                                          </p:val>
                                        </p:tav>
                                      </p:tavLst>
                                    </p:anim>
                                    <p:set>
                                      <p:cBhvr>
                                        <p:cTn id="135"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94CA-083A-1B48-3A51-54D251CFED01}"/>
              </a:ext>
            </a:extLst>
          </p:cNvPr>
          <p:cNvSpPr>
            <a:spLocks noGrp="1"/>
          </p:cNvSpPr>
          <p:nvPr>
            <p:ph type="title"/>
          </p:nvPr>
        </p:nvSpPr>
        <p:spPr/>
        <p:txBody>
          <a:bodyPr/>
          <a:lstStyle/>
          <a:p>
            <a:r>
              <a:rPr lang="en-US" dirty="0" err="1"/>
              <a:t>Mientras</a:t>
            </a:r>
            <a:r>
              <a:rPr lang="en-US" dirty="0"/>
              <a:t> que </a:t>
            </a:r>
            <a:r>
              <a:rPr lang="en-US" dirty="0" err="1"/>
              <a:t>en</a:t>
            </a:r>
            <a:r>
              <a:rPr lang="en-US" dirty="0"/>
              <a:t> la </a:t>
            </a:r>
            <a:r>
              <a:rPr lang="en-US" dirty="0" err="1"/>
              <a:t>IaC</a:t>
            </a:r>
            <a:r>
              <a:rPr lang="en-US" dirty="0"/>
              <a:t> temenos…</a:t>
            </a:r>
          </a:p>
        </p:txBody>
      </p:sp>
      <p:sp>
        <p:nvSpPr>
          <p:cNvPr id="5" name="Rectángulo: esquinas redondeadas 11">
            <a:extLst>
              <a:ext uri="{FF2B5EF4-FFF2-40B4-BE49-F238E27FC236}">
                <a16:creationId xmlns:a16="http://schemas.microsoft.com/office/drawing/2014/main" id="{B88484F9-3F07-0B7C-0B34-C67D4E752B3A}"/>
              </a:ext>
            </a:extLst>
          </p:cNvPr>
          <p:cNvSpPr/>
          <p:nvPr/>
        </p:nvSpPr>
        <p:spPr>
          <a:xfrm>
            <a:off x="1501080" y="2384392"/>
            <a:ext cx="3294775" cy="332238"/>
          </a:xfrm>
          <a:prstGeom prst="roundRect">
            <a:avLst>
              <a:gd name="adj" fmla="val 37147"/>
            </a:avLst>
          </a:prstGeom>
          <a:noFill/>
          <a:ln>
            <a:solidFill>
              <a:srgbClr val="54A7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esquinas redondeadas 11">
            <a:extLst>
              <a:ext uri="{FF2B5EF4-FFF2-40B4-BE49-F238E27FC236}">
                <a16:creationId xmlns:a16="http://schemas.microsoft.com/office/drawing/2014/main" id="{2D5ECD14-A2E4-2BBC-FC6B-AA7FE86A7B6E}"/>
              </a:ext>
            </a:extLst>
          </p:cNvPr>
          <p:cNvSpPr/>
          <p:nvPr/>
        </p:nvSpPr>
        <p:spPr>
          <a:xfrm>
            <a:off x="1494085" y="2381627"/>
            <a:ext cx="3294775" cy="332238"/>
          </a:xfrm>
          <a:prstGeom prst="roundRect">
            <a:avLst>
              <a:gd name="adj" fmla="val 37147"/>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Graphic 2">
            <a:extLst>
              <a:ext uri="{FF2B5EF4-FFF2-40B4-BE49-F238E27FC236}">
                <a16:creationId xmlns:a16="http://schemas.microsoft.com/office/drawing/2014/main" id="{86C14E08-CBA4-F743-00F5-3E766102291D}"/>
              </a:ext>
            </a:extLst>
          </p:cNvPr>
          <p:cNvSpPr/>
          <p:nvPr/>
        </p:nvSpPr>
        <p:spPr>
          <a:xfrm>
            <a:off x="1092867" y="1898005"/>
            <a:ext cx="4114012" cy="3061186"/>
          </a:xfrm>
          <a:custGeom>
            <a:avLst/>
            <a:gdLst>
              <a:gd name="connsiteX0" fmla="*/ 4050506 w 4114012"/>
              <a:gd name="connsiteY0" fmla="*/ 2523530 h 3061186"/>
              <a:gd name="connsiteX1" fmla="*/ 3917097 w 4114012"/>
              <a:gd name="connsiteY1" fmla="*/ 2523530 h 3061186"/>
              <a:gd name="connsiteX2" fmla="*/ 3922723 w 4114012"/>
              <a:gd name="connsiteY2" fmla="*/ 2480132 h 3061186"/>
              <a:gd name="connsiteX3" fmla="*/ 3922723 w 4114012"/>
              <a:gd name="connsiteY3" fmla="*/ 173593 h 3061186"/>
              <a:gd name="connsiteX4" fmla="*/ 3749129 w 4114012"/>
              <a:gd name="connsiteY4" fmla="*/ 0 h 3061186"/>
              <a:gd name="connsiteX5" fmla="*/ 365671 w 4114012"/>
              <a:gd name="connsiteY5" fmla="*/ 0 h 3061186"/>
              <a:gd name="connsiteX6" fmla="*/ 192078 w 4114012"/>
              <a:gd name="connsiteY6" fmla="*/ 173593 h 3061186"/>
              <a:gd name="connsiteX7" fmla="*/ 192078 w 4114012"/>
              <a:gd name="connsiteY7" fmla="*/ 2480132 h 3061186"/>
              <a:gd name="connsiteX8" fmla="*/ 197703 w 4114012"/>
              <a:gd name="connsiteY8" fmla="*/ 2523530 h 3061186"/>
              <a:gd name="connsiteX9" fmla="*/ 64294 w 4114012"/>
              <a:gd name="connsiteY9" fmla="*/ 2523530 h 3061186"/>
              <a:gd name="connsiteX10" fmla="*/ 0 w 4114012"/>
              <a:gd name="connsiteY10" fmla="*/ 2587824 h 3061186"/>
              <a:gd name="connsiteX11" fmla="*/ 0 w 4114012"/>
              <a:gd name="connsiteY11" fmla="*/ 2688283 h 3061186"/>
              <a:gd name="connsiteX12" fmla="*/ 372904 w 4114012"/>
              <a:gd name="connsiteY12" fmla="*/ 3061186 h 3061186"/>
              <a:gd name="connsiteX13" fmla="*/ 3741093 w 4114012"/>
              <a:gd name="connsiteY13" fmla="*/ 3061186 h 3061186"/>
              <a:gd name="connsiteX14" fmla="*/ 4113996 w 4114012"/>
              <a:gd name="connsiteY14" fmla="*/ 2688283 h 3061186"/>
              <a:gd name="connsiteX15" fmla="*/ 4113996 w 4114012"/>
              <a:gd name="connsiteY15" fmla="*/ 2588627 h 3061186"/>
              <a:gd name="connsiteX16" fmla="*/ 4050506 w 4114012"/>
              <a:gd name="connsiteY16" fmla="*/ 2523530 h 3061186"/>
              <a:gd name="connsiteX17" fmla="*/ 352812 w 4114012"/>
              <a:gd name="connsiteY17" fmla="*/ 2523530 h 3061186"/>
              <a:gd name="connsiteX18" fmla="*/ 320665 w 4114012"/>
              <a:gd name="connsiteY18" fmla="*/ 2480935 h 3061186"/>
              <a:gd name="connsiteX19" fmla="*/ 320665 w 4114012"/>
              <a:gd name="connsiteY19" fmla="*/ 174397 h 3061186"/>
              <a:gd name="connsiteX20" fmla="*/ 365671 w 4114012"/>
              <a:gd name="connsiteY20" fmla="*/ 129391 h 3061186"/>
              <a:gd name="connsiteX21" fmla="*/ 3749933 w 4114012"/>
              <a:gd name="connsiteY21" fmla="*/ 129391 h 3061186"/>
              <a:gd name="connsiteX22" fmla="*/ 3794939 w 4114012"/>
              <a:gd name="connsiteY22" fmla="*/ 174397 h 3061186"/>
              <a:gd name="connsiteX23" fmla="*/ 3794939 w 4114012"/>
              <a:gd name="connsiteY23" fmla="*/ 2480935 h 3061186"/>
              <a:gd name="connsiteX24" fmla="*/ 3761988 w 4114012"/>
              <a:gd name="connsiteY24" fmla="*/ 2524334 h 3061186"/>
              <a:gd name="connsiteX25" fmla="*/ 3761185 w 4114012"/>
              <a:gd name="connsiteY25" fmla="*/ 2524334 h 3061186"/>
              <a:gd name="connsiteX26" fmla="*/ 354419 w 4114012"/>
              <a:gd name="connsiteY26" fmla="*/ 2524334 h 3061186"/>
              <a:gd name="connsiteX27" fmla="*/ 352812 w 4114012"/>
              <a:gd name="connsiteY27" fmla="*/ 2523530 h 3061186"/>
              <a:gd name="connsiteX28" fmla="*/ 352812 w 4114012"/>
              <a:gd name="connsiteY28" fmla="*/ 2523530 h 3061186"/>
              <a:gd name="connsiteX29" fmla="*/ 1514118 w 4114012"/>
              <a:gd name="connsiteY29" fmla="*/ 2652117 h 3061186"/>
              <a:gd name="connsiteX30" fmla="*/ 2600682 w 4114012"/>
              <a:gd name="connsiteY30" fmla="*/ 2652117 h 3061186"/>
              <a:gd name="connsiteX31" fmla="*/ 2600682 w 4114012"/>
              <a:gd name="connsiteY31" fmla="*/ 2747754 h 3061186"/>
              <a:gd name="connsiteX32" fmla="*/ 1514118 w 4114012"/>
              <a:gd name="connsiteY32" fmla="*/ 2747754 h 3061186"/>
              <a:gd name="connsiteX33" fmla="*/ 1514118 w 4114012"/>
              <a:gd name="connsiteY33" fmla="*/ 2652117 h 3061186"/>
              <a:gd name="connsiteX34" fmla="*/ 3986213 w 4114012"/>
              <a:gd name="connsiteY34" fmla="*/ 2688283 h 3061186"/>
              <a:gd name="connsiteX35" fmla="*/ 3741896 w 4114012"/>
              <a:gd name="connsiteY35" fmla="*/ 2932599 h 3061186"/>
              <a:gd name="connsiteX36" fmla="*/ 372904 w 4114012"/>
              <a:gd name="connsiteY36" fmla="*/ 2932599 h 3061186"/>
              <a:gd name="connsiteX37" fmla="*/ 128588 w 4114012"/>
              <a:gd name="connsiteY37" fmla="*/ 2688283 h 3061186"/>
              <a:gd name="connsiteX38" fmla="*/ 128588 w 4114012"/>
              <a:gd name="connsiteY38" fmla="*/ 2652921 h 3061186"/>
              <a:gd name="connsiteX39" fmla="*/ 1385530 w 4114012"/>
              <a:gd name="connsiteY39" fmla="*/ 2652921 h 3061186"/>
              <a:gd name="connsiteX40" fmla="*/ 1385530 w 4114012"/>
              <a:gd name="connsiteY40" fmla="*/ 2775883 h 3061186"/>
              <a:gd name="connsiteX41" fmla="*/ 1486793 w 4114012"/>
              <a:gd name="connsiteY41" fmla="*/ 2877145 h 3061186"/>
              <a:gd name="connsiteX42" fmla="*/ 2628007 w 4114012"/>
              <a:gd name="connsiteY42" fmla="*/ 2877145 h 3061186"/>
              <a:gd name="connsiteX43" fmla="*/ 2729270 w 4114012"/>
              <a:gd name="connsiteY43" fmla="*/ 2775883 h 3061186"/>
              <a:gd name="connsiteX44" fmla="*/ 2729270 w 4114012"/>
              <a:gd name="connsiteY44" fmla="*/ 2652921 h 3061186"/>
              <a:gd name="connsiteX45" fmla="*/ 3986213 w 4114012"/>
              <a:gd name="connsiteY45" fmla="*/ 2652921 h 3061186"/>
              <a:gd name="connsiteX46" fmla="*/ 3986213 w 4114012"/>
              <a:gd name="connsiteY46" fmla="*/ 2688283 h 306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114012" h="3061186">
                <a:moveTo>
                  <a:pt x="4050506" y="2523530"/>
                </a:moveTo>
                <a:lnTo>
                  <a:pt x="3917097" y="2523530"/>
                </a:lnTo>
                <a:cubicBezTo>
                  <a:pt x="3921115" y="2509064"/>
                  <a:pt x="3922723" y="2494598"/>
                  <a:pt x="3922723" y="2480132"/>
                </a:cubicBezTo>
                <a:lnTo>
                  <a:pt x="3922723" y="173593"/>
                </a:lnTo>
                <a:cubicBezTo>
                  <a:pt x="3922723" y="77956"/>
                  <a:pt x="3844766" y="804"/>
                  <a:pt x="3749129" y="0"/>
                </a:cubicBezTo>
                <a:lnTo>
                  <a:pt x="365671" y="0"/>
                </a:lnTo>
                <a:cubicBezTo>
                  <a:pt x="270034" y="0"/>
                  <a:pt x="192881" y="77956"/>
                  <a:pt x="192078" y="173593"/>
                </a:cubicBezTo>
                <a:lnTo>
                  <a:pt x="192078" y="2480132"/>
                </a:lnTo>
                <a:cubicBezTo>
                  <a:pt x="192078" y="2494598"/>
                  <a:pt x="193685" y="2509064"/>
                  <a:pt x="197703" y="2523530"/>
                </a:cubicBezTo>
                <a:lnTo>
                  <a:pt x="64294" y="2523530"/>
                </a:lnTo>
                <a:cubicBezTo>
                  <a:pt x="28932" y="2523530"/>
                  <a:pt x="0" y="2552462"/>
                  <a:pt x="0" y="2587824"/>
                </a:cubicBezTo>
                <a:lnTo>
                  <a:pt x="0" y="2688283"/>
                </a:lnTo>
                <a:cubicBezTo>
                  <a:pt x="0" y="2894023"/>
                  <a:pt x="167164" y="3061186"/>
                  <a:pt x="372904" y="3061186"/>
                </a:cubicBezTo>
                <a:lnTo>
                  <a:pt x="3741093" y="3061186"/>
                </a:lnTo>
                <a:cubicBezTo>
                  <a:pt x="3946833" y="3061186"/>
                  <a:pt x="4113996" y="2894023"/>
                  <a:pt x="4113996" y="2688283"/>
                </a:cubicBezTo>
                <a:lnTo>
                  <a:pt x="4113996" y="2588627"/>
                </a:lnTo>
                <a:cubicBezTo>
                  <a:pt x="4114800" y="2552462"/>
                  <a:pt x="4085868" y="2523530"/>
                  <a:pt x="4050506" y="2523530"/>
                </a:cubicBezTo>
                <a:close/>
                <a:moveTo>
                  <a:pt x="352812" y="2523530"/>
                </a:moveTo>
                <a:cubicBezTo>
                  <a:pt x="333524" y="2517904"/>
                  <a:pt x="320665" y="2500223"/>
                  <a:pt x="320665" y="2480935"/>
                </a:cubicBezTo>
                <a:lnTo>
                  <a:pt x="320665" y="174397"/>
                </a:lnTo>
                <a:cubicBezTo>
                  <a:pt x="320665" y="149483"/>
                  <a:pt x="340757" y="129391"/>
                  <a:pt x="365671" y="129391"/>
                </a:cubicBezTo>
                <a:lnTo>
                  <a:pt x="3749933" y="129391"/>
                </a:lnTo>
                <a:cubicBezTo>
                  <a:pt x="3774847" y="129391"/>
                  <a:pt x="3794939" y="149483"/>
                  <a:pt x="3794939" y="174397"/>
                </a:cubicBezTo>
                <a:lnTo>
                  <a:pt x="3794939" y="2480935"/>
                </a:lnTo>
                <a:cubicBezTo>
                  <a:pt x="3794939" y="2501027"/>
                  <a:pt x="3781276" y="2518708"/>
                  <a:pt x="3761988" y="2524334"/>
                </a:cubicBezTo>
                <a:cubicBezTo>
                  <a:pt x="3761988" y="2524334"/>
                  <a:pt x="3761185" y="2524334"/>
                  <a:pt x="3761185" y="2524334"/>
                </a:cubicBezTo>
                <a:lnTo>
                  <a:pt x="354419" y="2524334"/>
                </a:lnTo>
                <a:cubicBezTo>
                  <a:pt x="354419" y="2523530"/>
                  <a:pt x="353616" y="2523530"/>
                  <a:pt x="352812" y="2523530"/>
                </a:cubicBezTo>
                <a:lnTo>
                  <a:pt x="352812" y="2523530"/>
                </a:lnTo>
                <a:close/>
                <a:moveTo>
                  <a:pt x="1514118" y="2652117"/>
                </a:moveTo>
                <a:lnTo>
                  <a:pt x="2600682" y="2652117"/>
                </a:lnTo>
                <a:lnTo>
                  <a:pt x="2600682" y="2747754"/>
                </a:lnTo>
                <a:lnTo>
                  <a:pt x="1514118" y="2747754"/>
                </a:lnTo>
                <a:lnTo>
                  <a:pt x="1514118" y="2652117"/>
                </a:lnTo>
                <a:close/>
                <a:moveTo>
                  <a:pt x="3986213" y="2688283"/>
                </a:moveTo>
                <a:cubicBezTo>
                  <a:pt x="3986213" y="2823299"/>
                  <a:pt x="3876913" y="2932599"/>
                  <a:pt x="3741896" y="2932599"/>
                </a:cubicBezTo>
                <a:lnTo>
                  <a:pt x="372904" y="2932599"/>
                </a:lnTo>
                <a:cubicBezTo>
                  <a:pt x="237887" y="2932599"/>
                  <a:pt x="128588" y="2823299"/>
                  <a:pt x="128588" y="2688283"/>
                </a:cubicBezTo>
                <a:lnTo>
                  <a:pt x="128588" y="2652921"/>
                </a:lnTo>
                <a:lnTo>
                  <a:pt x="1385530" y="2652921"/>
                </a:lnTo>
                <a:lnTo>
                  <a:pt x="1385530" y="2775883"/>
                </a:lnTo>
                <a:cubicBezTo>
                  <a:pt x="1385530" y="2831336"/>
                  <a:pt x="1430536" y="2877145"/>
                  <a:pt x="1486793" y="2877145"/>
                </a:cubicBezTo>
                <a:lnTo>
                  <a:pt x="2628007" y="2877145"/>
                </a:lnTo>
                <a:cubicBezTo>
                  <a:pt x="2683460" y="2877145"/>
                  <a:pt x="2729270" y="2832140"/>
                  <a:pt x="2729270" y="2775883"/>
                </a:cubicBezTo>
                <a:lnTo>
                  <a:pt x="2729270" y="2652921"/>
                </a:lnTo>
                <a:lnTo>
                  <a:pt x="3986213" y="2652921"/>
                </a:lnTo>
                <a:lnTo>
                  <a:pt x="3986213" y="2688283"/>
                </a:lnTo>
                <a:close/>
              </a:path>
            </a:pathLst>
          </a:custGeom>
          <a:solidFill>
            <a:srgbClr val="55BF5B"/>
          </a:solidFill>
          <a:ln w="88900" cap="flat">
            <a:solidFill>
              <a:srgbClr val="101F29"/>
            </a:solid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454340D5-CA3D-386F-0E55-468F49703A91}"/>
              </a:ext>
            </a:extLst>
          </p:cNvPr>
          <p:cNvGrpSpPr/>
          <p:nvPr/>
        </p:nvGrpSpPr>
        <p:grpSpPr>
          <a:xfrm>
            <a:off x="6642434" y="1589923"/>
            <a:ext cx="5554980" cy="825696"/>
            <a:chOff x="4254888" y="2666914"/>
            <a:chExt cx="7563934" cy="604776"/>
          </a:xfrm>
        </p:grpSpPr>
        <p:sp>
          <p:nvSpPr>
            <p:cNvPr id="11" name="Rectangle: Top Corners Rounded 10">
              <a:extLst>
                <a:ext uri="{FF2B5EF4-FFF2-40B4-BE49-F238E27FC236}">
                  <a16:creationId xmlns:a16="http://schemas.microsoft.com/office/drawing/2014/main" id="{35CC4120-9842-B41F-9686-FBB675DAD25C}"/>
                </a:ext>
              </a:extLst>
            </p:cNvPr>
            <p:cNvSpPr/>
            <p:nvPr userDrawn="1"/>
          </p:nvSpPr>
          <p:spPr>
            <a:xfrm rot="5400000" flipH="1">
              <a:off x="7734467" y="-812665"/>
              <a:ext cx="604776" cy="7563934"/>
            </a:xfrm>
            <a:prstGeom prst="round2SameRect">
              <a:avLst>
                <a:gd name="adj1" fmla="val 10336"/>
                <a:gd name="adj2" fmla="val 10324"/>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buntu" panose="020B0504030602030204" pitchFamily="34" charset="0"/>
              </a:endParaRPr>
            </a:p>
          </p:txBody>
        </p:sp>
        <p:sp>
          <p:nvSpPr>
            <p:cNvPr id="12" name="Title 1">
              <a:extLst>
                <a:ext uri="{FF2B5EF4-FFF2-40B4-BE49-F238E27FC236}">
                  <a16:creationId xmlns:a16="http://schemas.microsoft.com/office/drawing/2014/main" id="{A197151C-A0D5-54F0-41BF-C49D8B7E8C08}"/>
                </a:ext>
              </a:extLst>
            </p:cNvPr>
            <p:cNvSpPr txBox="1">
              <a:spLocks/>
            </p:cNvSpPr>
            <p:nvPr/>
          </p:nvSpPr>
          <p:spPr>
            <a:xfrm>
              <a:off x="4806871" y="2726477"/>
              <a:ext cx="6009175" cy="486277"/>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0" i="0" dirty="0" err="1">
                  <a:solidFill>
                    <a:schemeClr val="bg1"/>
                  </a:solidFill>
                  <a:effectLst/>
                  <a:latin typeface="Ubuntu" panose="020B0504030602030204" pitchFamily="34" charset="0"/>
                </a:rPr>
                <a:t>Crear</a:t>
              </a:r>
              <a:r>
                <a:rPr lang="en-US" sz="1800" b="0" i="0" dirty="0">
                  <a:solidFill>
                    <a:schemeClr val="bg1"/>
                  </a:solidFill>
                  <a:effectLst/>
                  <a:latin typeface="Ubuntu" panose="020B0504030602030204" pitchFamily="34" charset="0"/>
                </a:rPr>
                <a:t> y </a:t>
              </a:r>
              <a:r>
                <a:rPr lang="en-US" sz="1800" b="0" i="0" dirty="0" err="1">
                  <a:solidFill>
                    <a:schemeClr val="bg1"/>
                  </a:solidFill>
                  <a:effectLst/>
                  <a:latin typeface="Ubuntu" panose="020B0504030602030204" pitchFamily="34" charset="0"/>
                </a:rPr>
                <a:t>probar</a:t>
              </a:r>
              <a:r>
                <a:rPr lang="en-US" sz="1800" b="0" i="0" dirty="0">
                  <a:solidFill>
                    <a:schemeClr val="bg1"/>
                  </a:solidFill>
                  <a:effectLst/>
                  <a:latin typeface="Ubuntu" panose="020B0504030602030204" pitchFamily="34" charset="0"/>
                </a:rPr>
                <a:t> </a:t>
              </a:r>
              <a:r>
                <a:rPr lang="en-US" sz="1800" b="0" i="0" dirty="0" err="1">
                  <a:solidFill>
                    <a:schemeClr val="bg1"/>
                  </a:solidFill>
                  <a:effectLst/>
                  <a:latin typeface="Ubuntu" panose="020B0504030602030204" pitchFamily="34" charset="0"/>
                </a:rPr>
                <a:t>localmente</a:t>
              </a:r>
              <a:endParaRPr lang="en-US" sz="1800" dirty="0">
                <a:solidFill>
                  <a:schemeClr val="bg1"/>
                </a:solidFill>
                <a:latin typeface="Ubuntu" panose="020B0504030602030204" pitchFamily="34" charset="0"/>
              </a:endParaRPr>
            </a:p>
          </p:txBody>
        </p:sp>
      </p:grpSp>
      <p:grpSp>
        <p:nvGrpSpPr>
          <p:cNvPr id="16" name="Group 15">
            <a:extLst>
              <a:ext uri="{FF2B5EF4-FFF2-40B4-BE49-F238E27FC236}">
                <a16:creationId xmlns:a16="http://schemas.microsoft.com/office/drawing/2014/main" id="{78CB4590-9AD5-D336-B105-B917131E3CDE}"/>
              </a:ext>
            </a:extLst>
          </p:cNvPr>
          <p:cNvGrpSpPr/>
          <p:nvPr/>
        </p:nvGrpSpPr>
        <p:grpSpPr>
          <a:xfrm>
            <a:off x="6642434" y="2569035"/>
            <a:ext cx="5554980" cy="825696"/>
            <a:chOff x="4254888" y="2666914"/>
            <a:chExt cx="7563934" cy="604776"/>
          </a:xfrm>
        </p:grpSpPr>
        <p:sp>
          <p:nvSpPr>
            <p:cNvPr id="17" name="Rectangle: Top Corners Rounded 16">
              <a:extLst>
                <a:ext uri="{FF2B5EF4-FFF2-40B4-BE49-F238E27FC236}">
                  <a16:creationId xmlns:a16="http://schemas.microsoft.com/office/drawing/2014/main" id="{C9A53833-CEE2-966B-7F67-D3B517ADABF0}"/>
                </a:ext>
              </a:extLst>
            </p:cNvPr>
            <p:cNvSpPr/>
            <p:nvPr userDrawn="1"/>
          </p:nvSpPr>
          <p:spPr>
            <a:xfrm rot="5400000" flipH="1">
              <a:off x="7734467" y="-812665"/>
              <a:ext cx="604776" cy="7563934"/>
            </a:xfrm>
            <a:prstGeom prst="round2SameRect">
              <a:avLst>
                <a:gd name="adj1" fmla="val 10336"/>
                <a:gd name="adj2" fmla="val 10324"/>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buntu" panose="020B0504030602030204" pitchFamily="34" charset="0"/>
              </a:endParaRPr>
            </a:p>
          </p:txBody>
        </p:sp>
        <p:sp>
          <p:nvSpPr>
            <p:cNvPr id="18" name="Title 1">
              <a:extLst>
                <a:ext uri="{FF2B5EF4-FFF2-40B4-BE49-F238E27FC236}">
                  <a16:creationId xmlns:a16="http://schemas.microsoft.com/office/drawing/2014/main" id="{109DC308-A345-34A3-5F19-FA3658AFA893}"/>
                </a:ext>
              </a:extLst>
            </p:cNvPr>
            <p:cNvSpPr txBox="1">
              <a:spLocks/>
            </p:cNvSpPr>
            <p:nvPr/>
          </p:nvSpPr>
          <p:spPr>
            <a:xfrm>
              <a:off x="4806871" y="2726477"/>
              <a:ext cx="6009175" cy="486277"/>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a:solidFill>
                    <a:schemeClr val="bg1"/>
                  </a:solidFill>
                  <a:effectLst/>
                  <a:latin typeface="Ubuntu" panose="020B0504030602030204" pitchFamily="34" charset="0"/>
                </a:rPr>
                <a:t>Ejecutar comandos desde la máquina local</a:t>
              </a:r>
              <a:endParaRPr lang="en-US" sz="1800" dirty="0">
                <a:solidFill>
                  <a:schemeClr val="bg1"/>
                </a:solidFill>
                <a:latin typeface="Ubuntu" panose="020B0504030602030204" pitchFamily="34" charset="0"/>
              </a:endParaRPr>
            </a:p>
          </p:txBody>
        </p:sp>
      </p:grpSp>
      <p:grpSp>
        <p:nvGrpSpPr>
          <p:cNvPr id="22" name="Group 21">
            <a:extLst>
              <a:ext uri="{FF2B5EF4-FFF2-40B4-BE49-F238E27FC236}">
                <a16:creationId xmlns:a16="http://schemas.microsoft.com/office/drawing/2014/main" id="{61926533-DADE-E8BA-56C6-B66D272B4505}"/>
              </a:ext>
            </a:extLst>
          </p:cNvPr>
          <p:cNvGrpSpPr/>
          <p:nvPr/>
        </p:nvGrpSpPr>
        <p:grpSpPr>
          <a:xfrm>
            <a:off x="6637020" y="3567231"/>
            <a:ext cx="5554980" cy="825696"/>
            <a:chOff x="4254888" y="2666914"/>
            <a:chExt cx="7563934" cy="604776"/>
          </a:xfrm>
        </p:grpSpPr>
        <p:sp>
          <p:nvSpPr>
            <p:cNvPr id="23" name="Rectangle: Top Corners Rounded 22">
              <a:extLst>
                <a:ext uri="{FF2B5EF4-FFF2-40B4-BE49-F238E27FC236}">
                  <a16:creationId xmlns:a16="http://schemas.microsoft.com/office/drawing/2014/main" id="{66B25A13-D593-536F-CF75-78C93A9CC6BF}"/>
                </a:ext>
              </a:extLst>
            </p:cNvPr>
            <p:cNvSpPr/>
            <p:nvPr userDrawn="1"/>
          </p:nvSpPr>
          <p:spPr>
            <a:xfrm rot="5400000" flipH="1">
              <a:off x="7734467" y="-812665"/>
              <a:ext cx="604776" cy="7563934"/>
            </a:xfrm>
            <a:prstGeom prst="round2SameRect">
              <a:avLst>
                <a:gd name="adj1" fmla="val 10336"/>
                <a:gd name="adj2" fmla="val 10324"/>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buntu" panose="020B0504030602030204" pitchFamily="34" charset="0"/>
              </a:endParaRPr>
            </a:p>
          </p:txBody>
        </p:sp>
        <p:sp>
          <p:nvSpPr>
            <p:cNvPr id="24" name="Title 1">
              <a:extLst>
                <a:ext uri="{FF2B5EF4-FFF2-40B4-BE49-F238E27FC236}">
                  <a16:creationId xmlns:a16="http://schemas.microsoft.com/office/drawing/2014/main" id="{4256BCBB-9F6C-D14B-3082-1827CE093E94}"/>
                </a:ext>
              </a:extLst>
            </p:cNvPr>
            <p:cNvSpPr txBox="1">
              <a:spLocks/>
            </p:cNvSpPr>
            <p:nvPr/>
          </p:nvSpPr>
          <p:spPr>
            <a:xfrm>
              <a:off x="4806871" y="2726477"/>
              <a:ext cx="6009175" cy="486277"/>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a:solidFill>
                    <a:schemeClr val="bg1"/>
                  </a:solidFill>
                  <a:effectLst/>
                  <a:latin typeface="Ubuntu" panose="020B0504030602030204" pitchFamily="34" charset="0"/>
                </a:rPr>
                <a:t>Aplicar cambios a la infraestructura</a:t>
              </a:r>
              <a:endParaRPr lang="en-US" sz="1800" dirty="0">
                <a:solidFill>
                  <a:schemeClr val="bg1"/>
                </a:solidFill>
                <a:latin typeface="Ubuntu" panose="020B0504030602030204" pitchFamily="34" charset="0"/>
              </a:endParaRPr>
            </a:p>
          </p:txBody>
        </p:sp>
      </p:grpSp>
      <p:grpSp>
        <p:nvGrpSpPr>
          <p:cNvPr id="28" name="Group 27">
            <a:extLst>
              <a:ext uri="{FF2B5EF4-FFF2-40B4-BE49-F238E27FC236}">
                <a16:creationId xmlns:a16="http://schemas.microsoft.com/office/drawing/2014/main" id="{87688628-6BEE-9A53-ACB4-A9B018D6D128}"/>
              </a:ext>
            </a:extLst>
          </p:cNvPr>
          <p:cNvGrpSpPr/>
          <p:nvPr/>
        </p:nvGrpSpPr>
        <p:grpSpPr>
          <a:xfrm>
            <a:off x="6637020" y="4546343"/>
            <a:ext cx="5554980" cy="825696"/>
            <a:chOff x="4254888" y="2666914"/>
            <a:chExt cx="7563934" cy="604776"/>
          </a:xfrm>
        </p:grpSpPr>
        <p:sp>
          <p:nvSpPr>
            <p:cNvPr id="29" name="Rectangle: Top Corners Rounded 28">
              <a:extLst>
                <a:ext uri="{FF2B5EF4-FFF2-40B4-BE49-F238E27FC236}">
                  <a16:creationId xmlns:a16="http://schemas.microsoft.com/office/drawing/2014/main" id="{C3196779-686E-717C-F21F-770FB8F3316F}"/>
                </a:ext>
              </a:extLst>
            </p:cNvPr>
            <p:cNvSpPr/>
            <p:nvPr userDrawn="1"/>
          </p:nvSpPr>
          <p:spPr>
            <a:xfrm rot="5400000" flipH="1">
              <a:off x="7734467" y="-812665"/>
              <a:ext cx="604776" cy="7563934"/>
            </a:xfrm>
            <a:prstGeom prst="round2SameRect">
              <a:avLst>
                <a:gd name="adj1" fmla="val 10336"/>
                <a:gd name="adj2" fmla="val 10324"/>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buntu" panose="020B0504030602030204" pitchFamily="34" charset="0"/>
              </a:endParaRPr>
            </a:p>
          </p:txBody>
        </p:sp>
        <p:sp>
          <p:nvSpPr>
            <p:cNvPr id="30" name="Title 1">
              <a:extLst>
                <a:ext uri="{FF2B5EF4-FFF2-40B4-BE49-F238E27FC236}">
                  <a16:creationId xmlns:a16="http://schemas.microsoft.com/office/drawing/2014/main" id="{96BF20D0-D3A8-88C0-0E7A-A026874D258C}"/>
                </a:ext>
              </a:extLst>
            </p:cNvPr>
            <p:cNvSpPr txBox="1">
              <a:spLocks/>
            </p:cNvSpPr>
            <p:nvPr/>
          </p:nvSpPr>
          <p:spPr>
            <a:xfrm>
              <a:off x="4806871" y="2726477"/>
              <a:ext cx="6009175" cy="486277"/>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a:solidFill>
                    <a:schemeClr val="bg1"/>
                  </a:solidFill>
                  <a:effectLst/>
                  <a:latin typeface="Ubuntu" panose="020B0504030602030204" pitchFamily="34" charset="0"/>
                </a:rPr>
                <a:t>Subir cambios a Git después de que la infraestructura ha sido modificada</a:t>
              </a:r>
              <a:endParaRPr lang="en-US" sz="1800" dirty="0">
                <a:solidFill>
                  <a:schemeClr val="bg1"/>
                </a:solidFill>
                <a:latin typeface="Ubuntu" panose="020B0504030602030204" pitchFamily="34" charset="0"/>
              </a:endParaRPr>
            </a:p>
          </p:txBody>
        </p:sp>
      </p:grpSp>
      <p:grpSp>
        <p:nvGrpSpPr>
          <p:cNvPr id="34" name="Grupo 15">
            <a:extLst>
              <a:ext uri="{FF2B5EF4-FFF2-40B4-BE49-F238E27FC236}">
                <a16:creationId xmlns:a16="http://schemas.microsoft.com/office/drawing/2014/main" id="{83684C55-9304-45F9-128F-93383E86037C}"/>
              </a:ext>
            </a:extLst>
          </p:cNvPr>
          <p:cNvGrpSpPr/>
          <p:nvPr/>
        </p:nvGrpSpPr>
        <p:grpSpPr>
          <a:xfrm>
            <a:off x="2746077" y="3116365"/>
            <a:ext cx="798649" cy="1001487"/>
            <a:chOff x="1062844" y="3429000"/>
            <a:chExt cx="1119886" cy="1494864"/>
          </a:xfrm>
        </p:grpSpPr>
        <p:pic>
          <p:nvPicPr>
            <p:cNvPr id="35" name="Picture 20">
              <a:extLst>
                <a:ext uri="{FF2B5EF4-FFF2-40B4-BE49-F238E27FC236}">
                  <a16:creationId xmlns:a16="http://schemas.microsoft.com/office/drawing/2014/main" id="{0FDC5B04-1B1C-7E5F-EF8C-E4E2B5268CA2}"/>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Terraform and HCL - IntelliJ IDEs Plugin | Marketplace">
              <a:extLst>
                <a:ext uri="{FF2B5EF4-FFF2-40B4-BE49-F238E27FC236}">
                  <a16:creationId xmlns:a16="http://schemas.microsoft.com/office/drawing/2014/main" id="{18FC1283-D763-6939-9EC1-F282DC295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081" y="3987615"/>
              <a:ext cx="416862" cy="4168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upo 16">
            <a:extLst>
              <a:ext uri="{FF2B5EF4-FFF2-40B4-BE49-F238E27FC236}">
                <a16:creationId xmlns:a16="http://schemas.microsoft.com/office/drawing/2014/main" id="{4E8FDD15-4BCD-5D01-29BE-E12CF85D2FA9}"/>
              </a:ext>
            </a:extLst>
          </p:cNvPr>
          <p:cNvGrpSpPr/>
          <p:nvPr/>
        </p:nvGrpSpPr>
        <p:grpSpPr>
          <a:xfrm>
            <a:off x="3719201" y="3107926"/>
            <a:ext cx="798649" cy="1001487"/>
            <a:chOff x="2245110" y="3429000"/>
            <a:chExt cx="1119886" cy="1494864"/>
          </a:xfrm>
        </p:grpSpPr>
        <p:pic>
          <p:nvPicPr>
            <p:cNvPr id="38" name="Picture 20">
              <a:extLst>
                <a:ext uri="{FF2B5EF4-FFF2-40B4-BE49-F238E27FC236}">
                  <a16:creationId xmlns:a16="http://schemas.microsoft.com/office/drawing/2014/main" id="{B29E49D3-12DC-34C2-1AF6-81EB90E11A55}"/>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2245110"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Kubernetes">
              <a:extLst>
                <a:ext uri="{FF2B5EF4-FFF2-40B4-BE49-F238E27FC236}">
                  <a16:creationId xmlns:a16="http://schemas.microsoft.com/office/drawing/2014/main" id="{FDB547C9-C974-2105-FA09-9FA2EFE4F7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208" y="4047025"/>
              <a:ext cx="357452" cy="3574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upo 17">
            <a:extLst>
              <a:ext uri="{FF2B5EF4-FFF2-40B4-BE49-F238E27FC236}">
                <a16:creationId xmlns:a16="http://schemas.microsoft.com/office/drawing/2014/main" id="{0CBB8C2E-80EF-74B8-F2F5-CE63AC0AA067}"/>
              </a:ext>
            </a:extLst>
          </p:cNvPr>
          <p:cNvGrpSpPr/>
          <p:nvPr/>
        </p:nvGrpSpPr>
        <p:grpSpPr>
          <a:xfrm>
            <a:off x="1753943" y="3107926"/>
            <a:ext cx="817659" cy="1032898"/>
            <a:chOff x="1062844" y="4745221"/>
            <a:chExt cx="1119886" cy="1494864"/>
          </a:xfrm>
        </p:grpSpPr>
        <p:pic>
          <p:nvPicPr>
            <p:cNvPr id="41" name="Picture 20">
              <a:extLst>
                <a:ext uri="{FF2B5EF4-FFF2-40B4-BE49-F238E27FC236}">
                  <a16:creationId xmlns:a16="http://schemas.microsoft.com/office/drawing/2014/main" id="{BC6B9BF0-8D6D-FF85-FF4D-D38F27B619BD}"/>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4745221"/>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6" descr="Ansible · GitHub">
              <a:extLst>
                <a:ext uri="{FF2B5EF4-FFF2-40B4-BE49-F238E27FC236}">
                  <a16:creationId xmlns:a16="http://schemas.microsoft.com/office/drawing/2014/main" id="{39EBE79A-FC26-819F-999A-46E27F81D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4081" y="5238598"/>
              <a:ext cx="502459" cy="502459"/>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Rectangle 42">
            <a:extLst>
              <a:ext uri="{FF2B5EF4-FFF2-40B4-BE49-F238E27FC236}">
                <a16:creationId xmlns:a16="http://schemas.microsoft.com/office/drawing/2014/main" id="{E873BADE-9496-9ED8-BCAC-4DE90995C06A}"/>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70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E5F9430-6A19-12DB-28CC-50D8CB56A22B}"/>
              </a:ext>
            </a:extLst>
          </p:cNvPr>
          <p:cNvSpPr>
            <a:spLocks noGrp="1"/>
          </p:cNvSpPr>
          <p:nvPr>
            <p:ph type="title"/>
          </p:nvPr>
        </p:nvSpPr>
        <p:spPr/>
        <p:txBody>
          <a:bodyPr/>
          <a:lstStyle/>
          <a:p>
            <a:r>
              <a:rPr lang="en-US" dirty="0"/>
              <a:t>Que </a:t>
            </a:r>
            <a:r>
              <a:rPr lang="en-US" dirty="0" err="1"/>
              <a:t>problema</a:t>
            </a:r>
            <a:r>
              <a:rPr lang="en-US" dirty="0"/>
              <a:t> </a:t>
            </a:r>
            <a:r>
              <a:rPr lang="en-US" dirty="0" err="1"/>
              <a:t>ayuda</a:t>
            </a:r>
            <a:r>
              <a:rPr lang="en-US" dirty="0"/>
              <a:t> a resolver </a:t>
            </a:r>
            <a:r>
              <a:rPr lang="en-US" dirty="0" err="1"/>
              <a:t>GitOps</a:t>
            </a:r>
            <a:r>
              <a:rPr lang="en-US" dirty="0"/>
              <a:t>?</a:t>
            </a:r>
          </a:p>
        </p:txBody>
      </p:sp>
      <p:sp>
        <p:nvSpPr>
          <p:cNvPr id="9" name="Oval 8">
            <a:extLst>
              <a:ext uri="{FF2B5EF4-FFF2-40B4-BE49-F238E27FC236}">
                <a16:creationId xmlns:a16="http://schemas.microsoft.com/office/drawing/2014/main" id="{5A4D74C2-B9AA-F431-82C1-4705F3E76526}"/>
              </a:ext>
            </a:extLst>
          </p:cNvPr>
          <p:cNvSpPr/>
          <p:nvPr/>
        </p:nvSpPr>
        <p:spPr>
          <a:xfrm>
            <a:off x="7749544" y="2912596"/>
            <a:ext cx="825500" cy="825500"/>
          </a:xfrm>
          <a:prstGeom prst="ellipse">
            <a:avLst/>
          </a:prstGeom>
          <a:solidFill>
            <a:srgbClr val="813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8DC1E31-0922-45DF-2F90-9FB4F8B34652}"/>
              </a:ext>
            </a:extLst>
          </p:cNvPr>
          <p:cNvSpPr/>
          <p:nvPr/>
        </p:nvSpPr>
        <p:spPr>
          <a:xfrm>
            <a:off x="8399625" y="3388846"/>
            <a:ext cx="825500" cy="825500"/>
          </a:xfrm>
          <a:prstGeom prst="ellipse">
            <a:avLst/>
          </a:prstGeom>
          <a:solidFill>
            <a:srgbClr val="E04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28D43D2-F214-2714-35ED-6941B5E40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6706" y="3077696"/>
            <a:ext cx="1320800" cy="1320800"/>
          </a:xfrm>
          <a:prstGeom prst="rect">
            <a:avLst/>
          </a:prstGeom>
        </p:spPr>
      </p:pic>
      <p:sp>
        <p:nvSpPr>
          <p:cNvPr id="2" name="TextBox 1">
            <a:extLst>
              <a:ext uri="{FF2B5EF4-FFF2-40B4-BE49-F238E27FC236}">
                <a16:creationId xmlns:a16="http://schemas.microsoft.com/office/drawing/2014/main" id="{D7C8C5FD-1930-6E8F-917F-3399A8D0B7AB}"/>
              </a:ext>
            </a:extLst>
          </p:cNvPr>
          <p:cNvSpPr txBox="1"/>
          <p:nvPr/>
        </p:nvSpPr>
        <p:spPr>
          <a:xfrm>
            <a:off x="2089910" y="2782675"/>
            <a:ext cx="6307334" cy="1446550"/>
          </a:xfrm>
          <a:prstGeom prst="rect">
            <a:avLst/>
          </a:prstGeom>
          <a:noFill/>
        </p:spPr>
        <p:txBody>
          <a:bodyPr wrap="square" rtlCol="0">
            <a:spAutoFit/>
          </a:bodyPr>
          <a:lstStyle/>
          <a:p>
            <a:r>
              <a:rPr lang="en-US" sz="4400" b="1" spc="600" dirty="0" err="1">
                <a:solidFill>
                  <a:schemeClr val="bg1"/>
                </a:solidFill>
                <a:latin typeface="Ubuntu" panose="020B0504030602030204" pitchFamily="34" charset="0"/>
              </a:rPr>
              <a:t>Qué</a:t>
            </a:r>
            <a:r>
              <a:rPr lang="en-US" sz="4400" b="1" dirty="0">
                <a:solidFill>
                  <a:schemeClr val="bg1"/>
                </a:solidFill>
                <a:latin typeface="Ubuntu" panose="020B0504030602030204" pitchFamily="34" charset="0"/>
              </a:rPr>
              <a:t> </a:t>
            </a:r>
            <a:r>
              <a:rPr lang="en-US" sz="4400" b="1" dirty="0" err="1">
                <a:solidFill>
                  <a:schemeClr val="bg1"/>
                </a:solidFill>
                <a:latin typeface="Ubuntu" panose="020B0504030602030204" pitchFamily="34" charset="0"/>
              </a:rPr>
              <a:t>problema</a:t>
            </a:r>
            <a:br>
              <a:rPr lang="en-US" sz="4400" b="1" dirty="0">
                <a:solidFill>
                  <a:schemeClr val="bg1"/>
                </a:solidFill>
                <a:latin typeface="Ubuntu" panose="020B0504030602030204" pitchFamily="34" charset="0"/>
              </a:rPr>
            </a:br>
            <a:r>
              <a:rPr lang="en-US" sz="4400" b="1" dirty="0" err="1">
                <a:solidFill>
                  <a:schemeClr val="bg1"/>
                </a:solidFill>
                <a:latin typeface="Ubuntu" panose="020B0504030602030204" pitchFamily="34" charset="0"/>
              </a:rPr>
              <a:t>ayuda</a:t>
            </a:r>
            <a:r>
              <a:rPr lang="en-US" sz="4400" b="1" dirty="0">
                <a:solidFill>
                  <a:schemeClr val="bg1"/>
                </a:solidFill>
                <a:latin typeface="Ubuntu" panose="020B0504030602030204" pitchFamily="34" charset="0"/>
              </a:rPr>
              <a:t> a resolver ?</a:t>
            </a:r>
          </a:p>
        </p:txBody>
      </p:sp>
      <p:sp>
        <p:nvSpPr>
          <p:cNvPr id="3" name="Rectangle 2">
            <a:extLst>
              <a:ext uri="{FF2B5EF4-FFF2-40B4-BE49-F238E27FC236}">
                <a16:creationId xmlns:a16="http://schemas.microsoft.com/office/drawing/2014/main" id="{8A599572-950D-F227-EA53-C8A7F4AA4842}"/>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03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3C92-E180-C067-7CE7-BA4668C34291}"/>
              </a:ext>
            </a:extLst>
          </p:cNvPr>
          <p:cNvSpPr>
            <a:spLocks noGrp="1"/>
          </p:cNvSpPr>
          <p:nvPr>
            <p:ph type="title"/>
          </p:nvPr>
        </p:nvSpPr>
        <p:spPr/>
        <p:txBody>
          <a:bodyPr/>
          <a:lstStyle/>
          <a:p>
            <a:r>
              <a:rPr lang="en-US" dirty="0"/>
              <a:t>DevOps para </a:t>
            </a:r>
            <a:r>
              <a:rPr lang="en-US" dirty="0" err="1"/>
              <a:t>infraestructura</a:t>
            </a:r>
            <a:endParaRPr lang="en-US" dirty="0"/>
          </a:p>
        </p:txBody>
      </p:sp>
      <p:grpSp>
        <p:nvGrpSpPr>
          <p:cNvPr id="16" name="Group 15">
            <a:extLst>
              <a:ext uri="{FF2B5EF4-FFF2-40B4-BE49-F238E27FC236}">
                <a16:creationId xmlns:a16="http://schemas.microsoft.com/office/drawing/2014/main" id="{E153C4B5-72A5-7BEA-0553-FBF23BD8B652}"/>
              </a:ext>
            </a:extLst>
          </p:cNvPr>
          <p:cNvGrpSpPr/>
          <p:nvPr/>
        </p:nvGrpSpPr>
        <p:grpSpPr>
          <a:xfrm>
            <a:off x="500743" y="3962401"/>
            <a:ext cx="11103428" cy="478971"/>
            <a:chOff x="500743" y="3962401"/>
            <a:chExt cx="11103428" cy="478971"/>
          </a:xfrm>
        </p:grpSpPr>
        <p:cxnSp>
          <p:nvCxnSpPr>
            <p:cNvPr id="4" name="Straight Connector 3">
              <a:extLst>
                <a:ext uri="{FF2B5EF4-FFF2-40B4-BE49-F238E27FC236}">
                  <a16:creationId xmlns:a16="http://schemas.microsoft.com/office/drawing/2014/main" id="{66A11861-2AB9-548E-AC3A-A9BEE79396BC}"/>
                </a:ext>
              </a:extLst>
            </p:cNvPr>
            <p:cNvCxnSpPr/>
            <p:nvPr/>
          </p:nvCxnSpPr>
          <p:spPr>
            <a:xfrm>
              <a:off x="500743" y="4441372"/>
              <a:ext cx="111034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09C1DF1-717B-90D9-5B74-712F18DE5D6D}"/>
                </a:ext>
              </a:extLst>
            </p:cNvPr>
            <p:cNvCxnSpPr>
              <a:cxnSpLocks/>
            </p:cNvCxnSpPr>
            <p:nvPr/>
          </p:nvCxnSpPr>
          <p:spPr>
            <a:xfrm>
              <a:off x="1436914" y="3962401"/>
              <a:ext cx="10167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EBAEAD-222C-0885-2DC4-7F5DE8780942}"/>
                </a:ext>
              </a:extLst>
            </p:cNvPr>
            <p:cNvCxnSpPr/>
            <p:nvPr/>
          </p:nvCxnSpPr>
          <p:spPr>
            <a:xfrm>
              <a:off x="1872343" y="4201886"/>
              <a:ext cx="544286"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04C0538-4DE8-F6A9-C0F7-5BC284CC6B87}"/>
                </a:ext>
              </a:extLst>
            </p:cNvPr>
            <p:cNvCxnSpPr/>
            <p:nvPr/>
          </p:nvCxnSpPr>
          <p:spPr>
            <a:xfrm>
              <a:off x="3252914" y="4201886"/>
              <a:ext cx="544286"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CFF62A-6230-66C1-2105-82D11B42CAEB}"/>
                </a:ext>
              </a:extLst>
            </p:cNvPr>
            <p:cNvCxnSpPr/>
            <p:nvPr/>
          </p:nvCxnSpPr>
          <p:spPr>
            <a:xfrm>
              <a:off x="4610659" y="4201886"/>
              <a:ext cx="544286"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88E3BB-600F-B523-B863-9BE33C02523A}"/>
                </a:ext>
              </a:extLst>
            </p:cNvPr>
            <p:cNvCxnSpPr/>
            <p:nvPr/>
          </p:nvCxnSpPr>
          <p:spPr>
            <a:xfrm>
              <a:off x="5823857" y="4191990"/>
              <a:ext cx="544286"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9293BB-5CA0-385E-EF13-A6FD4FD0578F}"/>
                </a:ext>
              </a:extLst>
            </p:cNvPr>
            <p:cNvCxnSpPr/>
            <p:nvPr/>
          </p:nvCxnSpPr>
          <p:spPr>
            <a:xfrm>
              <a:off x="6887689" y="4201886"/>
              <a:ext cx="544286"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C9C7DEB-5A6B-B3C9-3B91-6377A1F6A38E}"/>
                </a:ext>
              </a:extLst>
            </p:cNvPr>
            <p:cNvCxnSpPr/>
            <p:nvPr/>
          </p:nvCxnSpPr>
          <p:spPr>
            <a:xfrm>
              <a:off x="8268260" y="4201886"/>
              <a:ext cx="544286"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61DD0-0EC9-D7BA-7223-FC3B5914BC03}"/>
                </a:ext>
              </a:extLst>
            </p:cNvPr>
            <p:cNvCxnSpPr/>
            <p:nvPr/>
          </p:nvCxnSpPr>
          <p:spPr>
            <a:xfrm>
              <a:off x="9626005" y="4201886"/>
              <a:ext cx="544286"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776FC7B-0503-3896-D7BB-8E9A976411D2}"/>
                </a:ext>
              </a:extLst>
            </p:cNvPr>
            <p:cNvCxnSpPr/>
            <p:nvPr/>
          </p:nvCxnSpPr>
          <p:spPr>
            <a:xfrm>
              <a:off x="10839203" y="4191990"/>
              <a:ext cx="544286"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B60E6381-F769-3E26-B13B-682997691123}"/>
              </a:ext>
            </a:extLst>
          </p:cNvPr>
          <p:cNvPicPr>
            <a:picLocks noChangeAspect="1"/>
          </p:cNvPicPr>
          <p:nvPr/>
        </p:nvPicPr>
        <p:blipFill>
          <a:blip r:embed="rId3">
            <a:duotone>
              <a:schemeClr val="accent3">
                <a:shade val="45000"/>
                <a:satMod val="135000"/>
              </a:schemeClr>
              <a:prstClr val="white"/>
            </a:duotone>
          </a:blip>
          <a:stretch>
            <a:fillRect/>
          </a:stretch>
        </p:blipFill>
        <p:spPr>
          <a:xfrm>
            <a:off x="2834309" y="2947554"/>
            <a:ext cx="962891" cy="962891"/>
          </a:xfrm>
          <a:prstGeom prst="rect">
            <a:avLst/>
          </a:prstGeom>
        </p:spPr>
      </p:pic>
      <p:pic>
        <p:nvPicPr>
          <p:cNvPr id="19" name="Picture 18">
            <a:extLst>
              <a:ext uri="{FF2B5EF4-FFF2-40B4-BE49-F238E27FC236}">
                <a16:creationId xmlns:a16="http://schemas.microsoft.com/office/drawing/2014/main" id="{3724DBE7-AC50-3AAC-1BF6-9ADCA8E9D125}"/>
              </a:ext>
            </a:extLst>
          </p:cNvPr>
          <p:cNvPicPr>
            <a:picLocks noChangeAspect="1"/>
          </p:cNvPicPr>
          <p:nvPr/>
        </p:nvPicPr>
        <p:blipFill>
          <a:blip r:embed="rId3">
            <a:duotone>
              <a:schemeClr val="accent3">
                <a:shade val="45000"/>
                <a:satMod val="135000"/>
              </a:schemeClr>
              <a:prstClr val="white"/>
            </a:duotone>
          </a:blip>
          <a:stretch>
            <a:fillRect/>
          </a:stretch>
        </p:blipFill>
        <p:spPr>
          <a:xfrm>
            <a:off x="6039096" y="2905991"/>
            <a:ext cx="962891" cy="962891"/>
          </a:xfrm>
          <a:prstGeom prst="rect">
            <a:avLst/>
          </a:prstGeom>
        </p:spPr>
      </p:pic>
      <p:pic>
        <p:nvPicPr>
          <p:cNvPr id="20" name="Picture 19">
            <a:extLst>
              <a:ext uri="{FF2B5EF4-FFF2-40B4-BE49-F238E27FC236}">
                <a16:creationId xmlns:a16="http://schemas.microsoft.com/office/drawing/2014/main" id="{17D370B7-870A-73F2-4C76-29CE66CA7B8A}"/>
              </a:ext>
            </a:extLst>
          </p:cNvPr>
          <p:cNvPicPr>
            <a:picLocks noChangeAspect="1"/>
          </p:cNvPicPr>
          <p:nvPr/>
        </p:nvPicPr>
        <p:blipFill>
          <a:blip r:embed="rId3">
            <a:duotone>
              <a:schemeClr val="accent3">
                <a:shade val="45000"/>
                <a:satMod val="135000"/>
              </a:schemeClr>
              <a:prstClr val="white"/>
            </a:duotone>
          </a:blip>
          <a:stretch>
            <a:fillRect/>
          </a:stretch>
        </p:blipFill>
        <p:spPr>
          <a:xfrm>
            <a:off x="9357691" y="2895598"/>
            <a:ext cx="962891" cy="962891"/>
          </a:xfrm>
          <a:prstGeom prst="rect">
            <a:avLst/>
          </a:prstGeom>
        </p:spPr>
      </p:pic>
      <p:grpSp>
        <p:nvGrpSpPr>
          <p:cNvPr id="25" name="Group 24">
            <a:extLst>
              <a:ext uri="{FF2B5EF4-FFF2-40B4-BE49-F238E27FC236}">
                <a16:creationId xmlns:a16="http://schemas.microsoft.com/office/drawing/2014/main" id="{4BE7AFBC-A735-0FE3-CD00-999455C93B4E}"/>
              </a:ext>
            </a:extLst>
          </p:cNvPr>
          <p:cNvGrpSpPr/>
          <p:nvPr/>
        </p:nvGrpSpPr>
        <p:grpSpPr>
          <a:xfrm>
            <a:off x="714812" y="2608550"/>
            <a:ext cx="1849644" cy="1832822"/>
            <a:chOff x="1420092" y="490903"/>
            <a:chExt cx="1849644" cy="1832822"/>
          </a:xfrm>
        </p:grpSpPr>
        <p:sp>
          <p:nvSpPr>
            <p:cNvPr id="24" name="Rectangle 23">
              <a:extLst>
                <a:ext uri="{FF2B5EF4-FFF2-40B4-BE49-F238E27FC236}">
                  <a16:creationId xmlns:a16="http://schemas.microsoft.com/office/drawing/2014/main" id="{51A015FB-65F7-0876-16FE-3394AB460EFA}"/>
                </a:ext>
              </a:extLst>
            </p:cNvPr>
            <p:cNvSpPr/>
            <p:nvPr/>
          </p:nvSpPr>
          <p:spPr>
            <a:xfrm>
              <a:off x="1420092" y="685049"/>
              <a:ext cx="1832822" cy="1372352"/>
            </a:xfrm>
            <a:prstGeom prst="rect">
              <a:avLst/>
            </a:prstGeom>
            <a:solidFill>
              <a:srgbClr val="101F29"/>
            </a:solidFill>
            <a:ln>
              <a:solidFill>
                <a:srgbClr val="10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D2BA5D2-3CB1-5AE6-17AB-2EC92035F452}"/>
                </a:ext>
              </a:extLst>
            </p:cNvPr>
            <p:cNvPicPr>
              <a:picLocks noChangeAspect="1"/>
            </p:cNvPicPr>
            <p:nvPr/>
          </p:nvPicPr>
          <p:blipFill>
            <a:blip r:embed="rId4">
              <a:duotone>
                <a:schemeClr val="bg2">
                  <a:shade val="45000"/>
                  <a:satMod val="135000"/>
                </a:schemeClr>
                <a:prstClr val="white"/>
              </a:duotone>
            </a:blip>
            <a:stretch>
              <a:fillRect/>
            </a:stretch>
          </p:blipFill>
          <p:spPr>
            <a:xfrm>
              <a:off x="1436914" y="490903"/>
              <a:ext cx="1832822" cy="1832822"/>
            </a:xfrm>
            <a:prstGeom prst="rect">
              <a:avLst/>
            </a:prstGeom>
          </p:spPr>
        </p:pic>
      </p:grpSp>
      <p:sp>
        <p:nvSpPr>
          <p:cNvPr id="3" name="Rectangle 2">
            <a:extLst>
              <a:ext uri="{FF2B5EF4-FFF2-40B4-BE49-F238E27FC236}">
                <a16:creationId xmlns:a16="http://schemas.microsoft.com/office/drawing/2014/main" id="{76195D6D-5FB3-18B2-CB4E-4E57C25C23C5}"/>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76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5E-6 1.11111E-6 L 0.99571 1.11111E-6 " pathEditMode="relative" rAng="0" ptsTypes="AA">
                                      <p:cBhvr>
                                        <p:cTn id="11" dur="4000" fill="hold"/>
                                        <p:tgtEl>
                                          <p:spTgt spid="25"/>
                                        </p:tgtEl>
                                        <p:attrNameLst>
                                          <p:attrName>ppt_x</p:attrName>
                                          <p:attrName>ppt_y</p:attrName>
                                        </p:attrNameLst>
                                      </p:cBhvr>
                                      <p:rCtr x="49779" y="0"/>
                                    </p:animMotion>
                                  </p:childTnLst>
                                </p:cTn>
                              </p:par>
                            </p:childTnLst>
                          </p:cTn>
                        </p:par>
                        <p:par>
                          <p:cTn id="12" fill="hold">
                            <p:stCondLst>
                              <p:cond delay="4000"/>
                            </p:stCondLst>
                            <p:childTnLst>
                              <p:par>
                                <p:cTn id="13" presetID="42" presetClass="path" presetSubtype="0" accel="50000" decel="50000" fill="hold" nodeType="afterEffect">
                                  <p:stCondLst>
                                    <p:cond delay="0"/>
                                  </p:stCondLst>
                                  <p:childTnLst>
                                    <p:animMotion origin="layout" path="M 5E-6 1.11111E-6 L 0.96459 1.11111E-6 " pathEditMode="relative" rAng="0" ptsTypes="AA">
                                      <p:cBhvr>
                                        <p:cTn id="14" dur="3750" fill="hold"/>
                                        <p:tgtEl>
                                          <p:spTgt spid="25"/>
                                        </p:tgtEl>
                                        <p:attrNameLst>
                                          <p:attrName>ppt_x</p:attrName>
                                          <p:attrName>ppt_y</p:attrName>
                                        </p:attrNameLst>
                                      </p:cBhvr>
                                      <p:rCtr x="482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33DA151-9001-CEE9-1497-1A61F8A61579}"/>
              </a:ext>
            </a:extLst>
          </p:cNvPr>
          <p:cNvSpPr txBox="1">
            <a:spLocks/>
          </p:cNvSpPr>
          <p:nvPr/>
        </p:nvSpPr>
        <p:spPr>
          <a:xfrm>
            <a:off x="3789262" y="109853"/>
            <a:ext cx="4613476" cy="575195"/>
          </a:xfrm>
          <a:prstGeom prst="rect">
            <a:avLst/>
          </a:prstGeom>
        </p:spPr>
        <p:txBody>
          <a:bodyPr vert="horz" lIns="91440" tIns="45720" rIns="91440" bIns="45720" rtlCol="0" anchor="ctr">
            <a:noAutofit/>
          </a:bodyPr>
          <a:lstStyle>
            <a:lvl1pPr algn="ctr" defTabSz="914411" rtl="0" eaLnBrk="1" latinLnBrk="0" hangingPunct="1">
              <a:lnSpc>
                <a:spcPct val="90000"/>
              </a:lnSpc>
              <a:spcBef>
                <a:spcPct val="0"/>
              </a:spcBef>
              <a:buNone/>
              <a:defRPr sz="2000" kern="1200">
                <a:solidFill>
                  <a:schemeClr val="bg1">
                    <a:lumMod val="85000"/>
                  </a:schemeClr>
                </a:solidFill>
                <a:latin typeface="Ubuntu" panose="020B0504030602030204" pitchFamily="34" charset="0"/>
                <a:ea typeface="+mj-ea"/>
                <a:cs typeface="+mj-cs"/>
              </a:defRPr>
            </a:lvl1pPr>
          </a:lstStyle>
          <a:p>
            <a:r>
              <a:rPr lang="en-US" dirty="0"/>
              <a:t>DevOps para </a:t>
            </a:r>
            <a:r>
              <a:rPr lang="en-US" dirty="0" err="1"/>
              <a:t>infraestructura</a:t>
            </a:r>
            <a:endParaRPr lang="en-US" dirty="0"/>
          </a:p>
        </p:txBody>
      </p:sp>
      <p:sp>
        <p:nvSpPr>
          <p:cNvPr id="14" name="Rectangle 13">
            <a:extLst>
              <a:ext uri="{FF2B5EF4-FFF2-40B4-BE49-F238E27FC236}">
                <a16:creationId xmlns:a16="http://schemas.microsoft.com/office/drawing/2014/main" id="{0C199007-E783-BFDD-80F6-3D1EF71B0F02}"/>
              </a:ext>
            </a:extLst>
          </p:cNvPr>
          <p:cNvSpPr/>
          <p:nvPr/>
        </p:nvSpPr>
        <p:spPr>
          <a:xfrm>
            <a:off x="11658600" y="1615440"/>
            <a:ext cx="533400" cy="4053840"/>
          </a:xfrm>
          <a:prstGeom prst="rect">
            <a:avLst/>
          </a:prstGeom>
          <a:solidFill>
            <a:srgbClr val="101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3011CD4-FA2F-F86A-6EBF-880A76401BEE}"/>
              </a:ext>
            </a:extLst>
          </p:cNvPr>
          <p:cNvSpPr/>
          <p:nvPr/>
        </p:nvSpPr>
        <p:spPr>
          <a:xfrm>
            <a:off x="0" y="1347971"/>
            <a:ext cx="533400" cy="4053840"/>
          </a:xfrm>
          <a:prstGeom prst="rect">
            <a:avLst/>
          </a:prstGeom>
          <a:solidFill>
            <a:srgbClr val="101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16BB94F-3D06-C30D-9AF8-7EF145E603DB}"/>
              </a:ext>
            </a:extLst>
          </p:cNvPr>
          <p:cNvGrpSpPr/>
          <p:nvPr/>
        </p:nvGrpSpPr>
        <p:grpSpPr>
          <a:xfrm>
            <a:off x="6729305" y="1377430"/>
            <a:ext cx="6602729" cy="3245728"/>
            <a:chOff x="6729305" y="1377430"/>
            <a:chExt cx="6602729" cy="3245728"/>
          </a:xfrm>
        </p:grpSpPr>
        <p:sp>
          <p:nvSpPr>
            <p:cNvPr id="13" name="Rectangle: Rounded Corners 12">
              <a:extLst>
                <a:ext uri="{FF2B5EF4-FFF2-40B4-BE49-F238E27FC236}">
                  <a16:creationId xmlns:a16="http://schemas.microsoft.com/office/drawing/2014/main" id="{D009F49E-6149-8ECB-1FFE-9F9731845F31}"/>
                </a:ext>
              </a:extLst>
            </p:cNvPr>
            <p:cNvSpPr/>
            <p:nvPr/>
          </p:nvSpPr>
          <p:spPr>
            <a:xfrm>
              <a:off x="6729305" y="2126621"/>
              <a:ext cx="6602729" cy="2496537"/>
            </a:xfrm>
            <a:prstGeom prst="roundRect">
              <a:avLst>
                <a:gd name="adj" fmla="val 6237"/>
              </a:avLst>
            </a:prstGeom>
            <a:noFill/>
            <a:ln w="38100" cap="rnd">
              <a:solidFill>
                <a:srgbClr val="27DDF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Ubuntu" panose="020B0504030602030204" pitchFamily="34" charset="0"/>
                </a:rPr>
                <a:t>código</a:t>
              </a:r>
              <a:r>
                <a:rPr lang="en-US" sz="2000" b="1" dirty="0">
                  <a:latin typeface="Ubuntu" panose="020B0504030602030204" pitchFamily="34" charset="0"/>
                </a:rPr>
                <a:t> de </a:t>
              </a:r>
              <a:r>
                <a:rPr lang="en-US" sz="2000" b="1" dirty="0" err="1">
                  <a:latin typeface="Ubuntu" panose="020B0504030602030204" pitchFamily="34" charset="0"/>
                </a:rPr>
                <a:t>infraestructura</a:t>
              </a:r>
              <a:endParaRPr lang="en-US" sz="2000" b="1" dirty="0">
                <a:latin typeface="Ubuntu" panose="020B0504030602030204" pitchFamily="34" charset="0"/>
              </a:endParaRPr>
            </a:p>
          </p:txBody>
        </p:sp>
        <p:pic>
          <p:nvPicPr>
            <p:cNvPr id="3" name="Picture 2">
              <a:extLst>
                <a:ext uri="{FF2B5EF4-FFF2-40B4-BE49-F238E27FC236}">
                  <a16:creationId xmlns:a16="http://schemas.microsoft.com/office/drawing/2014/main" id="{5A47A6D3-0092-9E2F-3B6B-3BC768E6C735}"/>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88925" y="1377430"/>
              <a:ext cx="1469675" cy="1469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44E747CD-54E2-E14C-0892-B96FA878BFA0}"/>
              </a:ext>
            </a:extLst>
          </p:cNvPr>
          <p:cNvGrpSpPr/>
          <p:nvPr/>
        </p:nvGrpSpPr>
        <p:grpSpPr>
          <a:xfrm>
            <a:off x="-1326595" y="1693337"/>
            <a:ext cx="6602729" cy="2929821"/>
            <a:chOff x="-1326595" y="1693337"/>
            <a:chExt cx="6602729" cy="2929821"/>
          </a:xfrm>
        </p:grpSpPr>
        <p:sp>
          <p:nvSpPr>
            <p:cNvPr id="16" name="Rectangle: Rounded Corners 15">
              <a:extLst>
                <a:ext uri="{FF2B5EF4-FFF2-40B4-BE49-F238E27FC236}">
                  <a16:creationId xmlns:a16="http://schemas.microsoft.com/office/drawing/2014/main" id="{AB55865A-FC42-3FC1-67B3-BBD0DD330BBE}"/>
                </a:ext>
              </a:extLst>
            </p:cNvPr>
            <p:cNvSpPr/>
            <p:nvPr/>
          </p:nvSpPr>
          <p:spPr>
            <a:xfrm>
              <a:off x="-1326595" y="2126621"/>
              <a:ext cx="6602729" cy="2496537"/>
            </a:xfrm>
            <a:prstGeom prst="roundRect">
              <a:avLst>
                <a:gd name="adj" fmla="val 6237"/>
              </a:avLst>
            </a:prstGeom>
            <a:noFill/>
            <a:ln w="38100" cap="rnd">
              <a:solidFill>
                <a:srgbClr val="27DDF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Ubuntu" panose="020B0504030602030204" pitchFamily="34" charset="0"/>
                </a:rPr>
                <a:t>     </a:t>
              </a:r>
              <a:r>
                <a:rPr lang="en-US" sz="2000" b="1" dirty="0" err="1">
                  <a:solidFill>
                    <a:schemeClr val="bg1"/>
                  </a:solidFill>
                  <a:latin typeface="Ubuntu" panose="020B0504030602030204" pitchFamily="34" charset="0"/>
                </a:rPr>
                <a:t>código</a:t>
              </a:r>
              <a:r>
                <a:rPr lang="en-US" sz="2000" b="1" dirty="0">
                  <a:solidFill>
                    <a:schemeClr val="bg1"/>
                  </a:solidFill>
                  <a:latin typeface="Ubuntu" panose="020B0504030602030204" pitchFamily="34" charset="0"/>
                </a:rPr>
                <a:t> de </a:t>
              </a:r>
              <a:r>
                <a:rPr lang="en-US" sz="2000" b="1" dirty="0" err="1">
                  <a:solidFill>
                    <a:schemeClr val="bg1"/>
                  </a:solidFill>
                  <a:latin typeface="Ubuntu" panose="020B0504030602030204" pitchFamily="34" charset="0"/>
                </a:rPr>
                <a:t>aplicación</a:t>
              </a:r>
              <a:endParaRPr lang="en-US" sz="2000" b="1" dirty="0">
                <a:solidFill>
                  <a:schemeClr val="bg1"/>
                </a:solidFill>
                <a:latin typeface="Ubuntu" panose="020B0504030602030204" pitchFamily="34" charset="0"/>
              </a:endParaRPr>
            </a:p>
          </p:txBody>
        </p:sp>
        <p:pic>
          <p:nvPicPr>
            <p:cNvPr id="6" name="Picture 5">
              <a:extLst>
                <a:ext uri="{FF2B5EF4-FFF2-40B4-BE49-F238E27FC236}">
                  <a16:creationId xmlns:a16="http://schemas.microsoft.com/office/drawing/2014/main" id="{B512BBFB-C640-131E-BB64-BC5BA74F2AD4}"/>
                </a:ext>
              </a:extLst>
            </p:cNvPr>
            <p:cNvPicPr>
              <a:picLocks noChangeAspect="1"/>
            </p:cNvPicPr>
            <p:nvPr/>
          </p:nvPicPr>
          <p:blipFill>
            <a:blip r:embed="rId4">
              <a:duotone>
                <a:schemeClr val="accent1">
                  <a:shade val="45000"/>
                  <a:satMod val="135000"/>
                </a:schemeClr>
                <a:prstClr val="white"/>
              </a:duotone>
            </a:blip>
            <a:stretch>
              <a:fillRect/>
            </a:stretch>
          </p:blipFill>
          <p:spPr>
            <a:xfrm>
              <a:off x="620029" y="1693337"/>
              <a:ext cx="966776" cy="966776"/>
            </a:xfrm>
            <a:prstGeom prst="rect">
              <a:avLst/>
            </a:prstGeom>
          </p:spPr>
        </p:pic>
      </p:grpSp>
      <p:sp>
        <p:nvSpPr>
          <p:cNvPr id="2" name="Google Shape;80;g1b2a07cf080_0_0">
            <a:extLst>
              <a:ext uri="{FF2B5EF4-FFF2-40B4-BE49-F238E27FC236}">
                <a16:creationId xmlns:a16="http://schemas.microsoft.com/office/drawing/2014/main" id="{F2501C0A-BDAE-9F65-49A8-939BF2991036}"/>
              </a:ext>
            </a:extLst>
          </p:cNvPr>
          <p:cNvSpPr txBox="1"/>
          <p:nvPr/>
        </p:nvSpPr>
        <p:spPr>
          <a:xfrm>
            <a:off x="3974019" y="2737418"/>
            <a:ext cx="4057401" cy="1274941"/>
          </a:xfrm>
          <a:prstGeom prst="rect">
            <a:avLst/>
          </a:prstGeom>
          <a:solidFill>
            <a:srgbClr val="101F29"/>
          </a:solidFill>
          <a:ln w="47625" cap="rnd">
            <a:solidFill>
              <a:schemeClr val="accent6">
                <a:lumMod val="75000"/>
              </a:schemeClr>
            </a:solidFill>
            <a:prstDash val="sysDot"/>
          </a:ln>
        </p:spPr>
        <p:txBody>
          <a:bodyPr spcFirstLastPara="1" wrap="square" lIns="91425" tIns="45700" rIns="91425" bIns="45700" anchor="ctr" anchorCtr="0">
            <a:noAutofit/>
          </a:bodyPr>
          <a:lstStyle/>
          <a:p>
            <a:pPr lvl="0" algn="ctr">
              <a:lnSpc>
                <a:spcPct val="90000"/>
              </a:lnSpc>
              <a:buClr>
                <a:srgbClr val="F2F2F2"/>
              </a:buClr>
              <a:buSzPts val="3200"/>
            </a:pPr>
            <a:r>
              <a:rPr lang="es-ES" sz="2000" dirty="0">
                <a:solidFill>
                  <a:schemeClr val="bg1"/>
                </a:solidFill>
                <a:latin typeface="Ubuntu" panose="020B0504030602030204" pitchFamily="34" charset="0"/>
              </a:rPr>
              <a:t>Trata el código de infraestructura de la misma manera que el código de la aplicación.</a:t>
            </a:r>
            <a:endParaRPr lang="en-US" sz="2000" b="1" dirty="0">
              <a:solidFill>
                <a:schemeClr val="bg1"/>
              </a:solidFill>
              <a:latin typeface="Ubuntu" panose="020B0504030602030204" pitchFamily="34" charset="0"/>
              <a:ea typeface="Ubuntu"/>
              <a:cs typeface="Ubuntu"/>
              <a:sym typeface="Ubuntu"/>
            </a:endParaRPr>
          </a:p>
        </p:txBody>
      </p:sp>
      <p:sp>
        <p:nvSpPr>
          <p:cNvPr id="9" name="Rectangle 8">
            <a:extLst>
              <a:ext uri="{FF2B5EF4-FFF2-40B4-BE49-F238E27FC236}">
                <a16:creationId xmlns:a16="http://schemas.microsoft.com/office/drawing/2014/main" id="{9CC70B77-D810-0540-390F-A2D03972C63C}"/>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0AC176-CEED-00D3-3B30-28EEC835ECA8}"/>
              </a:ext>
            </a:extLst>
          </p:cNvPr>
          <p:cNvPicPr>
            <a:picLocks noChangeAspect="1"/>
          </p:cNvPicPr>
          <p:nvPr/>
        </p:nvPicPr>
        <p:blipFill>
          <a:blip r:embed="rId3">
            <a:duotone>
              <a:schemeClr val="accent6">
                <a:shade val="45000"/>
                <a:satMod val="135000"/>
              </a:schemeClr>
              <a:prstClr val="white"/>
            </a:duotone>
            <a:alphaModFix amt="50000"/>
          </a:blip>
          <a:stretch>
            <a:fillRect/>
          </a:stretch>
        </p:blipFill>
        <p:spPr>
          <a:xfrm>
            <a:off x="6694297" y="898838"/>
            <a:ext cx="4946631" cy="4791548"/>
          </a:xfrm>
          <a:prstGeom prst="rect">
            <a:avLst/>
          </a:prstGeom>
          <a:effectLst>
            <a:outerShdw blurRad="50800" dist="50800" dir="5400000" algn="ctr" rotWithShape="0">
              <a:schemeClr val="bg1">
                <a:alpha val="0"/>
              </a:schemeClr>
            </a:outerShdw>
          </a:effectLst>
        </p:spPr>
      </p:pic>
      <p:sp>
        <p:nvSpPr>
          <p:cNvPr id="8" name="Rectangle 7">
            <a:extLst>
              <a:ext uri="{FF2B5EF4-FFF2-40B4-BE49-F238E27FC236}">
                <a16:creationId xmlns:a16="http://schemas.microsoft.com/office/drawing/2014/main" id="{2638E3F5-CF37-911E-D409-1B0A579976F2}"/>
              </a:ext>
            </a:extLst>
          </p:cNvPr>
          <p:cNvSpPr/>
          <p:nvPr/>
        </p:nvSpPr>
        <p:spPr>
          <a:xfrm>
            <a:off x="365759" y="1848320"/>
            <a:ext cx="11305431" cy="3161360"/>
          </a:xfrm>
          <a:prstGeom prst="rect">
            <a:avLst/>
          </a:prstGeom>
          <a:solidFill>
            <a:srgbClr val="10171E">
              <a:alpha val="76000"/>
            </a:srgbClr>
          </a:solidFill>
          <a:ln>
            <a:noFill/>
          </a:ln>
          <a:effectLst>
            <a:outerShdw blurRad="50800" dist="50800" dir="5400000" algn="ctr" rotWithShape="0">
              <a:srgbClr val="000000">
                <a:alpha val="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ítulo 1">
            <a:extLst>
              <a:ext uri="{FF2B5EF4-FFF2-40B4-BE49-F238E27FC236}">
                <a16:creationId xmlns:a16="http://schemas.microsoft.com/office/drawing/2014/main" id="{6E5F9430-6A19-12DB-28CC-50D8CB56A22B}"/>
              </a:ext>
            </a:extLst>
          </p:cNvPr>
          <p:cNvSpPr>
            <a:spLocks noGrp="1"/>
          </p:cNvSpPr>
          <p:nvPr>
            <p:ph type="title"/>
          </p:nvPr>
        </p:nvSpPr>
        <p:spPr/>
        <p:txBody>
          <a:bodyPr/>
          <a:lstStyle/>
          <a:p>
            <a:r>
              <a:rPr lang="en-US" dirty="0" err="1"/>
              <a:t>Definiendo</a:t>
            </a:r>
            <a:r>
              <a:rPr lang="en-US" dirty="0"/>
              <a:t> </a:t>
            </a:r>
            <a:r>
              <a:rPr lang="en-US" dirty="0" err="1"/>
              <a:t>IaC</a:t>
            </a:r>
            <a:endParaRPr lang="en-US" dirty="0"/>
          </a:p>
        </p:txBody>
      </p:sp>
      <p:sp>
        <p:nvSpPr>
          <p:cNvPr id="2" name="TextBox 1">
            <a:extLst>
              <a:ext uri="{FF2B5EF4-FFF2-40B4-BE49-F238E27FC236}">
                <a16:creationId xmlns:a16="http://schemas.microsoft.com/office/drawing/2014/main" id="{D7C8C5FD-1930-6E8F-917F-3399A8D0B7AB}"/>
              </a:ext>
            </a:extLst>
          </p:cNvPr>
          <p:cNvSpPr txBox="1"/>
          <p:nvPr/>
        </p:nvSpPr>
        <p:spPr>
          <a:xfrm>
            <a:off x="565458" y="1848320"/>
            <a:ext cx="11105732" cy="4093428"/>
          </a:xfrm>
          <a:prstGeom prst="rect">
            <a:avLst/>
          </a:prstGeom>
          <a:noFill/>
        </p:spPr>
        <p:txBody>
          <a:bodyPr wrap="square" rtlCol="0">
            <a:spAutoFit/>
          </a:bodyPr>
          <a:lstStyle/>
          <a:p>
            <a:r>
              <a:rPr lang="en-US" sz="2800" b="1" spc="600" dirty="0">
                <a:solidFill>
                  <a:schemeClr val="bg1"/>
                </a:solidFill>
                <a:latin typeface="Ubuntu" panose="020B0504030602030204" pitchFamily="34" charset="0"/>
              </a:rPr>
              <a:t>Para </a:t>
            </a:r>
            <a:r>
              <a:rPr lang="en-US" sz="2800" b="1" spc="600" dirty="0" err="1">
                <a:solidFill>
                  <a:schemeClr val="bg1"/>
                </a:solidFill>
                <a:latin typeface="Ubuntu" panose="020B0504030602030204" pitchFamily="34" charset="0"/>
              </a:rPr>
              <a:t>entender</a:t>
            </a:r>
            <a:r>
              <a:rPr lang="en-US" sz="2800" b="1" spc="600" dirty="0">
                <a:solidFill>
                  <a:schemeClr val="bg1"/>
                </a:solidFill>
                <a:latin typeface="Ubuntu" panose="020B0504030602030204" pitchFamily="34" charset="0"/>
              </a:rPr>
              <a:t> </a:t>
            </a:r>
            <a:r>
              <a:rPr lang="en-US" sz="2800" b="1" spc="600" dirty="0" err="1">
                <a:solidFill>
                  <a:schemeClr val="accent6">
                    <a:lumMod val="75000"/>
                  </a:schemeClr>
                </a:solidFill>
                <a:latin typeface="Ubuntu" panose="020B0504030602030204" pitchFamily="34" charset="0"/>
              </a:rPr>
              <a:t>GitOps</a:t>
            </a:r>
            <a:r>
              <a:rPr lang="en-US" sz="2800" b="1" spc="600" dirty="0">
                <a:solidFill>
                  <a:schemeClr val="bg1"/>
                </a:solidFill>
                <a:latin typeface="Ubuntu" panose="020B0504030602030204" pitchFamily="34" charset="0"/>
              </a:rPr>
              <a:t>, </a:t>
            </a:r>
            <a:r>
              <a:rPr lang="en-US" sz="2800" b="1" spc="600" dirty="0" err="1">
                <a:solidFill>
                  <a:schemeClr val="bg1"/>
                </a:solidFill>
                <a:latin typeface="Ubuntu" panose="020B0504030602030204" pitchFamily="34" charset="0"/>
              </a:rPr>
              <a:t>creo</a:t>
            </a:r>
            <a:r>
              <a:rPr lang="en-US" sz="2800" b="1" spc="600" dirty="0">
                <a:solidFill>
                  <a:schemeClr val="bg1"/>
                </a:solidFill>
                <a:latin typeface="Ubuntu" panose="020B0504030602030204" pitchFamily="34" charset="0"/>
              </a:rPr>
              <a:t> que es </a:t>
            </a:r>
            <a:r>
              <a:rPr lang="en-US" sz="2800" b="1" spc="600" dirty="0" err="1">
                <a:solidFill>
                  <a:schemeClr val="bg1"/>
                </a:solidFill>
                <a:latin typeface="Ubuntu" panose="020B0504030602030204" pitchFamily="34" charset="0"/>
              </a:rPr>
              <a:t>importante</a:t>
            </a:r>
            <a:r>
              <a:rPr lang="en-US" sz="2800" b="1" spc="600" dirty="0">
                <a:solidFill>
                  <a:schemeClr val="bg1"/>
                </a:solidFill>
                <a:latin typeface="Ubuntu" panose="020B0504030602030204" pitchFamily="34" charset="0"/>
              </a:rPr>
              <a:t> definer primero </a:t>
            </a:r>
            <a:r>
              <a:rPr lang="en-US" sz="2800" b="1" spc="600" dirty="0" err="1">
                <a:solidFill>
                  <a:schemeClr val="bg1"/>
                </a:solidFill>
                <a:latin typeface="Ubuntu" panose="020B0504030602030204" pitchFamily="34" charset="0"/>
              </a:rPr>
              <a:t>el</a:t>
            </a:r>
            <a:r>
              <a:rPr lang="en-US" sz="2800" b="1" spc="600" dirty="0">
                <a:solidFill>
                  <a:schemeClr val="bg1"/>
                </a:solidFill>
                <a:latin typeface="Ubuntu" panose="020B0504030602030204" pitchFamily="34" charset="0"/>
              </a:rPr>
              <a:t> </a:t>
            </a:r>
            <a:r>
              <a:rPr lang="en-US" sz="2800" b="1" spc="600" dirty="0" err="1">
                <a:solidFill>
                  <a:schemeClr val="bg1"/>
                </a:solidFill>
                <a:latin typeface="Ubuntu" panose="020B0504030602030204" pitchFamily="34" charset="0"/>
              </a:rPr>
              <a:t>concepto</a:t>
            </a:r>
            <a:r>
              <a:rPr lang="en-US" sz="2800" b="1" spc="600" dirty="0">
                <a:solidFill>
                  <a:schemeClr val="bg1"/>
                </a:solidFill>
                <a:latin typeface="Ubuntu" panose="020B0504030602030204" pitchFamily="34" charset="0"/>
              </a:rPr>
              <a:t> de</a:t>
            </a:r>
          </a:p>
          <a:p>
            <a:endParaRPr lang="en-US" sz="2800" b="1" spc="600" dirty="0">
              <a:solidFill>
                <a:schemeClr val="bg1"/>
              </a:solidFill>
              <a:latin typeface="Ubuntu" panose="020B0504030602030204" pitchFamily="34" charset="0"/>
            </a:endParaRPr>
          </a:p>
          <a:p>
            <a:r>
              <a:rPr lang="en-US" sz="2800" b="1" spc="600" dirty="0">
                <a:solidFill>
                  <a:schemeClr val="bg1"/>
                </a:solidFill>
                <a:latin typeface="Ubuntu" panose="020B0504030602030204" pitchFamily="34" charset="0"/>
              </a:rPr>
              <a:t>“</a:t>
            </a:r>
            <a:r>
              <a:rPr lang="en-US" sz="2800" b="1" spc="600" dirty="0">
                <a:solidFill>
                  <a:schemeClr val="accent6">
                    <a:lumMod val="75000"/>
                  </a:schemeClr>
                </a:solidFill>
                <a:latin typeface="Ubuntu" panose="020B0504030602030204" pitchFamily="34" charset="0"/>
              </a:rPr>
              <a:t>Infrastructure as Code</a:t>
            </a:r>
            <a:r>
              <a:rPr lang="en-US" sz="2800" b="1" spc="600" dirty="0">
                <a:solidFill>
                  <a:schemeClr val="bg1"/>
                </a:solidFill>
                <a:latin typeface="Ubuntu" panose="020B0504030602030204" pitchFamily="34" charset="0"/>
              </a:rPr>
              <a:t>”   o </a:t>
            </a:r>
            <a:br>
              <a:rPr lang="en-US" sz="2800" b="1" spc="600" dirty="0">
                <a:solidFill>
                  <a:schemeClr val="bg1"/>
                </a:solidFill>
                <a:latin typeface="Ubuntu" panose="020B0504030602030204" pitchFamily="34" charset="0"/>
              </a:rPr>
            </a:br>
            <a:r>
              <a:rPr lang="en-US" sz="2800" b="1" spc="600" dirty="0">
                <a:solidFill>
                  <a:schemeClr val="bg1"/>
                </a:solidFill>
                <a:latin typeface="Ubuntu" panose="020B0504030602030204" pitchFamily="34" charset="0"/>
              </a:rPr>
              <a:t>			“</a:t>
            </a:r>
            <a:r>
              <a:rPr lang="en-US" sz="2800" b="1" spc="600" dirty="0" err="1">
                <a:solidFill>
                  <a:schemeClr val="accent6">
                    <a:lumMod val="75000"/>
                  </a:schemeClr>
                </a:solidFill>
                <a:latin typeface="Ubuntu" panose="020B0504030602030204" pitchFamily="34" charset="0"/>
              </a:rPr>
              <a:t>Infraestructura</a:t>
            </a:r>
            <a:r>
              <a:rPr lang="en-US" sz="2800" b="1" spc="600" dirty="0">
                <a:solidFill>
                  <a:schemeClr val="accent6">
                    <a:lumMod val="75000"/>
                  </a:schemeClr>
                </a:solidFill>
                <a:latin typeface="Ubuntu" panose="020B0504030602030204" pitchFamily="34" charset="0"/>
              </a:rPr>
              <a:t> </a:t>
            </a:r>
            <a:r>
              <a:rPr lang="en-US" sz="2800" b="1" spc="600" dirty="0" err="1">
                <a:solidFill>
                  <a:schemeClr val="accent6">
                    <a:lumMod val="75000"/>
                  </a:schemeClr>
                </a:solidFill>
                <a:latin typeface="Ubuntu" panose="020B0504030602030204" pitchFamily="34" charset="0"/>
              </a:rPr>
              <a:t>como</a:t>
            </a:r>
            <a:r>
              <a:rPr lang="en-US" sz="2800" b="1" spc="600" dirty="0">
                <a:solidFill>
                  <a:schemeClr val="accent6">
                    <a:lumMod val="75000"/>
                  </a:schemeClr>
                </a:solidFill>
                <a:latin typeface="Ubuntu" panose="020B0504030602030204" pitchFamily="34" charset="0"/>
              </a:rPr>
              <a:t> C</a:t>
            </a:r>
            <a:r>
              <a:rPr lang="en-US" sz="2800" b="1" dirty="0">
                <a:solidFill>
                  <a:schemeClr val="accent6">
                    <a:lumMod val="75000"/>
                  </a:schemeClr>
                </a:solidFill>
                <a:latin typeface="Ubuntu" panose="020B0504030602030204" pitchFamily="34" charset="0"/>
              </a:rPr>
              <a:t>ó</a:t>
            </a:r>
            <a:r>
              <a:rPr lang="en-US" sz="2800" b="1" spc="600" dirty="0">
                <a:solidFill>
                  <a:schemeClr val="accent6">
                    <a:lumMod val="75000"/>
                  </a:schemeClr>
                </a:solidFill>
                <a:latin typeface="Ubuntu" panose="020B0504030602030204" pitchFamily="34" charset="0"/>
              </a:rPr>
              <a:t>digo</a:t>
            </a:r>
            <a:r>
              <a:rPr lang="en-US" sz="2800" b="1" spc="600" dirty="0">
                <a:solidFill>
                  <a:schemeClr val="bg1"/>
                </a:solidFill>
                <a:latin typeface="Ubuntu" panose="020B0504030602030204" pitchFamily="34" charset="0"/>
              </a:rPr>
              <a:t>”</a:t>
            </a:r>
          </a:p>
          <a:p>
            <a:endParaRPr lang="en-US" sz="2800" b="1" spc="600" dirty="0">
              <a:solidFill>
                <a:schemeClr val="bg1"/>
              </a:solidFill>
              <a:latin typeface="Ubuntu" panose="020B0504030602030204" pitchFamily="34" charset="0"/>
            </a:endParaRPr>
          </a:p>
          <a:p>
            <a:r>
              <a:rPr lang="en-US" sz="2800" b="1" spc="600" dirty="0" err="1">
                <a:solidFill>
                  <a:schemeClr val="bg1"/>
                </a:solidFill>
                <a:latin typeface="Ubuntu" panose="020B0504030602030204" pitchFamily="34" charset="0"/>
              </a:rPr>
              <a:t>Comunmente</a:t>
            </a:r>
            <a:r>
              <a:rPr lang="en-US" sz="2800" b="1" spc="600" dirty="0">
                <a:solidFill>
                  <a:schemeClr val="bg1"/>
                </a:solidFill>
                <a:latin typeface="Ubuntu" panose="020B0504030602030204" pitchFamily="34" charset="0"/>
              </a:rPr>
              <a:t> </a:t>
            </a:r>
            <a:r>
              <a:rPr lang="en-US" sz="2800" b="1" spc="600" dirty="0" err="1">
                <a:solidFill>
                  <a:schemeClr val="bg1"/>
                </a:solidFill>
                <a:latin typeface="Ubuntu" panose="020B0504030602030204" pitchFamily="34" charset="0"/>
              </a:rPr>
              <a:t>abreviado</a:t>
            </a:r>
            <a:r>
              <a:rPr lang="en-US" sz="2800" b="1" spc="600" dirty="0">
                <a:solidFill>
                  <a:schemeClr val="bg1"/>
                </a:solidFill>
                <a:latin typeface="Ubuntu" panose="020B0504030602030204" pitchFamily="34" charset="0"/>
              </a:rPr>
              <a:t> ‘</a:t>
            </a:r>
            <a:r>
              <a:rPr lang="en-US" sz="3600" b="1" spc="600" dirty="0" err="1">
                <a:solidFill>
                  <a:schemeClr val="accent6">
                    <a:lumMod val="75000"/>
                  </a:schemeClr>
                </a:solidFill>
                <a:latin typeface="Consolas" panose="020B0609020204030204" pitchFamily="49" charset="0"/>
                <a:cs typeface="Consolas" panose="020B0609020204030204" pitchFamily="49" charset="0"/>
              </a:rPr>
              <a:t>IaC</a:t>
            </a:r>
            <a:r>
              <a:rPr lang="en-US" sz="2800" b="1" spc="600" dirty="0">
                <a:solidFill>
                  <a:schemeClr val="bg1"/>
                </a:solidFill>
                <a:latin typeface="Ubuntu" panose="020B0504030602030204" pitchFamily="34" charset="0"/>
              </a:rPr>
              <a:t>'</a:t>
            </a:r>
          </a:p>
          <a:p>
            <a:endParaRPr lang="en-US" sz="2800" b="1" spc="600" dirty="0">
              <a:solidFill>
                <a:schemeClr val="bg1"/>
              </a:solidFill>
              <a:latin typeface="Ubuntu" panose="020B0504030602030204" pitchFamily="34" charset="0"/>
            </a:endParaRPr>
          </a:p>
          <a:p>
            <a:endParaRPr lang="en-US" sz="2800" b="1" spc="600" dirty="0">
              <a:solidFill>
                <a:schemeClr val="bg1"/>
              </a:solidFill>
              <a:latin typeface="Ubuntu" panose="020B0504030602030204" pitchFamily="34" charset="0"/>
            </a:endParaRPr>
          </a:p>
        </p:txBody>
      </p:sp>
      <p:sp>
        <p:nvSpPr>
          <p:cNvPr id="12" name="Rectangle 11">
            <a:extLst>
              <a:ext uri="{FF2B5EF4-FFF2-40B4-BE49-F238E27FC236}">
                <a16:creationId xmlns:a16="http://schemas.microsoft.com/office/drawing/2014/main" id="{007077E0-654C-51D2-BAAC-68E3B7E8D2D8}"/>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92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3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2" name="Title 1">
            <a:extLst>
              <a:ext uri="{FF2B5EF4-FFF2-40B4-BE49-F238E27FC236}">
                <a16:creationId xmlns:a16="http://schemas.microsoft.com/office/drawing/2014/main" id="{AB96FCAD-4B08-F2ED-E5F8-0ECD7210C564}"/>
              </a:ext>
            </a:extLst>
          </p:cNvPr>
          <p:cNvSpPr>
            <a:spLocks noGrp="1"/>
          </p:cNvSpPr>
          <p:nvPr>
            <p:ph type="title"/>
          </p:nvPr>
        </p:nvSpPr>
        <p:spPr>
          <a:xfrm>
            <a:off x="3789262" y="109853"/>
            <a:ext cx="4613476" cy="575195"/>
          </a:xfrm>
        </p:spPr>
        <p:txBody>
          <a:bodyPr/>
          <a:lstStyle/>
          <a:p>
            <a:r>
              <a:rPr lang="en-US" dirty="0" err="1"/>
              <a:t>GitOps</a:t>
            </a:r>
            <a:endParaRPr lang="en-US" dirty="0"/>
          </a:p>
        </p:txBody>
      </p:sp>
      <p:sp>
        <p:nvSpPr>
          <p:cNvPr id="8" name="Rectangle: Rounded Corners 7">
            <a:extLst>
              <a:ext uri="{FF2B5EF4-FFF2-40B4-BE49-F238E27FC236}">
                <a16:creationId xmlns:a16="http://schemas.microsoft.com/office/drawing/2014/main" id="{32B01997-39DD-A2A9-2B90-6C12A96895C4}"/>
              </a:ext>
            </a:extLst>
          </p:cNvPr>
          <p:cNvSpPr/>
          <p:nvPr/>
        </p:nvSpPr>
        <p:spPr>
          <a:xfrm>
            <a:off x="5086291" y="2423866"/>
            <a:ext cx="2019419" cy="2010269"/>
          </a:xfrm>
          <a:prstGeom prst="roundRect">
            <a:avLst>
              <a:gd name="adj" fmla="val 6237"/>
            </a:avLst>
          </a:prstGeom>
          <a:noFill/>
          <a:ln w="38100" cap="rnd">
            <a:solidFill>
              <a:srgbClr val="27DDF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CD1018E-3026-EE6C-B033-A8BCA3A9CA1D}"/>
              </a:ext>
            </a:extLst>
          </p:cNvPr>
          <p:cNvSpPr/>
          <p:nvPr/>
        </p:nvSpPr>
        <p:spPr>
          <a:xfrm>
            <a:off x="7393028" y="2423866"/>
            <a:ext cx="2019419" cy="2010269"/>
          </a:xfrm>
          <a:prstGeom prst="roundRect">
            <a:avLst>
              <a:gd name="adj" fmla="val 6237"/>
            </a:avLst>
          </a:prstGeom>
          <a:noFill/>
          <a:ln w="381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FF2D2D8-F223-86A4-A0DA-D0CAB44FEE0C}"/>
              </a:ext>
            </a:extLst>
          </p:cNvPr>
          <p:cNvSpPr/>
          <p:nvPr/>
        </p:nvSpPr>
        <p:spPr>
          <a:xfrm>
            <a:off x="2736265" y="2423866"/>
            <a:ext cx="2019419" cy="2010269"/>
          </a:xfrm>
          <a:prstGeom prst="roundRect">
            <a:avLst>
              <a:gd name="adj" fmla="val 6237"/>
            </a:avLst>
          </a:prstGeom>
          <a:noFill/>
          <a:ln w="381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upo 15">
            <a:extLst>
              <a:ext uri="{FF2B5EF4-FFF2-40B4-BE49-F238E27FC236}">
                <a16:creationId xmlns:a16="http://schemas.microsoft.com/office/drawing/2014/main" id="{3EC148B5-209F-4216-8A35-A93B62E9FC3A}"/>
              </a:ext>
            </a:extLst>
          </p:cNvPr>
          <p:cNvGrpSpPr/>
          <p:nvPr/>
        </p:nvGrpSpPr>
        <p:grpSpPr>
          <a:xfrm>
            <a:off x="5223370" y="2499324"/>
            <a:ext cx="798649" cy="1001487"/>
            <a:chOff x="1062844" y="3429000"/>
            <a:chExt cx="1119886" cy="1494864"/>
          </a:xfrm>
        </p:grpSpPr>
        <p:pic>
          <p:nvPicPr>
            <p:cNvPr id="4" name="Picture 20">
              <a:extLst>
                <a:ext uri="{FF2B5EF4-FFF2-40B4-BE49-F238E27FC236}">
                  <a16:creationId xmlns:a16="http://schemas.microsoft.com/office/drawing/2014/main" id="{391CF98B-8484-B373-0A35-3EBC1EFB3AD9}"/>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Terraform and HCL - IntelliJ IDEs Plugin | Marketplace">
              <a:extLst>
                <a:ext uri="{FF2B5EF4-FFF2-40B4-BE49-F238E27FC236}">
                  <a16:creationId xmlns:a16="http://schemas.microsoft.com/office/drawing/2014/main" id="{FA2E5D05-3992-CB34-1D16-3193D9F0F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081" y="3987615"/>
              <a:ext cx="416862" cy="4168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o 16">
            <a:extLst>
              <a:ext uri="{FF2B5EF4-FFF2-40B4-BE49-F238E27FC236}">
                <a16:creationId xmlns:a16="http://schemas.microsoft.com/office/drawing/2014/main" id="{4528E936-31CE-85C9-62B7-C0577AC1BF8F}"/>
              </a:ext>
            </a:extLst>
          </p:cNvPr>
          <p:cNvGrpSpPr/>
          <p:nvPr/>
        </p:nvGrpSpPr>
        <p:grpSpPr>
          <a:xfrm>
            <a:off x="6022019" y="2546035"/>
            <a:ext cx="798649" cy="1001487"/>
            <a:chOff x="2245110" y="3429000"/>
            <a:chExt cx="1119886" cy="1494864"/>
          </a:xfrm>
        </p:grpSpPr>
        <p:pic>
          <p:nvPicPr>
            <p:cNvPr id="11" name="Picture 20">
              <a:extLst>
                <a:ext uri="{FF2B5EF4-FFF2-40B4-BE49-F238E27FC236}">
                  <a16:creationId xmlns:a16="http://schemas.microsoft.com/office/drawing/2014/main" id="{F87DFFFA-9F59-1F28-DFD0-9EB01F864C67}"/>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2245110"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Kubernetes">
              <a:extLst>
                <a:ext uri="{FF2B5EF4-FFF2-40B4-BE49-F238E27FC236}">
                  <a16:creationId xmlns:a16="http://schemas.microsoft.com/office/drawing/2014/main" id="{66B65EC6-F289-B041-5B75-15ABF006A0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208" y="4047025"/>
              <a:ext cx="357452" cy="3574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upo 17">
            <a:extLst>
              <a:ext uri="{FF2B5EF4-FFF2-40B4-BE49-F238E27FC236}">
                <a16:creationId xmlns:a16="http://schemas.microsoft.com/office/drawing/2014/main" id="{EF447A4F-5275-E925-3667-C7C06FAFC650}"/>
              </a:ext>
            </a:extLst>
          </p:cNvPr>
          <p:cNvGrpSpPr/>
          <p:nvPr/>
        </p:nvGrpSpPr>
        <p:grpSpPr>
          <a:xfrm>
            <a:off x="5213864" y="3401237"/>
            <a:ext cx="817659" cy="1032898"/>
            <a:chOff x="1062844" y="4745221"/>
            <a:chExt cx="1119886" cy="1494864"/>
          </a:xfrm>
        </p:grpSpPr>
        <p:pic>
          <p:nvPicPr>
            <p:cNvPr id="14" name="Picture 20">
              <a:extLst>
                <a:ext uri="{FF2B5EF4-FFF2-40B4-BE49-F238E27FC236}">
                  <a16:creationId xmlns:a16="http://schemas.microsoft.com/office/drawing/2014/main" id="{0F7587B9-3631-849C-E505-49E4E2D49E51}"/>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4745221"/>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Ansible · GitHub">
              <a:extLst>
                <a:ext uri="{FF2B5EF4-FFF2-40B4-BE49-F238E27FC236}">
                  <a16:creationId xmlns:a16="http://schemas.microsoft.com/office/drawing/2014/main" id="{EA1D2915-858D-CD12-DD5F-D16A3058E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4081" y="5238598"/>
              <a:ext cx="502459" cy="502459"/>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30">
            <a:extLst>
              <a:ext uri="{FF2B5EF4-FFF2-40B4-BE49-F238E27FC236}">
                <a16:creationId xmlns:a16="http://schemas.microsoft.com/office/drawing/2014/main" id="{3A718CBB-5C77-E069-FEF4-BBA806C1F432}"/>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00" y="3581101"/>
            <a:ext cx="735469" cy="7354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B7D694A-4AE5-BB4D-AB2D-EEE3D8E65DA8}"/>
              </a:ext>
            </a:extLst>
          </p:cNvPr>
          <p:cNvPicPr>
            <a:picLocks noChangeAspect="1"/>
          </p:cNvPicPr>
          <p:nvPr/>
        </p:nvPicPr>
        <p:blipFill>
          <a:blip r:embed="rId8">
            <a:duotone>
              <a:schemeClr val="accent6">
                <a:shade val="45000"/>
                <a:satMod val="135000"/>
              </a:schemeClr>
              <a:prstClr val="white"/>
            </a:duotone>
          </a:blip>
          <a:stretch>
            <a:fillRect/>
          </a:stretch>
        </p:blipFill>
        <p:spPr>
          <a:xfrm>
            <a:off x="3068365" y="2802754"/>
            <a:ext cx="1196965" cy="1196965"/>
          </a:xfrm>
          <a:prstGeom prst="rect">
            <a:avLst/>
          </a:prstGeom>
        </p:spPr>
      </p:pic>
      <p:sp>
        <p:nvSpPr>
          <p:cNvPr id="19" name="CuadroTexto 27">
            <a:extLst>
              <a:ext uri="{FF2B5EF4-FFF2-40B4-BE49-F238E27FC236}">
                <a16:creationId xmlns:a16="http://schemas.microsoft.com/office/drawing/2014/main" id="{1EAC7A9C-1E86-CA81-3DA0-5DA09624758E}"/>
              </a:ext>
            </a:extLst>
          </p:cNvPr>
          <p:cNvSpPr txBox="1"/>
          <p:nvPr/>
        </p:nvSpPr>
        <p:spPr>
          <a:xfrm>
            <a:off x="8052217" y="3273324"/>
            <a:ext cx="701039" cy="307777"/>
          </a:xfrm>
          <a:prstGeom prst="rect">
            <a:avLst/>
          </a:prstGeom>
          <a:noFill/>
        </p:spPr>
        <p:txBody>
          <a:bodyPr wrap="square" rtlCol="0">
            <a:spAutoFit/>
          </a:bodyPr>
          <a:lstStyle/>
          <a:p>
            <a:r>
              <a:rPr lang="en-US" sz="1400" b="1" dirty="0">
                <a:ln w="0"/>
                <a:solidFill>
                  <a:schemeClr val="bg1"/>
                </a:solidFill>
                <a:effectLst>
                  <a:outerShdw blurRad="38100" dist="25400" dir="5400000" algn="ctr" rotWithShape="0">
                    <a:srgbClr val="6E747A">
                      <a:alpha val="43000"/>
                    </a:srgbClr>
                  </a:outerShdw>
                </a:effectLst>
                <a:latin typeface="Ubuntu" panose="020B0504030602030204" pitchFamily="34" charset="0"/>
              </a:rPr>
              <a:t>CI/CD</a:t>
            </a:r>
            <a:endParaRPr lang="es-MX" sz="1400" b="1" dirty="0">
              <a:ln w="0"/>
              <a:solidFill>
                <a:schemeClr val="bg1"/>
              </a:solidFill>
              <a:effectLst>
                <a:outerShdw blurRad="38100" dist="25400" dir="5400000" algn="ctr" rotWithShape="0">
                  <a:srgbClr val="6E747A">
                    <a:alpha val="43000"/>
                  </a:srgbClr>
                </a:outerShdw>
              </a:effectLst>
              <a:latin typeface="Ubuntu" panose="020B0504030602030204" pitchFamily="34" charset="0"/>
            </a:endParaRPr>
          </a:p>
        </p:txBody>
      </p:sp>
      <p:sp>
        <p:nvSpPr>
          <p:cNvPr id="22" name="Graphic 19">
            <a:extLst>
              <a:ext uri="{FF2B5EF4-FFF2-40B4-BE49-F238E27FC236}">
                <a16:creationId xmlns:a16="http://schemas.microsoft.com/office/drawing/2014/main" id="{99032C4D-C273-F671-2CF1-34DF62939AB0}"/>
              </a:ext>
            </a:extLst>
          </p:cNvPr>
          <p:cNvSpPr/>
          <p:nvPr/>
        </p:nvSpPr>
        <p:spPr>
          <a:xfrm>
            <a:off x="7904359" y="2853102"/>
            <a:ext cx="1103273" cy="1003717"/>
          </a:xfrm>
          <a:custGeom>
            <a:avLst/>
            <a:gdLst>
              <a:gd name="connsiteX0" fmla="*/ 365602 w 512671"/>
              <a:gd name="connsiteY0" fmla="*/ 460892 h 525066"/>
              <a:gd name="connsiteX1" fmla="*/ 359768 w 512671"/>
              <a:gd name="connsiteY1" fmla="*/ 488117 h 525066"/>
              <a:gd name="connsiteX2" fmla="*/ 233363 w 512671"/>
              <a:gd name="connsiteY2" fmla="*/ 525067 h 525066"/>
              <a:gd name="connsiteX3" fmla="*/ 50562 w 512671"/>
              <a:gd name="connsiteY3" fmla="*/ 437555 h 525066"/>
              <a:gd name="connsiteX4" fmla="*/ 40839 w 512671"/>
              <a:gd name="connsiteY4" fmla="*/ 476449 h 525066"/>
              <a:gd name="connsiteX5" fmla="*/ 13613 w 512671"/>
              <a:gd name="connsiteY5" fmla="*/ 490062 h 525066"/>
              <a:gd name="connsiteX6" fmla="*/ 1945 w 512671"/>
              <a:gd name="connsiteY6" fmla="*/ 466726 h 525066"/>
              <a:gd name="connsiteX7" fmla="*/ 23336 w 512671"/>
              <a:gd name="connsiteY7" fmla="*/ 386993 h 525066"/>
              <a:gd name="connsiteX8" fmla="*/ 46673 w 512671"/>
              <a:gd name="connsiteY8" fmla="*/ 373381 h 525066"/>
              <a:gd name="connsiteX9" fmla="*/ 66119 w 512671"/>
              <a:gd name="connsiteY9" fmla="*/ 379215 h 525066"/>
              <a:gd name="connsiteX10" fmla="*/ 114737 w 512671"/>
              <a:gd name="connsiteY10" fmla="*/ 388938 h 525066"/>
              <a:gd name="connsiteX11" fmla="*/ 128350 w 512671"/>
              <a:gd name="connsiteY11" fmla="*/ 392828 h 525066"/>
              <a:gd name="connsiteX12" fmla="*/ 141962 w 512671"/>
              <a:gd name="connsiteY12" fmla="*/ 416164 h 525066"/>
              <a:gd name="connsiteX13" fmla="*/ 118626 w 512671"/>
              <a:gd name="connsiteY13" fmla="*/ 429777 h 525066"/>
              <a:gd name="connsiteX14" fmla="*/ 91400 w 512671"/>
              <a:gd name="connsiteY14" fmla="*/ 421998 h 525066"/>
              <a:gd name="connsiteX15" fmla="*/ 235308 w 512671"/>
              <a:gd name="connsiteY15" fmla="*/ 484228 h 525066"/>
              <a:gd name="connsiteX16" fmla="*/ 340321 w 512671"/>
              <a:gd name="connsiteY16" fmla="*/ 453113 h 525066"/>
              <a:gd name="connsiteX17" fmla="*/ 365602 w 512671"/>
              <a:gd name="connsiteY17" fmla="*/ 460892 h 525066"/>
              <a:gd name="connsiteX18" fmla="*/ 19447 w 512671"/>
              <a:gd name="connsiteY18" fmla="*/ 322819 h 525066"/>
              <a:gd name="connsiteX19" fmla="*/ 38894 w 512671"/>
              <a:gd name="connsiteY19" fmla="*/ 301427 h 525066"/>
              <a:gd name="connsiteX20" fmla="*/ 38894 w 512671"/>
              <a:gd name="connsiteY20" fmla="*/ 291704 h 525066"/>
              <a:gd name="connsiteX21" fmla="*/ 190580 w 512671"/>
              <a:gd name="connsiteY21" fmla="*/ 101124 h 525066"/>
              <a:gd name="connsiteX22" fmla="*/ 169188 w 512671"/>
              <a:gd name="connsiteY22" fmla="*/ 122516 h 525066"/>
              <a:gd name="connsiteX23" fmla="*/ 178912 w 512671"/>
              <a:gd name="connsiteY23" fmla="*/ 155575 h 525066"/>
              <a:gd name="connsiteX24" fmla="*/ 196414 w 512671"/>
              <a:gd name="connsiteY24" fmla="*/ 149741 h 525066"/>
              <a:gd name="connsiteX25" fmla="*/ 225584 w 512671"/>
              <a:gd name="connsiteY25" fmla="*/ 120571 h 525066"/>
              <a:gd name="connsiteX26" fmla="*/ 241142 w 512671"/>
              <a:gd name="connsiteY26" fmla="*/ 105013 h 525066"/>
              <a:gd name="connsiteX27" fmla="*/ 258644 w 512671"/>
              <a:gd name="connsiteY27" fmla="*/ 83622 h 525066"/>
              <a:gd name="connsiteX28" fmla="*/ 241142 w 512671"/>
              <a:gd name="connsiteY28" fmla="*/ 50562 h 525066"/>
              <a:gd name="connsiteX29" fmla="*/ 211971 w 512671"/>
              <a:gd name="connsiteY29" fmla="*/ 19447 h 525066"/>
              <a:gd name="connsiteX30" fmla="*/ 198358 w 512671"/>
              <a:gd name="connsiteY30" fmla="*/ 5834 h 525066"/>
              <a:gd name="connsiteX31" fmla="*/ 171133 w 512671"/>
              <a:gd name="connsiteY31" fmla="*/ 5834 h 525066"/>
              <a:gd name="connsiteX32" fmla="*/ 171133 w 512671"/>
              <a:gd name="connsiteY32" fmla="*/ 33060 h 525066"/>
              <a:gd name="connsiteX33" fmla="*/ 198358 w 512671"/>
              <a:gd name="connsiteY33" fmla="*/ 60285 h 525066"/>
              <a:gd name="connsiteX34" fmla="*/ 0 w 512671"/>
              <a:gd name="connsiteY34" fmla="*/ 291704 h 525066"/>
              <a:gd name="connsiteX35" fmla="*/ 0 w 512671"/>
              <a:gd name="connsiteY35" fmla="*/ 303372 h 525066"/>
              <a:gd name="connsiteX36" fmla="*/ 19447 w 512671"/>
              <a:gd name="connsiteY36" fmla="*/ 322819 h 525066"/>
              <a:gd name="connsiteX37" fmla="*/ 511454 w 512671"/>
              <a:gd name="connsiteY37" fmla="*/ 381159 h 525066"/>
              <a:gd name="connsiteX38" fmla="*/ 488117 w 512671"/>
              <a:gd name="connsiteY38" fmla="*/ 367547 h 525066"/>
              <a:gd name="connsiteX39" fmla="*/ 449224 w 512671"/>
              <a:gd name="connsiteY39" fmla="*/ 377270 h 525066"/>
              <a:gd name="connsiteX40" fmla="*/ 466726 w 512671"/>
              <a:gd name="connsiteY40" fmla="*/ 291704 h 525066"/>
              <a:gd name="connsiteX41" fmla="*/ 340321 w 512671"/>
              <a:gd name="connsiteY41" fmla="*/ 83622 h 525066"/>
              <a:gd name="connsiteX42" fmla="*/ 315040 w 512671"/>
              <a:gd name="connsiteY42" fmla="*/ 91400 h 525066"/>
              <a:gd name="connsiteX43" fmla="*/ 322819 w 512671"/>
              <a:gd name="connsiteY43" fmla="*/ 116681 h 525066"/>
              <a:gd name="connsiteX44" fmla="*/ 427832 w 512671"/>
              <a:gd name="connsiteY44" fmla="*/ 291704 h 525066"/>
              <a:gd name="connsiteX45" fmla="*/ 418109 w 512671"/>
              <a:gd name="connsiteY45" fmla="*/ 350044 h 525066"/>
              <a:gd name="connsiteX46" fmla="*/ 410330 w 512671"/>
              <a:gd name="connsiteY46" fmla="*/ 322819 h 525066"/>
              <a:gd name="connsiteX47" fmla="*/ 386993 w 512671"/>
              <a:gd name="connsiteY47" fmla="*/ 309206 h 525066"/>
              <a:gd name="connsiteX48" fmla="*/ 373381 w 512671"/>
              <a:gd name="connsiteY48" fmla="*/ 332542 h 525066"/>
              <a:gd name="connsiteX49" fmla="*/ 394772 w 512671"/>
              <a:gd name="connsiteY49" fmla="*/ 412274 h 525066"/>
              <a:gd name="connsiteX50" fmla="*/ 404496 w 512671"/>
              <a:gd name="connsiteY50" fmla="*/ 423943 h 525066"/>
              <a:gd name="connsiteX51" fmla="*/ 420053 w 512671"/>
              <a:gd name="connsiteY51" fmla="*/ 425887 h 525066"/>
              <a:gd name="connsiteX52" fmla="*/ 499786 w 512671"/>
              <a:gd name="connsiteY52" fmla="*/ 404496 h 525066"/>
              <a:gd name="connsiteX53" fmla="*/ 511454 w 512671"/>
              <a:gd name="connsiteY53" fmla="*/ 381159 h 52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2671" h="525066">
                <a:moveTo>
                  <a:pt x="365602" y="460892"/>
                </a:moveTo>
                <a:cubicBezTo>
                  <a:pt x="371436" y="470615"/>
                  <a:pt x="369491" y="482283"/>
                  <a:pt x="359768" y="488117"/>
                </a:cubicBezTo>
                <a:cubicBezTo>
                  <a:pt x="322819" y="511454"/>
                  <a:pt x="278091" y="525067"/>
                  <a:pt x="233363" y="525067"/>
                </a:cubicBezTo>
                <a:cubicBezTo>
                  <a:pt x="161409" y="525067"/>
                  <a:pt x="95290" y="492007"/>
                  <a:pt x="50562" y="437555"/>
                </a:cubicBezTo>
                <a:cubicBezTo>
                  <a:pt x="50562" y="437555"/>
                  <a:pt x="40839" y="476449"/>
                  <a:pt x="40839" y="476449"/>
                </a:cubicBezTo>
                <a:cubicBezTo>
                  <a:pt x="36949" y="488117"/>
                  <a:pt x="25281" y="493951"/>
                  <a:pt x="13613" y="490062"/>
                </a:cubicBezTo>
                <a:cubicBezTo>
                  <a:pt x="3889" y="486173"/>
                  <a:pt x="0" y="476449"/>
                  <a:pt x="1945" y="466726"/>
                </a:cubicBezTo>
                <a:cubicBezTo>
                  <a:pt x="1945" y="466726"/>
                  <a:pt x="23336" y="386993"/>
                  <a:pt x="23336" y="386993"/>
                </a:cubicBezTo>
                <a:cubicBezTo>
                  <a:pt x="25281" y="377270"/>
                  <a:pt x="36949" y="371436"/>
                  <a:pt x="46673" y="373381"/>
                </a:cubicBezTo>
                <a:cubicBezTo>
                  <a:pt x="52507" y="375325"/>
                  <a:pt x="58341" y="377270"/>
                  <a:pt x="66119" y="379215"/>
                </a:cubicBezTo>
                <a:cubicBezTo>
                  <a:pt x="81677" y="381159"/>
                  <a:pt x="97235" y="385049"/>
                  <a:pt x="114737" y="388938"/>
                </a:cubicBezTo>
                <a:cubicBezTo>
                  <a:pt x="118626" y="390883"/>
                  <a:pt x="124460" y="390883"/>
                  <a:pt x="128350" y="392828"/>
                </a:cubicBezTo>
                <a:cubicBezTo>
                  <a:pt x="138073" y="394772"/>
                  <a:pt x="145852" y="406440"/>
                  <a:pt x="141962" y="416164"/>
                </a:cubicBezTo>
                <a:cubicBezTo>
                  <a:pt x="140018" y="425887"/>
                  <a:pt x="128350" y="433666"/>
                  <a:pt x="118626" y="429777"/>
                </a:cubicBezTo>
                <a:lnTo>
                  <a:pt x="91400" y="421998"/>
                </a:lnTo>
                <a:cubicBezTo>
                  <a:pt x="128350" y="460892"/>
                  <a:pt x="178912" y="484228"/>
                  <a:pt x="235308" y="484228"/>
                </a:cubicBezTo>
                <a:cubicBezTo>
                  <a:pt x="272257" y="484228"/>
                  <a:pt x="309206" y="472560"/>
                  <a:pt x="340321" y="453113"/>
                </a:cubicBezTo>
                <a:cubicBezTo>
                  <a:pt x="348100" y="449224"/>
                  <a:pt x="359768" y="451168"/>
                  <a:pt x="365602" y="460892"/>
                </a:cubicBezTo>
                <a:close/>
                <a:moveTo>
                  <a:pt x="19447" y="322819"/>
                </a:moveTo>
                <a:cubicBezTo>
                  <a:pt x="31115" y="322819"/>
                  <a:pt x="38894" y="313095"/>
                  <a:pt x="38894" y="301427"/>
                </a:cubicBezTo>
                <a:cubicBezTo>
                  <a:pt x="38894" y="297538"/>
                  <a:pt x="38894" y="295593"/>
                  <a:pt x="38894" y="291704"/>
                </a:cubicBezTo>
                <a:cubicBezTo>
                  <a:pt x="38894" y="198358"/>
                  <a:pt x="105013" y="120571"/>
                  <a:pt x="190580" y="101124"/>
                </a:cubicBezTo>
                <a:cubicBezTo>
                  <a:pt x="190580" y="101124"/>
                  <a:pt x="169188" y="122516"/>
                  <a:pt x="169188" y="122516"/>
                </a:cubicBezTo>
                <a:cubicBezTo>
                  <a:pt x="157520" y="134184"/>
                  <a:pt x="163354" y="151686"/>
                  <a:pt x="178912" y="155575"/>
                </a:cubicBezTo>
                <a:cubicBezTo>
                  <a:pt x="184746" y="157520"/>
                  <a:pt x="192524" y="155575"/>
                  <a:pt x="196414" y="149741"/>
                </a:cubicBezTo>
                <a:cubicBezTo>
                  <a:pt x="206137" y="140018"/>
                  <a:pt x="215861" y="130294"/>
                  <a:pt x="225584" y="120571"/>
                </a:cubicBezTo>
                <a:cubicBezTo>
                  <a:pt x="231418" y="114737"/>
                  <a:pt x="237252" y="108903"/>
                  <a:pt x="241142" y="105013"/>
                </a:cubicBezTo>
                <a:cubicBezTo>
                  <a:pt x="246976" y="99179"/>
                  <a:pt x="254754" y="93345"/>
                  <a:pt x="258644" y="83622"/>
                </a:cubicBezTo>
                <a:cubicBezTo>
                  <a:pt x="264478" y="70009"/>
                  <a:pt x="250865" y="60285"/>
                  <a:pt x="241142" y="50562"/>
                </a:cubicBezTo>
                <a:cubicBezTo>
                  <a:pt x="233363" y="40839"/>
                  <a:pt x="221695" y="29170"/>
                  <a:pt x="211971" y="19447"/>
                </a:cubicBezTo>
                <a:cubicBezTo>
                  <a:pt x="208082" y="15558"/>
                  <a:pt x="204193" y="11668"/>
                  <a:pt x="198358" y="5834"/>
                </a:cubicBezTo>
                <a:cubicBezTo>
                  <a:pt x="190580" y="-1945"/>
                  <a:pt x="178912" y="-1945"/>
                  <a:pt x="171133" y="5834"/>
                </a:cubicBezTo>
                <a:cubicBezTo>
                  <a:pt x="163354" y="13613"/>
                  <a:pt x="163354" y="25281"/>
                  <a:pt x="171133" y="33060"/>
                </a:cubicBezTo>
                <a:lnTo>
                  <a:pt x="198358" y="60285"/>
                </a:lnTo>
                <a:cubicBezTo>
                  <a:pt x="87511" y="77788"/>
                  <a:pt x="0" y="175022"/>
                  <a:pt x="0" y="291704"/>
                </a:cubicBezTo>
                <a:lnTo>
                  <a:pt x="0" y="303372"/>
                </a:lnTo>
                <a:cubicBezTo>
                  <a:pt x="0" y="315040"/>
                  <a:pt x="9723" y="322819"/>
                  <a:pt x="19447" y="322819"/>
                </a:cubicBezTo>
                <a:close/>
                <a:moveTo>
                  <a:pt x="511454" y="381159"/>
                </a:moveTo>
                <a:cubicBezTo>
                  <a:pt x="509509" y="371436"/>
                  <a:pt x="497841" y="363657"/>
                  <a:pt x="488117" y="367547"/>
                </a:cubicBezTo>
                <a:lnTo>
                  <a:pt x="449224" y="377270"/>
                </a:lnTo>
                <a:cubicBezTo>
                  <a:pt x="460892" y="350044"/>
                  <a:pt x="466726" y="320874"/>
                  <a:pt x="466726" y="291704"/>
                </a:cubicBezTo>
                <a:cubicBezTo>
                  <a:pt x="466726" y="204193"/>
                  <a:pt x="418109" y="124460"/>
                  <a:pt x="340321" y="83622"/>
                </a:cubicBezTo>
                <a:cubicBezTo>
                  <a:pt x="330597" y="77788"/>
                  <a:pt x="318929" y="81677"/>
                  <a:pt x="315040" y="91400"/>
                </a:cubicBezTo>
                <a:cubicBezTo>
                  <a:pt x="309206" y="101124"/>
                  <a:pt x="313095" y="112792"/>
                  <a:pt x="322819" y="116681"/>
                </a:cubicBezTo>
                <a:cubicBezTo>
                  <a:pt x="386993" y="151686"/>
                  <a:pt x="427832" y="217805"/>
                  <a:pt x="427832" y="291704"/>
                </a:cubicBezTo>
                <a:cubicBezTo>
                  <a:pt x="427832" y="311151"/>
                  <a:pt x="423943" y="330597"/>
                  <a:pt x="418109" y="350044"/>
                </a:cubicBezTo>
                <a:lnTo>
                  <a:pt x="410330" y="322819"/>
                </a:lnTo>
                <a:cubicBezTo>
                  <a:pt x="408385" y="313095"/>
                  <a:pt x="396717" y="305316"/>
                  <a:pt x="386993" y="309206"/>
                </a:cubicBezTo>
                <a:cubicBezTo>
                  <a:pt x="377270" y="311151"/>
                  <a:pt x="369491" y="322819"/>
                  <a:pt x="373381" y="332542"/>
                </a:cubicBezTo>
                <a:cubicBezTo>
                  <a:pt x="373381" y="332542"/>
                  <a:pt x="394772" y="412274"/>
                  <a:pt x="394772" y="412274"/>
                </a:cubicBezTo>
                <a:cubicBezTo>
                  <a:pt x="396717" y="416164"/>
                  <a:pt x="400606" y="421998"/>
                  <a:pt x="404496" y="423943"/>
                </a:cubicBezTo>
                <a:cubicBezTo>
                  <a:pt x="408385" y="425887"/>
                  <a:pt x="414219" y="427832"/>
                  <a:pt x="420053" y="425887"/>
                </a:cubicBezTo>
                <a:lnTo>
                  <a:pt x="499786" y="404496"/>
                </a:lnTo>
                <a:cubicBezTo>
                  <a:pt x="509509" y="402551"/>
                  <a:pt x="515343" y="390883"/>
                  <a:pt x="511454" y="381159"/>
                </a:cubicBezTo>
                <a:close/>
              </a:path>
            </a:pathLst>
          </a:custGeom>
          <a:solidFill>
            <a:srgbClr val="27DDF3"/>
          </a:solidFill>
          <a:ln w="19348" cap="flat">
            <a:noFill/>
            <a:prstDash val="solid"/>
            <a:miter/>
          </a:ln>
        </p:spPr>
        <p:txBody>
          <a:bodyPr rtlCol="0" anchor="ctr"/>
          <a:lstStyle/>
          <a:p>
            <a:endParaRPr lang="en-US" dirty="0"/>
          </a:p>
        </p:txBody>
      </p:sp>
      <p:sp>
        <p:nvSpPr>
          <p:cNvPr id="23" name="Rectangle 22">
            <a:extLst>
              <a:ext uri="{FF2B5EF4-FFF2-40B4-BE49-F238E27FC236}">
                <a16:creationId xmlns:a16="http://schemas.microsoft.com/office/drawing/2014/main" id="{994091C7-5A4A-E68E-F329-E853A0ED8DAC}"/>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97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par>
                          <p:cTn id="49" fill="hold">
                            <p:stCondLst>
                              <p:cond delay="500"/>
                            </p:stCondLst>
                            <p:childTnLst>
                              <p:par>
                                <p:cTn id="50" presetID="49" presetClass="entr" presetSubtype="0" decel="10000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 calcmode="lin" valueType="num">
                                      <p:cBhvr>
                                        <p:cTn id="54" dur="500" fill="hold"/>
                                        <p:tgtEl>
                                          <p:spTgt spid="22"/>
                                        </p:tgtEl>
                                        <p:attrNameLst>
                                          <p:attrName>style.rotation</p:attrName>
                                        </p:attrNameLst>
                                      </p:cBhvr>
                                      <p:tavLst>
                                        <p:tav tm="0">
                                          <p:val>
                                            <p:fltVal val="360"/>
                                          </p:val>
                                        </p:tav>
                                        <p:tav tm="100000">
                                          <p:val>
                                            <p:fltVal val="0"/>
                                          </p:val>
                                        </p:tav>
                                      </p:tavLst>
                                    </p:anim>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9"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CA88-BEF3-72B0-4428-CECCF38568C4}"/>
              </a:ext>
            </a:extLst>
          </p:cNvPr>
          <p:cNvSpPr>
            <a:spLocks noGrp="1"/>
          </p:cNvSpPr>
          <p:nvPr>
            <p:ph type="title"/>
          </p:nvPr>
        </p:nvSpPr>
        <p:spPr/>
        <p:txBody>
          <a:bodyPr/>
          <a:lstStyle/>
          <a:p>
            <a:r>
              <a:rPr lang="en-US" dirty="0" err="1"/>
              <a:t>GitOps</a:t>
            </a:r>
            <a:r>
              <a:rPr lang="en-US" dirty="0"/>
              <a:t> no es solo para </a:t>
            </a:r>
            <a:r>
              <a:rPr lang="en-US" dirty="0" err="1"/>
              <a:t>Infraestructura</a:t>
            </a:r>
            <a:r>
              <a:rPr lang="en-US" dirty="0"/>
              <a:t>…</a:t>
            </a:r>
          </a:p>
        </p:txBody>
      </p:sp>
      <p:grpSp>
        <p:nvGrpSpPr>
          <p:cNvPr id="3" name="Grupo 16">
            <a:extLst>
              <a:ext uri="{FF2B5EF4-FFF2-40B4-BE49-F238E27FC236}">
                <a16:creationId xmlns:a16="http://schemas.microsoft.com/office/drawing/2014/main" id="{C6061D1E-6984-FAC4-F1D8-2C15D082F26B}"/>
              </a:ext>
            </a:extLst>
          </p:cNvPr>
          <p:cNvGrpSpPr/>
          <p:nvPr/>
        </p:nvGrpSpPr>
        <p:grpSpPr>
          <a:xfrm>
            <a:off x="2028826" y="1487663"/>
            <a:ext cx="4597769" cy="958494"/>
            <a:chOff x="1174170" y="1419887"/>
            <a:chExt cx="4597769" cy="958494"/>
          </a:xfrm>
        </p:grpSpPr>
        <p:pic>
          <p:nvPicPr>
            <p:cNvPr id="4" name="Picture 2">
              <a:extLst>
                <a:ext uri="{FF2B5EF4-FFF2-40B4-BE49-F238E27FC236}">
                  <a16:creationId xmlns:a16="http://schemas.microsoft.com/office/drawing/2014/main" id="{76FC235C-7CDD-96CC-EA12-2B1D58CE262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4170" y="1419887"/>
              <a:ext cx="958494" cy="95849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11">
              <a:extLst>
                <a:ext uri="{FF2B5EF4-FFF2-40B4-BE49-F238E27FC236}">
                  <a16:creationId xmlns:a16="http://schemas.microsoft.com/office/drawing/2014/main" id="{7CCE8433-F5DE-9BD5-DEA0-1AF5B82C8743}"/>
                </a:ext>
              </a:extLst>
            </p:cNvPr>
            <p:cNvSpPr txBox="1"/>
            <p:nvPr/>
          </p:nvSpPr>
          <p:spPr>
            <a:xfrm>
              <a:off x="2132664" y="1745344"/>
              <a:ext cx="3639275" cy="369332"/>
            </a:xfrm>
            <a:prstGeom prst="rect">
              <a:avLst/>
            </a:prstGeom>
            <a:noFill/>
          </p:spPr>
          <p:txBody>
            <a:bodyPr wrap="square" rtlCol="0">
              <a:spAutoFit/>
            </a:bodyPr>
            <a:lstStyle/>
            <a:p>
              <a:r>
                <a:rPr lang="en-US" b="0" i="0" dirty="0" err="1">
                  <a:solidFill>
                    <a:schemeClr val="bg1"/>
                  </a:solidFill>
                  <a:effectLst/>
                  <a:latin typeface="Ubuntu" panose="020B0504030602030204" pitchFamily="34" charset="0"/>
                </a:rPr>
                <a:t>Infraestructura</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como</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código</a:t>
              </a:r>
              <a:endParaRPr lang="es-MX" dirty="0">
                <a:solidFill>
                  <a:schemeClr val="bg1"/>
                </a:solidFill>
                <a:latin typeface="Ubuntu" panose="020B0504030602030204" pitchFamily="34" charset="0"/>
              </a:endParaRPr>
            </a:p>
          </p:txBody>
        </p:sp>
      </p:grpSp>
      <p:grpSp>
        <p:nvGrpSpPr>
          <p:cNvPr id="6" name="Grupo 17">
            <a:extLst>
              <a:ext uri="{FF2B5EF4-FFF2-40B4-BE49-F238E27FC236}">
                <a16:creationId xmlns:a16="http://schemas.microsoft.com/office/drawing/2014/main" id="{68F9001A-E2F8-0FED-524E-B156F3D1D83B}"/>
              </a:ext>
            </a:extLst>
          </p:cNvPr>
          <p:cNvGrpSpPr/>
          <p:nvPr/>
        </p:nvGrpSpPr>
        <p:grpSpPr>
          <a:xfrm>
            <a:off x="2028826" y="3117210"/>
            <a:ext cx="4678294" cy="958495"/>
            <a:chOff x="1093645" y="3165782"/>
            <a:chExt cx="4678294" cy="958495"/>
          </a:xfrm>
        </p:grpSpPr>
        <p:sp>
          <p:nvSpPr>
            <p:cNvPr id="7" name="CuadroTexto 12">
              <a:extLst>
                <a:ext uri="{FF2B5EF4-FFF2-40B4-BE49-F238E27FC236}">
                  <a16:creationId xmlns:a16="http://schemas.microsoft.com/office/drawing/2014/main" id="{AB81B649-8B32-402C-E20D-F52E0F549FC0}"/>
                </a:ext>
              </a:extLst>
            </p:cNvPr>
            <p:cNvSpPr txBox="1"/>
            <p:nvPr/>
          </p:nvSpPr>
          <p:spPr>
            <a:xfrm>
              <a:off x="2132664" y="3525436"/>
              <a:ext cx="3639275" cy="369332"/>
            </a:xfrm>
            <a:prstGeom prst="rect">
              <a:avLst/>
            </a:prstGeom>
            <a:noFill/>
          </p:spPr>
          <p:txBody>
            <a:bodyPr wrap="square" rtlCol="0">
              <a:spAutoFit/>
            </a:bodyPr>
            <a:lstStyle/>
            <a:p>
              <a:r>
                <a:rPr lang="en-US" b="0" i="0" dirty="0">
                  <a:solidFill>
                    <a:schemeClr val="bg1"/>
                  </a:solidFill>
                  <a:effectLst/>
                  <a:latin typeface="Ubuntu" panose="020B0504030602030204" pitchFamily="34" charset="0"/>
                </a:rPr>
                <a:t>Red </a:t>
              </a:r>
              <a:r>
                <a:rPr lang="en-US" b="0" i="0" dirty="0" err="1">
                  <a:solidFill>
                    <a:schemeClr val="bg1"/>
                  </a:solidFill>
                  <a:effectLst/>
                  <a:latin typeface="Ubuntu" panose="020B0504030602030204" pitchFamily="34" charset="0"/>
                </a:rPr>
                <a:t>como</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código</a:t>
              </a:r>
              <a:endParaRPr lang="es-MX" dirty="0">
                <a:solidFill>
                  <a:schemeClr val="bg1"/>
                </a:solidFill>
                <a:latin typeface="Ubuntu" panose="020B0504030602030204" pitchFamily="34" charset="0"/>
              </a:endParaRPr>
            </a:p>
          </p:txBody>
        </p:sp>
        <p:pic>
          <p:nvPicPr>
            <p:cNvPr id="8" name="Picture 10">
              <a:extLst>
                <a:ext uri="{FF2B5EF4-FFF2-40B4-BE49-F238E27FC236}">
                  <a16:creationId xmlns:a16="http://schemas.microsoft.com/office/drawing/2014/main" id="{316970BF-79A5-C898-289F-917975138C30}"/>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645" y="3165782"/>
              <a:ext cx="958495" cy="958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o 18">
            <a:extLst>
              <a:ext uri="{FF2B5EF4-FFF2-40B4-BE49-F238E27FC236}">
                <a16:creationId xmlns:a16="http://schemas.microsoft.com/office/drawing/2014/main" id="{3E766529-F12A-0AD7-3CB9-C57C667598CA}"/>
              </a:ext>
            </a:extLst>
          </p:cNvPr>
          <p:cNvGrpSpPr/>
          <p:nvPr/>
        </p:nvGrpSpPr>
        <p:grpSpPr>
          <a:xfrm>
            <a:off x="2205474" y="4880408"/>
            <a:ext cx="4501646" cy="781847"/>
            <a:chOff x="1270293" y="4880408"/>
            <a:chExt cx="4501646" cy="781847"/>
          </a:xfrm>
        </p:grpSpPr>
        <p:pic>
          <p:nvPicPr>
            <p:cNvPr id="10" name="Picture 4">
              <a:extLst>
                <a:ext uri="{FF2B5EF4-FFF2-40B4-BE49-F238E27FC236}">
                  <a16:creationId xmlns:a16="http://schemas.microsoft.com/office/drawing/2014/main" id="{CB9CD786-B388-6FDC-6E3F-E3A1E15A8A75}"/>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0293" y="4880408"/>
              <a:ext cx="781847" cy="781847"/>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3">
              <a:extLst>
                <a:ext uri="{FF2B5EF4-FFF2-40B4-BE49-F238E27FC236}">
                  <a16:creationId xmlns:a16="http://schemas.microsoft.com/office/drawing/2014/main" id="{CF051842-CA97-12D2-7BD1-8CC62228CCBF}"/>
                </a:ext>
              </a:extLst>
            </p:cNvPr>
            <p:cNvSpPr txBox="1"/>
            <p:nvPr/>
          </p:nvSpPr>
          <p:spPr>
            <a:xfrm>
              <a:off x="2132664" y="5093640"/>
              <a:ext cx="3639275" cy="369332"/>
            </a:xfrm>
            <a:prstGeom prst="rect">
              <a:avLst/>
            </a:prstGeom>
            <a:noFill/>
          </p:spPr>
          <p:txBody>
            <a:bodyPr wrap="square" rtlCol="0">
              <a:spAutoFit/>
            </a:bodyPr>
            <a:lstStyle/>
            <a:p>
              <a:r>
                <a:rPr lang="en-US" b="0" i="0" dirty="0">
                  <a:solidFill>
                    <a:schemeClr val="bg1"/>
                  </a:solidFill>
                  <a:effectLst/>
                  <a:latin typeface="Ubuntu" panose="020B0504030602030204" pitchFamily="34" charset="0"/>
                </a:rPr>
                <a:t>Política </a:t>
              </a:r>
              <a:r>
                <a:rPr lang="en-US" b="0" i="0" dirty="0" err="1">
                  <a:solidFill>
                    <a:schemeClr val="bg1"/>
                  </a:solidFill>
                  <a:effectLst/>
                  <a:latin typeface="Ubuntu" panose="020B0504030602030204" pitchFamily="34" charset="0"/>
                </a:rPr>
                <a:t>como</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código</a:t>
              </a:r>
              <a:endParaRPr lang="es-MX" dirty="0">
                <a:solidFill>
                  <a:schemeClr val="bg1"/>
                </a:solidFill>
                <a:latin typeface="Ubuntu" panose="020B0504030602030204" pitchFamily="34" charset="0"/>
              </a:endParaRPr>
            </a:p>
          </p:txBody>
        </p:sp>
      </p:grpSp>
      <p:grpSp>
        <p:nvGrpSpPr>
          <p:cNvPr id="12" name="Grupo 19">
            <a:extLst>
              <a:ext uri="{FF2B5EF4-FFF2-40B4-BE49-F238E27FC236}">
                <a16:creationId xmlns:a16="http://schemas.microsoft.com/office/drawing/2014/main" id="{0FBAB629-D051-AAA4-404F-5E34E529BE11}"/>
              </a:ext>
            </a:extLst>
          </p:cNvPr>
          <p:cNvGrpSpPr/>
          <p:nvPr/>
        </p:nvGrpSpPr>
        <p:grpSpPr>
          <a:xfrm>
            <a:off x="7207651" y="2378381"/>
            <a:ext cx="4530635" cy="738829"/>
            <a:chOff x="7519378" y="1540201"/>
            <a:chExt cx="4530635" cy="738829"/>
          </a:xfrm>
        </p:grpSpPr>
        <p:pic>
          <p:nvPicPr>
            <p:cNvPr id="13" name="Picture 8">
              <a:extLst>
                <a:ext uri="{FF2B5EF4-FFF2-40B4-BE49-F238E27FC236}">
                  <a16:creationId xmlns:a16="http://schemas.microsoft.com/office/drawing/2014/main" id="{901EABE7-2CED-D0B6-2C04-354870C84A51}"/>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19378" y="1540201"/>
              <a:ext cx="738829" cy="738829"/>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4">
              <a:extLst>
                <a:ext uri="{FF2B5EF4-FFF2-40B4-BE49-F238E27FC236}">
                  <a16:creationId xmlns:a16="http://schemas.microsoft.com/office/drawing/2014/main" id="{8FAEBF73-E0F4-9DAC-2BF1-5A804DF268B6}"/>
                </a:ext>
              </a:extLst>
            </p:cNvPr>
            <p:cNvSpPr txBox="1"/>
            <p:nvPr/>
          </p:nvSpPr>
          <p:spPr>
            <a:xfrm>
              <a:off x="8410738" y="1745344"/>
              <a:ext cx="3639275" cy="369332"/>
            </a:xfrm>
            <a:prstGeom prst="rect">
              <a:avLst/>
            </a:prstGeom>
            <a:noFill/>
          </p:spPr>
          <p:txBody>
            <a:bodyPr wrap="square" rtlCol="0">
              <a:spAutoFit/>
            </a:bodyPr>
            <a:lstStyle/>
            <a:p>
              <a:r>
                <a:rPr lang="en-US" b="0" i="0" dirty="0" err="1">
                  <a:solidFill>
                    <a:schemeClr val="bg1"/>
                  </a:solidFill>
                  <a:effectLst/>
                  <a:latin typeface="Ubuntu" panose="020B0504030602030204" pitchFamily="34" charset="0"/>
                </a:rPr>
                <a:t>Seguridad</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como</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código</a:t>
              </a:r>
              <a:endParaRPr lang="es-MX" dirty="0">
                <a:solidFill>
                  <a:schemeClr val="bg1"/>
                </a:solidFill>
                <a:latin typeface="Ubuntu" panose="020B0504030602030204" pitchFamily="34" charset="0"/>
              </a:endParaRPr>
            </a:p>
          </p:txBody>
        </p:sp>
      </p:grpSp>
      <p:grpSp>
        <p:nvGrpSpPr>
          <p:cNvPr id="15" name="Grupo 20">
            <a:extLst>
              <a:ext uri="{FF2B5EF4-FFF2-40B4-BE49-F238E27FC236}">
                <a16:creationId xmlns:a16="http://schemas.microsoft.com/office/drawing/2014/main" id="{16586E21-6201-596F-75BC-F6E5768E3EF7}"/>
              </a:ext>
            </a:extLst>
          </p:cNvPr>
          <p:cNvGrpSpPr/>
          <p:nvPr/>
        </p:nvGrpSpPr>
        <p:grpSpPr>
          <a:xfrm>
            <a:off x="7207651" y="3645029"/>
            <a:ext cx="4639076" cy="738829"/>
            <a:chOff x="7410936" y="3244251"/>
            <a:chExt cx="4639076" cy="738829"/>
          </a:xfrm>
        </p:grpSpPr>
        <p:pic>
          <p:nvPicPr>
            <p:cNvPr id="16" name="Picture 12">
              <a:extLst>
                <a:ext uri="{FF2B5EF4-FFF2-40B4-BE49-F238E27FC236}">
                  <a16:creationId xmlns:a16="http://schemas.microsoft.com/office/drawing/2014/main" id="{29CD7A69-C67C-821B-14B3-FBCD21556D4F}"/>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410936" y="3244251"/>
              <a:ext cx="738829" cy="738829"/>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5">
              <a:extLst>
                <a:ext uri="{FF2B5EF4-FFF2-40B4-BE49-F238E27FC236}">
                  <a16:creationId xmlns:a16="http://schemas.microsoft.com/office/drawing/2014/main" id="{701CD9E6-8E94-ACAA-6100-905033646672}"/>
                </a:ext>
              </a:extLst>
            </p:cNvPr>
            <p:cNvSpPr txBox="1"/>
            <p:nvPr/>
          </p:nvSpPr>
          <p:spPr>
            <a:xfrm>
              <a:off x="8410737" y="3429000"/>
              <a:ext cx="3639275" cy="369332"/>
            </a:xfrm>
            <a:prstGeom prst="rect">
              <a:avLst/>
            </a:prstGeom>
            <a:noFill/>
          </p:spPr>
          <p:txBody>
            <a:bodyPr wrap="square" rtlCol="0">
              <a:spAutoFit/>
            </a:bodyPr>
            <a:lstStyle/>
            <a:p>
              <a:r>
                <a:rPr lang="en-US" b="0" i="0" dirty="0" err="1">
                  <a:solidFill>
                    <a:schemeClr val="bg1"/>
                  </a:solidFill>
                  <a:effectLst/>
                  <a:latin typeface="Ubuntu" panose="020B0504030602030204" pitchFamily="34" charset="0"/>
                </a:rPr>
                <a:t>Configuración</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como</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código</a:t>
              </a:r>
              <a:endParaRPr lang="es-MX" dirty="0">
                <a:solidFill>
                  <a:schemeClr val="bg1"/>
                </a:solidFill>
                <a:latin typeface="Ubuntu" panose="020B0504030602030204" pitchFamily="34" charset="0"/>
              </a:endParaRPr>
            </a:p>
          </p:txBody>
        </p:sp>
      </p:grpSp>
      <p:sp>
        <p:nvSpPr>
          <p:cNvPr id="18" name="Rectangle 17">
            <a:extLst>
              <a:ext uri="{FF2B5EF4-FFF2-40B4-BE49-F238E27FC236}">
                <a16:creationId xmlns:a16="http://schemas.microsoft.com/office/drawing/2014/main" id="{FFB383F8-EE2D-B221-9EC0-D04F1280B922}"/>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9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E5F9430-6A19-12DB-28CC-50D8CB56A22B}"/>
              </a:ext>
            </a:extLst>
          </p:cNvPr>
          <p:cNvSpPr>
            <a:spLocks noGrp="1"/>
          </p:cNvSpPr>
          <p:nvPr>
            <p:ph type="title"/>
          </p:nvPr>
        </p:nvSpPr>
        <p:spPr/>
        <p:txBody>
          <a:bodyPr/>
          <a:lstStyle/>
          <a:p>
            <a:r>
              <a:rPr lang="en-US" dirty="0"/>
              <a:t>Por </a:t>
            </a:r>
            <a:r>
              <a:rPr lang="en-US" dirty="0" err="1"/>
              <a:t>qu</a:t>
            </a:r>
            <a:r>
              <a:rPr lang="en-US" sz="2000" spc="600" dirty="0" err="1">
                <a:latin typeface="Ubuntu" panose="020B0504030602030204" pitchFamily="34" charset="0"/>
              </a:rPr>
              <a:t>é</a:t>
            </a:r>
            <a:r>
              <a:rPr lang="en-US" dirty="0"/>
              <a:t> se le da un </a:t>
            </a:r>
            <a:r>
              <a:rPr lang="en-US" dirty="0" err="1"/>
              <a:t>nombre</a:t>
            </a:r>
            <a:r>
              <a:rPr lang="en-US" dirty="0"/>
              <a:t> a </a:t>
            </a:r>
            <a:r>
              <a:rPr lang="en-US" dirty="0" err="1"/>
              <a:t>esta</a:t>
            </a:r>
            <a:r>
              <a:rPr lang="en-US" dirty="0"/>
              <a:t> </a:t>
            </a:r>
            <a:r>
              <a:rPr lang="en-US" dirty="0" err="1"/>
              <a:t>practica</a:t>
            </a:r>
            <a:r>
              <a:rPr lang="en-US" dirty="0"/>
              <a:t>?</a:t>
            </a:r>
          </a:p>
        </p:txBody>
      </p:sp>
      <p:sp>
        <p:nvSpPr>
          <p:cNvPr id="26" name="Rectangle: Rounded Corners 25">
            <a:extLst>
              <a:ext uri="{FF2B5EF4-FFF2-40B4-BE49-F238E27FC236}">
                <a16:creationId xmlns:a16="http://schemas.microsoft.com/office/drawing/2014/main" id="{8F953BED-6BEB-6C73-276A-CCD429F46252}"/>
              </a:ext>
            </a:extLst>
          </p:cNvPr>
          <p:cNvSpPr/>
          <p:nvPr/>
        </p:nvSpPr>
        <p:spPr>
          <a:xfrm>
            <a:off x="4224760" y="4671123"/>
            <a:ext cx="800741" cy="691243"/>
          </a:xfrm>
          <a:prstGeom prst="roundRect">
            <a:avLst/>
          </a:prstGeom>
          <a:solidFill>
            <a:srgbClr val="7030A0"/>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Agil</a:t>
            </a:r>
            <a:endParaRPr lang="en-US" dirty="0"/>
          </a:p>
        </p:txBody>
      </p:sp>
      <p:sp>
        <p:nvSpPr>
          <p:cNvPr id="27" name="Rectangle: Rounded Corners 26">
            <a:extLst>
              <a:ext uri="{FF2B5EF4-FFF2-40B4-BE49-F238E27FC236}">
                <a16:creationId xmlns:a16="http://schemas.microsoft.com/office/drawing/2014/main" id="{6D6020B9-9BDE-28A0-5CA7-1494DE0C8AD0}"/>
              </a:ext>
            </a:extLst>
          </p:cNvPr>
          <p:cNvSpPr/>
          <p:nvPr/>
        </p:nvSpPr>
        <p:spPr>
          <a:xfrm>
            <a:off x="2266129" y="5016745"/>
            <a:ext cx="1563780" cy="745671"/>
          </a:xfrm>
          <a:prstGeom prst="roundRect">
            <a:avLst/>
          </a:prstGeom>
          <a:solidFill>
            <a:schemeClr val="accent1">
              <a:lumMod val="75000"/>
            </a:schemeClr>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Scrum </a:t>
            </a:r>
          </a:p>
        </p:txBody>
      </p:sp>
      <p:sp>
        <p:nvSpPr>
          <p:cNvPr id="28" name="Rectangle: Rounded Corners 27">
            <a:extLst>
              <a:ext uri="{FF2B5EF4-FFF2-40B4-BE49-F238E27FC236}">
                <a16:creationId xmlns:a16="http://schemas.microsoft.com/office/drawing/2014/main" id="{2764CCD0-F625-4DE6-2782-7807BA8F7B25}"/>
              </a:ext>
            </a:extLst>
          </p:cNvPr>
          <p:cNvSpPr/>
          <p:nvPr/>
        </p:nvSpPr>
        <p:spPr>
          <a:xfrm>
            <a:off x="2152992" y="3350865"/>
            <a:ext cx="1572184" cy="739475"/>
          </a:xfrm>
          <a:prstGeom prst="roundRect">
            <a:avLst/>
          </a:prstGeom>
          <a:solidFill>
            <a:schemeClr val="accent6">
              <a:lumMod val="75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Big data</a:t>
            </a:r>
          </a:p>
        </p:txBody>
      </p:sp>
      <p:sp>
        <p:nvSpPr>
          <p:cNvPr id="29" name="Rectangle: Rounded Corners 28">
            <a:extLst>
              <a:ext uri="{FF2B5EF4-FFF2-40B4-BE49-F238E27FC236}">
                <a16:creationId xmlns:a16="http://schemas.microsoft.com/office/drawing/2014/main" id="{52E1601F-FE32-5B11-E189-13EF8C78F376}"/>
              </a:ext>
            </a:extLst>
          </p:cNvPr>
          <p:cNvSpPr/>
          <p:nvPr/>
        </p:nvSpPr>
        <p:spPr>
          <a:xfrm>
            <a:off x="794159" y="3982423"/>
            <a:ext cx="2144925" cy="1060980"/>
          </a:xfrm>
          <a:prstGeom prst="roundRect">
            <a:avLst/>
          </a:prstGeom>
          <a:solidFill>
            <a:schemeClr val="accent3">
              <a:lumMod val="75000"/>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Programacion</a:t>
            </a:r>
            <a:r>
              <a:rPr lang="en-US" dirty="0"/>
              <a:t> </a:t>
            </a:r>
            <a:r>
              <a:rPr lang="en-US" dirty="0" err="1"/>
              <a:t>orientada</a:t>
            </a:r>
            <a:r>
              <a:rPr lang="en-US" dirty="0"/>
              <a:t> a </a:t>
            </a:r>
            <a:r>
              <a:rPr lang="en-US" dirty="0" err="1"/>
              <a:t>objetos</a:t>
            </a:r>
            <a:endParaRPr lang="en-US" dirty="0"/>
          </a:p>
        </p:txBody>
      </p:sp>
      <p:sp>
        <p:nvSpPr>
          <p:cNvPr id="30" name="Rectangle: Rounded Corners 29">
            <a:extLst>
              <a:ext uri="{FF2B5EF4-FFF2-40B4-BE49-F238E27FC236}">
                <a16:creationId xmlns:a16="http://schemas.microsoft.com/office/drawing/2014/main" id="{EC69EDFD-63CA-E734-0B76-2B05C1636B93}"/>
              </a:ext>
            </a:extLst>
          </p:cNvPr>
          <p:cNvSpPr/>
          <p:nvPr/>
        </p:nvSpPr>
        <p:spPr>
          <a:xfrm>
            <a:off x="2578617" y="2345108"/>
            <a:ext cx="1840125" cy="860723"/>
          </a:xfrm>
          <a:prstGeom prst="roundRect">
            <a:avLst/>
          </a:prstGeom>
          <a:solidFill>
            <a:schemeClr val="accent2">
              <a:lumMod val="75000"/>
            </a:schemeClr>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Arquitectura</a:t>
            </a:r>
            <a:r>
              <a:rPr lang="en-US" dirty="0"/>
              <a:t> </a:t>
            </a:r>
            <a:r>
              <a:rPr lang="en-US" dirty="0" err="1"/>
              <a:t>monolitica</a:t>
            </a:r>
            <a:endParaRPr lang="en-US" dirty="0"/>
          </a:p>
        </p:txBody>
      </p:sp>
      <p:sp>
        <p:nvSpPr>
          <p:cNvPr id="31" name="Rectangle: Rounded Corners 30">
            <a:extLst>
              <a:ext uri="{FF2B5EF4-FFF2-40B4-BE49-F238E27FC236}">
                <a16:creationId xmlns:a16="http://schemas.microsoft.com/office/drawing/2014/main" id="{B239E276-A180-D505-2551-38414DB65C85}"/>
              </a:ext>
            </a:extLst>
          </p:cNvPr>
          <p:cNvSpPr/>
          <p:nvPr/>
        </p:nvSpPr>
        <p:spPr>
          <a:xfrm>
            <a:off x="3601874" y="1562917"/>
            <a:ext cx="2046515" cy="832757"/>
          </a:xfrm>
          <a:prstGeom prst="roundRect">
            <a:avLst/>
          </a:prstGeom>
          <a:solidFill>
            <a:srgbClr val="FFC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Microservicios</a:t>
            </a:r>
            <a:endParaRPr lang="en-US" dirty="0"/>
          </a:p>
        </p:txBody>
      </p:sp>
      <p:sp>
        <p:nvSpPr>
          <p:cNvPr id="32" name="Rectangle: Rounded Corners 31">
            <a:extLst>
              <a:ext uri="{FF2B5EF4-FFF2-40B4-BE49-F238E27FC236}">
                <a16:creationId xmlns:a16="http://schemas.microsoft.com/office/drawing/2014/main" id="{6A198BF2-D211-FBBA-EF7D-21A7DE186913}"/>
              </a:ext>
            </a:extLst>
          </p:cNvPr>
          <p:cNvSpPr/>
          <p:nvPr/>
        </p:nvSpPr>
        <p:spPr>
          <a:xfrm>
            <a:off x="3315527" y="3937102"/>
            <a:ext cx="1376241" cy="575195"/>
          </a:xfrm>
          <a:prstGeom prst="roundRect">
            <a:avLst/>
          </a:prstGeom>
          <a:solidFill>
            <a:schemeClr val="accent5">
              <a:lumMod val="75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DevOps</a:t>
            </a:r>
          </a:p>
        </p:txBody>
      </p:sp>
      <p:sp>
        <p:nvSpPr>
          <p:cNvPr id="33" name="Rectangle: Rounded Corners 32">
            <a:extLst>
              <a:ext uri="{FF2B5EF4-FFF2-40B4-BE49-F238E27FC236}">
                <a16:creationId xmlns:a16="http://schemas.microsoft.com/office/drawing/2014/main" id="{C9170F93-3749-3DBE-593C-111A49FBB5E4}"/>
              </a:ext>
            </a:extLst>
          </p:cNvPr>
          <p:cNvSpPr/>
          <p:nvPr/>
        </p:nvSpPr>
        <p:spPr>
          <a:xfrm>
            <a:off x="1242872" y="1326239"/>
            <a:ext cx="2046515" cy="1132867"/>
          </a:xfrm>
          <a:prstGeom prst="roundRect">
            <a:avLst/>
          </a:prstGeom>
          <a:solidFill>
            <a:schemeClr val="accent1">
              <a:lumMod val="75000"/>
            </a:schemeClr>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Arquitectura</a:t>
            </a:r>
            <a:r>
              <a:rPr lang="en-US" dirty="0"/>
              <a:t> de la </a:t>
            </a:r>
            <a:r>
              <a:rPr lang="en-US" dirty="0" err="1"/>
              <a:t>nube</a:t>
            </a:r>
            <a:endParaRPr lang="en-US" dirty="0"/>
          </a:p>
        </p:txBody>
      </p:sp>
      <p:sp>
        <p:nvSpPr>
          <p:cNvPr id="34" name="Rectangle: Rounded Corners 33">
            <a:extLst>
              <a:ext uri="{FF2B5EF4-FFF2-40B4-BE49-F238E27FC236}">
                <a16:creationId xmlns:a16="http://schemas.microsoft.com/office/drawing/2014/main" id="{2917AD2E-7886-BBDF-B730-68245002030C}"/>
              </a:ext>
            </a:extLst>
          </p:cNvPr>
          <p:cNvSpPr/>
          <p:nvPr/>
        </p:nvSpPr>
        <p:spPr>
          <a:xfrm>
            <a:off x="1124653" y="2738500"/>
            <a:ext cx="1572184" cy="739475"/>
          </a:xfrm>
          <a:prstGeom prst="roundRect">
            <a:avLst/>
          </a:prstGeom>
          <a:solidFill>
            <a:schemeClr val="accent5">
              <a:lumMod val="75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CI/CD</a:t>
            </a:r>
          </a:p>
        </p:txBody>
      </p:sp>
      <p:sp>
        <p:nvSpPr>
          <p:cNvPr id="36" name="Rectangle: Rounded Corners 35">
            <a:extLst>
              <a:ext uri="{FF2B5EF4-FFF2-40B4-BE49-F238E27FC236}">
                <a16:creationId xmlns:a16="http://schemas.microsoft.com/office/drawing/2014/main" id="{2803E2D7-7340-2A97-7201-44BF1BFC2B09}"/>
              </a:ext>
            </a:extLst>
          </p:cNvPr>
          <p:cNvSpPr/>
          <p:nvPr/>
        </p:nvSpPr>
        <p:spPr>
          <a:xfrm>
            <a:off x="5581277" y="3186120"/>
            <a:ext cx="5049651" cy="904220"/>
          </a:xfrm>
          <a:prstGeom prst="roundRect">
            <a:avLst/>
          </a:prstGeom>
          <a:noFill/>
          <a:ln w="28575"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744A0949-E479-2109-5447-B97285E5B392}"/>
              </a:ext>
            </a:extLst>
          </p:cNvPr>
          <p:cNvGrpSpPr/>
          <p:nvPr/>
        </p:nvGrpSpPr>
        <p:grpSpPr>
          <a:xfrm>
            <a:off x="5359617" y="2611510"/>
            <a:ext cx="541727" cy="1732930"/>
            <a:chOff x="3350063" y="2625710"/>
            <a:chExt cx="619957" cy="1732930"/>
          </a:xfrm>
        </p:grpSpPr>
        <p:sp>
          <p:nvSpPr>
            <p:cNvPr id="38" name="Rectangle: Rounded Corners 37">
              <a:extLst>
                <a:ext uri="{FF2B5EF4-FFF2-40B4-BE49-F238E27FC236}">
                  <a16:creationId xmlns:a16="http://schemas.microsoft.com/office/drawing/2014/main" id="{F94DB686-6FFB-D2D9-C376-E820AA4A0721}"/>
                </a:ext>
              </a:extLst>
            </p:cNvPr>
            <p:cNvSpPr/>
            <p:nvPr/>
          </p:nvSpPr>
          <p:spPr>
            <a:xfrm>
              <a:off x="3474720" y="3091810"/>
              <a:ext cx="495300" cy="1266830"/>
            </a:xfrm>
            <a:prstGeom prst="roundRect">
              <a:avLst/>
            </a:prstGeom>
            <a:solidFill>
              <a:srgbClr val="101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8186CA4E-C4F5-31C4-C56B-EEA46110FFF7}"/>
                </a:ext>
              </a:extLst>
            </p:cNvPr>
            <p:cNvSpPr/>
            <p:nvPr/>
          </p:nvSpPr>
          <p:spPr>
            <a:xfrm>
              <a:off x="3350063" y="2625710"/>
              <a:ext cx="383737" cy="1266830"/>
            </a:xfrm>
            <a:prstGeom prst="roundRect">
              <a:avLst/>
            </a:prstGeom>
            <a:solidFill>
              <a:srgbClr val="101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Google Shape;80;g1b2a07cf080_0_0">
            <a:extLst>
              <a:ext uri="{FF2B5EF4-FFF2-40B4-BE49-F238E27FC236}">
                <a16:creationId xmlns:a16="http://schemas.microsoft.com/office/drawing/2014/main" id="{43A75E22-9FBD-0300-5BFE-1F607F02B677}"/>
              </a:ext>
            </a:extLst>
          </p:cNvPr>
          <p:cNvSpPr txBox="1"/>
          <p:nvPr/>
        </p:nvSpPr>
        <p:spPr>
          <a:xfrm>
            <a:off x="6841367" y="3281990"/>
            <a:ext cx="2529471" cy="742855"/>
          </a:xfrm>
          <a:prstGeom prst="rect">
            <a:avLst/>
          </a:prstGeom>
          <a:noFill/>
          <a:ln>
            <a:noFill/>
          </a:ln>
        </p:spPr>
        <p:txBody>
          <a:bodyPr spcFirstLastPara="1" wrap="square" lIns="91425" tIns="45700" rIns="91425" bIns="45700" anchor="ctr" anchorCtr="0">
            <a:noAutofit/>
          </a:bodyPr>
          <a:lstStyle/>
          <a:p>
            <a:pPr lvl="0" algn="ctr">
              <a:lnSpc>
                <a:spcPct val="90000"/>
              </a:lnSpc>
              <a:buClr>
                <a:srgbClr val="F2F2F2"/>
              </a:buClr>
              <a:buSzPts val="3200"/>
            </a:pPr>
            <a:r>
              <a:rPr lang="en-US" b="1" spc="300" dirty="0">
                <a:solidFill>
                  <a:schemeClr val="bg1"/>
                </a:solidFill>
                <a:latin typeface="Ubuntu" panose="020B0504030602030204" pitchFamily="34" charset="0"/>
                <a:ea typeface="Ubuntu"/>
                <a:cs typeface="Ubuntu"/>
                <a:sym typeface="Ubuntu"/>
              </a:rPr>
              <a:t>Es solo un </a:t>
            </a:r>
            <a:r>
              <a:rPr lang="en-US" b="1" spc="300" dirty="0" err="1">
                <a:solidFill>
                  <a:schemeClr val="bg1"/>
                </a:solidFill>
                <a:latin typeface="Ubuntu" panose="020B0504030602030204" pitchFamily="34" charset="0"/>
                <a:ea typeface="Ubuntu"/>
                <a:cs typeface="Ubuntu"/>
                <a:sym typeface="Ubuntu"/>
              </a:rPr>
              <a:t>nombre</a:t>
            </a:r>
            <a:endParaRPr lang="en-US" b="1" spc="300" dirty="0">
              <a:solidFill>
                <a:schemeClr val="bg1"/>
              </a:solidFill>
              <a:latin typeface="Ubuntu" panose="020B0504030602030204" pitchFamily="34" charset="0"/>
              <a:ea typeface="Ubuntu"/>
              <a:cs typeface="Ubuntu"/>
              <a:sym typeface="Ubuntu"/>
            </a:endParaRPr>
          </a:p>
        </p:txBody>
      </p:sp>
      <p:pic>
        <p:nvPicPr>
          <p:cNvPr id="50" name="Graphic 16">
            <a:extLst>
              <a:ext uri="{FF2B5EF4-FFF2-40B4-BE49-F238E27FC236}">
                <a16:creationId xmlns:a16="http://schemas.microsoft.com/office/drawing/2014/main" id="{D1A2C382-CFB5-4FA2-9598-1D9984F059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0634" y="3351310"/>
            <a:ext cx="549858" cy="549858"/>
          </a:xfrm>
          <a:prstGeom prst="rect">
            <a:avLst/>
          </a:prstGeom>
        </p:spPr>
      </p:pic>
      <p:sp>
        <p:nvSpPr>
          <p:cNvPr id="2" name="Rectangle 1">
            <a:extLst>
              <a:ext uri="{FF2B5EF4-FFF2-40B4-BE49-F238E27FC236}">
                <a16:creationId xmlns:a16="http://schemas.microsoft.com/office/drawing/2014/main" id="{BAED7DED-E7DE-ABEB-41A8-8A3F6FE06CF0}"/>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30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par>
                                <p:cTn id="66" presetID="10" presetClass="entr" presetSubtype="0" fill="hold"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5220-8631-269B-BEB3-A83CA6659A36}"/>
              </a:ext>
            </a:extLst>
          </p:cNvPr>
          <p:cNvSpPr>
            <a:spLocks noGrp="1"/>
          </p:cNvSpPr>
          <p:nvPr>
            <p:ph type="title"/>
          </p:nvPr>
        </p:nvSpPr>
        <p:spPr/>
        <p:txBody>
          <a:bodyPr/>
          <a:lstStyle/>
          <a:p>
            <a:r>
              <a:rPr lang="en-US" dirty="0" err="1"/>
              <a:t>GitOps</a:t>
            </a:r>
            <a:endParaRPr lang="en-US" dirty="0"/>
          </a:p>
        </p:txBody>
      </p:sp>
      <p:pic>
        <p:nvPicPr>
          <p:cNvPr id="1026" name="Picture 2" descr="Vectores e ilustraciones de Adoptar gato para descargar gratis | Freepik">
            <a:extLst>
              <a:ext uri="{FF2B5EF4-FFF2-40B4-BE49-F238E27FC236}">
                <a16:creationId xmlns:a16="http://schemas.microsoft.com/office/drawing/2014/main" id="{836E6BCA-E594-B50C-6215-DA20F53395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98" t="14192" r="20116" b="14190"/>
          <a:stretch/>
        </p:blipFill>
        <p:spPr bwMode="auto">
          <a:xfrm>
            <a:off x="4623582" y="1985257"/>
            <a:ext cx="2831102" cy="34787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3F429846-EEC3-C373-BAE8-865A70EF66C0}"/>
              </a:ext>
            </a:extLst>
          </p:cNvPr>
          <p:cNvSpPr/>
          <p:nvPr/>
        </p:nvSpPr>
        <p:spPr>
          <a:xfrm>
            <a:off x="2923991" y="2239647"/>
            <a:ext cx="2583009" cy="404521"/>
          </a:xfrm>
          <a:prstGeom prst="roundRect">
            <a:avLst/>
          </a:prstGeom>
          <a:solidFill>
            <a:schemeClr val="accent1">
              <a:lumMod val="75000"/>
            </a:schemeClr>
          </a:solidFill>
          <a:ln w="3175" cap="rnd">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Ubuntu" panose="020B0504030602030204" pitchFamily="34" charset="0"/>
              </a:rPr>
              <a:t>Tu </a:t>
            </a:r>
            <a:r>
              <a:rPr lang="en-US" dirty="0" err="1">
                <a:latin typeface="Ubuntu" panose="020B0504030602030204" pitchFamily="34" charset="0"/>
              </a:rPr>
              <a:t>nombre</a:t>
            </a:r>
            <a:r>
              <a:rPr lang="en-US" dirty="0">
                <a:latin typeface="Ubuntu" panose="020B0504030602030204" pitchFamily="34" charset="0"/>
              </a:rPr>
              <a:t> sera Billy</a:t>
            </a:r>
          </a:p>
        </p:txBody>
      </p:sp>
      <p:sp>
        <p:nvSpPr>
          <p:cNvPr id="12" name="Rectangle: Rounded Corners 11">
            <a:extLst>
              <a:ext uri="{FF2B5EF4-FFF2-40B4-BE49-F238E27FC236}">
                <a16:creationId xmlns:a16="http://schemas.microsoft.com/office/drawing/2014/main" id="{3E20F87C-3710-990A-26BA-68D42250414C}"/>
              </a:ext>
            </a:extLst>
          </p:cNvPr>
          <p:cNvSpPr/>
          <p:nvPr/>
        </p:nvSpPr>
        <p:spPr>
          <a:xfrm>
            <a:off x="6963597" y="2851945"/>
            <a:ext cx="1281077" cy="404521"/>
          </a:xfrm>
          <a:prstGeom prst="roundRect">
            <a:avLst/>
          </a:prstGeom>
          <a:solidFill>
            <a:srgbClr val="F4C849"/>
          </a:solidFill>
          <a:ln w="3175" cap="rnd">
            <a:solidFill>
              <a:srgbClr val="F4C8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Ubuntu" panose="020B0504030602030204" pitchFamily="34" charset="0"/>
              </a:rPr>
              <a:t>Miauu</a:t>
            </a:r>
            <a:endParaRPr lang="en-US" dirty="0">
              <a:latin typeface="Ubuntu" panose="020B0504030602030204" pitchFamily="34" charset="0"/>
            </a:endParaRPr>
          </a:p>
        </p:txBody>
      </p:sp>
      <p:sp>
        <p:nvSpPr>
          <p:cNvPr id="4" name="Rectangle 3">
            <a:extLst>
              <a:ext uri="{FF2B5EF4-FFF2-40B4-BE49-F238E27FC236}">
                <a16:creationId xmlns:a16="http://schemas.microsoft.com/office/drawing/2014/main" id="{5B4621B2-7F66-73E7-388F-3CB11AC5B56B}"/>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38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A917AD-A540-773E-D344-60AD82F51711}"/>
              </a:ext>
            </a:extLst>
          </p:cNvPr>
          <p:cNvSpPr>
            <a:spLocks noGrp="1"/>
          </p:cNvSpPr>
          <p:nvPr>
            <p:ph type="title"/>
          </p:nvPr>
        </p:nvSpPr>
        <p:spPr/>
        <p:txBody>
          <a:bodyPr/>
          <a:lstStyle/>
          <a:p>
            <a:r>
              <a:rPr lang="en-US" dirty="0" err="1"/>
              <a:t>GitOps</a:t>
            </a:r>
            <a:endParaRPr lang="en-US" dirty="0"/>
          </a:p>
        </p:txBody>
      </p:sp>
      <p:sp>
        <p:nvSpPr>
          <p:cNvPr id="4" name="Rectangle: Rounded Corners 3">
            <a:extLst>
              <a:ext uri="{FF2B5EF4-FFF2-40B4-BE49-F238E27FC236}">
                <a16:creationId xmlns:a16="http://schemas.microsoft.com/office/drawing/2014/main" id="{38CE23FC-8440-368A-D94C-8099E211B3A5}"/>
              </a:ext>
            </a:extLst>
          </p:cNvPr>
          <p:cNvSpPr/>
          <p:nvPr/>
        </p:nvSpPr>
        <p:spPr>
          <a:xfrm>
            <a:off x="4948146" y="4202375"/>
            <a:ext cx="578568" cy="481935"/>
          </a:xfrm>
          <a:prstGeom prst="roundRect">
            <a:avLst/>
          </a:prstGeom>
          <a:solidFill>
            <a:srgbClr val="101F29"/>
          </a:solidFill>
          <a:ln w="38100">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Rectangle: Rounded Corners 4">
            <a:extLst>
              <a:ext uri="{FF2B5EF4-FFF2-40B4-BE49-F238E27FC236}">
                <a16:creationId xmlns:a16="http://schemas.microsoft.com/office/drawing/2014/main" id="{F47E3806-EB4C-4DDF-5694-46311D1A65EF}"/>
              </a:ext>
            </a:extLst>
          </p:cNvPr>
          <p:cNvSpPr/>
          <p:nvPr/>
        </p:nvSpPr>
        <p:spPr>
          <a:xfrm>
            <a:off x="5778726" y="4202375"/>
            <a:ext cx="578568" cy="481935"/>
          </a:xfrm>
          <a:prstGeom prst="roundRect">
            <a:avLst/>
          </a:prstGeom>
          <a:solidFill>
            <a:srgbClr val="101F29"/>
          </a:solidFill>
          <a:ln w="38100">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Rectangle: Rounded Corners 5">
            <a:extLst>
              <a:ext uri="{FF2B5EF4-FFF2-40B4-BE49-F238E27FC236}">
                <a16:creationId xmlns:a16="http://schemas.microsoft.com/office/drawing/2014/main" id="{32F75ED9-AF61-1BA3-91AF-2BF599A8FECA}"/>
              </a:ext>
            </a:extLst>
          </p:cNvPr>
          <p:cNvSpPr/>
          <p:nvPr/>
        </p:nvSpPr>
        <p:spPr>
          <a:xfrm>
            <a:off x="6609306" y="4202374"/>
            <a:ext cx="578568" cy="481935"/>
          </a:xfrm>
          <a:prstGeom prst="roundRect">
            <a:avLst/>
          </a:prstGeom>
          <a:solidFill>
            <a:srgbClr val="101F29"/>
          </a:solidFill>
          <a:ln w="38100">
            <a:solidFill>
              <a:srgbClr val="F4C8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Rectangle: Rounded Corners 6">
            <a:extLst>
              <a:ext uri="{FF2B5EF4-FFF2-40B4-BE49-F238E27FC236}">
                <a16:creationId xmlns:a16="http://schemas.microsoft.com/office/drawing/2014/main" id="{D58AA661-5EEE-8A1E-8752-6F3B9571DE27}"/>
              </a:ext>
            </a:extLst>
          </p:cNvPr>
          <p:cNvSpPr/>
          <p:nvPr/>
        </p:nvSpPr>
        <p:spPr>
          <a:xfrm>
            <a:off x="5778726" y="3597486"/>
            <a:ext cx="578568" cy="481935"/>
          </a:xfrm>
          <a:prstGeom prst="roundRect">
            <a:avLst/>
          </a:prstGeom>
          <a:solidFill>
            <a:srgbClr val="101F29"/>
          </a:solidFill>
          <a:ln w="38100">
            <a:solidFill>
              <a:srgbClr val="F4C8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Rectangle: Rounded Corners 7">
            <a:extLst>
              <a:ext uri="{FF2B5EF4-FFF2-40B4-BE49-F238E27FC236}">
                <a16:creationId xmlns:a16="http://schemas.microsoft.com/office/drawing/2014/main" id="{1F3F938D-B19B-D93A-6653-6849CC92BD77}"/>
              </a:ext>
            </a:extLst>
          </p:cNvPr>
          <p:cNvSpPr/>
          <p:nvPr/>
        </p:nvSpPr>
        <p:spPr>
          <a:xfrm>
            <a:off x="6609306" y="3597485"/>
            <a:ext cx="578568" cy="481935"/>
          </a:xfrm>
          <a:prstGeom prst="roundRect">
            <a:avLst/>
          </a:prstGeom>
          <a:solidFill>
            <a:srgbClr val="101F29"/>
          </a:solidFill>
          <a:ln w="38100">
            <a:solidFill>
              <a:srgbClr val="F4C8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Rectangle: Rounded Corners 8">
            <a:extLst>
              <a:ext uri="{FF2B5EF4-FFF2-40B4-BE49-F238E27FC236}">
                <a16:creationId xmlns:a16="http://schemas.microsoft.com/office/drawing/2014/main" id="{9934BB50-C49D-71A1-27FA-45DB57909373}"/>
              </a:ext>
            </a:extLst>
          </p:cNvPr>
          <p:cNvSpPr/>
          <p:nvPr/>
        </p:nvSpPr>
        <p:spPr>
          <a:xfrm>
            <a:off x="6609306" y="2992596"/>
            <a:ext cx="578568" cy="481935"/>
          </a:xfrm>
          <a:prstGeom prst="roundRect">
            <a:avLst/>
          </a:prstGeom>
          <a:solidFill>
            <a:srgbClr val="101F29"/>
          </a:solidFill>
          <a:ln w="38100">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2" name="Graphic 11">
            <a:extLst>
              <a:ext uri="{FF2B5EF4-FFF2-40B4-BE49-F238E27FC236}">
                <a16:creationId xmlns:a16="http://schemas.microsoft.com/office/drawing/2014/main" id="{9450212D-AE1D-80AD-2B2B-DF9126E4D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3326" y="2179114"/>
            <a:ext cx="690528" cy="690528"/>
          </a:xfrm>
          <a:prstGeom prst="rect">
            <a:avLst/>
          </a:prstGeom>
        </p:spPr>
      </p:pic>
      <p:grpSp>
        <p:nvGrpSpPr>
          <p:cNvPr id="17" name="Group 16">
            <a:extLst>
              <a:ext uri="{FF2B5EF4-FFF2-40B4-BE49-F238E27FC236}">
                <a16:creationId xmlns:a16="http://schemas.microsoft.com/office/drawing/2014/main" id="{63AC7A6E-0B02-F9B7-7554-5D98DA10E05E}"/>
              </a:ext>
            </a:extLst>
          </p:cNvPr>
          <p:cNvGrpSpPr/>
          <p:nvPr/>
        </p:nvGrpSpPr>
        <p:grpSpPr>
          <a:xfrm>
            <a:off x="1246454" y="3736098"/>
            <a:ext cx="5177692" cy="1414486"/>
            <a:chOff x="4883834" y="2721757"/>
            <a:chExt cx="5177692" cy="1414486"/>
          </a:xfrm>
        </p:grpSpPr>
        <p:sp>
          <p:nvSpPr>
            <p:cNvPr id="13" name="Rectangle: Rounded Corners 12">
              <a:extLst>
                <a:ext uri="{FF2B5EF4-FFF2-40B4-BE49-F238E27FC236}">
                  <a16:creationId xmlns:a16="http://schemas.microsoft.com/office/drawing/2014/main" id="{B9CE023E-14C4-9D5D-4D19-949DCDC4D3F5}"/>
                </a:ext>
              </a:extLst>
            </p:cNvPr>
            <p:cNvSpPr/>
            <p:nvPr/>
          </p:nvSpPr>
          <p:spPr>
            <a:xfrm rot="16200000">
              <a:off x="5388757" y="2216834"/>
              <a:ext cx="1414486" cy="2424332"/>
            </a:xfrm>
            <a:prstGeom prst="roundRect">
              <a:avLst>
                <a:gd name="adj" fmla="val 50000"/>
              </a:avLst>
            </a:prstGeom>
            <a:noFill/>
            <a:ln w="38100" cap="rnd">
              <a:solidFill>
                <a:srgbClr val="27DDF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3D7477E-12EA-7F82-0D19-0B3605060E20}"/>
                </a:ext>
              </a:extLst>
            </p:cNvPr>
            <p:cNvGrpSpPr/>
            <p:nvPr/>
          </p:nvGrpSpPr>
          <p:grpSpPr>
            <a:xfrm>
              <a:off x="7035374" y="2721757"/>
              <a:ext cx="3026152" cy="1414486"/>
              <a:chOff x="5494180" y="3015274"/>
              <a:chExt cx="3026152" cy="1414486"/>
            </a:xfrm>
          </p:grpSpPr>
          <p:sp>
            <p:nvSpPr>
              <p:cNvPr id="15" name="Rectangle: Rounded Corners 14">
                <a:extLst>
                  <a:ext uri="{FF2B5EF4-FFF2-40B4-BE49-F238E27FC236}">
                    <a16:creationId xmlns:a16="http://schemas.microsoft.com/office/drawing/2014/main" id="{CA98B785-5D85-EB81-09A3-C46018431E6C}"/>
                  </a:ext>
                </a:extLst>
              </p:cNvPr>
              <p:cNvSpPr/>
              <p:nvPr/>
            </p:nvSpPr>
            <p:spPr>
              <a:xfrm rot="16200000">
                <a:off x="6600923" y="2510351"/>
                <a:ext cx="1414486" cy="2424332"/>
              </a:xfrm>
              <a:prstGeom prst="roundRect">
                <a:avLst>
                  <a:gd name="adj" fmla="val 50000"/>
                </a:avLst>
              </a:prstGeom>
              <a:noFill/>
              <a:ln w="38100" cap="rnd">
                <a:solidFill>
                  <a:srgbClr val="E04E5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9675886-5BF0-D2A3-A46A-5DEB13A1971F}"/>
                  </a:ext>
                </a:extLst>
              </p:cNvPr>
              <p:cNvCxnSpPr>
                <a:cxnSpLocks/>
              </p:cNvCxnSpPr>
              <p:nvPr/>
            </p:nvCxnSpPr>
            <p:spPr>
              <a:xfrm flipH="1">
                <a:off x="5494180" y="3429000"/>
                <a:ext cx="874612" cy="0"/>
              </a:xfrm>
              <a:prstGeom prst="line">
                <a:avLst/>
              </a:prstGeom>
              <a:ln w="28575" cap="rnd"/>
            </p:spPr>
            <p:style>
              <a:lnRef idx="1">
                <a:schemeClr val="accent1"/>
              </a:lnRef>
              <a:fillRef idx="0">
                <a:schemeClr val="accent1"/>
              </a:fillRef>
              <a:effectRef idx="0">
                <a:schemeClr val="accent1"/>
              </a:effectRef>
              <a:fontRef idx="minor">
                <a:schemeClr val="tx1"/>
              </a:fontRef>
            </p:style>
          </p:cxnSp>
        </p:grpSp>
      </p:grpSp>
      <p:sp>
        <p:nvSpPr>
          <p:cNvPr id="18" name="Title 1">
            <a:extLst>
              <a:ext uri="{FF2B5EF4-FFF2-40B4-BE49-F238E27FC236}">
                <a16:creationId xmlns:a16="http://schemas.microsoft.com/office/drawing/2014/main" id="{C871BC1F-BF5C-F7C9-15F1-987EE90B7553}"/>
              </a:ext>
            </a:extLst>
          </p:cNvPr>
          <p:cNvSpPr txBox="1">
            <a:spLocks/>
          </p:cNvSpPr>
          <p:nvPr/>
        </p:nvSpPr>
        <p:spPr>
          <a:xfrm>
            <a:off x="7722925" y="2225028"/>
            <a:ext cx="3909076" cy="604776"/>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800" dirty="0">
                <a:solidFill>
                  <a:schemeClr val="bg1"/>
                </a:solidFill>
                <a:latin typeface="Ubuntu" panose="020B0504030602030204" pitchFamily="34" charset="0"/>
              </a:rPr>
              <a:t>Nombres para prácticas adoptadas por más organizaciones basándose en su popularidad</a:t>
            </a:r>
            <a:endParaRPr lang="en-US" sz="1800" b="1" dirty="0">
              <a:solidFill>
                <a:schemeClr val="bg1"/>
              </a:solidFill>
              <a:latin typeface="Ubuntu" panose="020B0504030602030204" pitchFamily="34" charset="0"/>
            </a:endParaRPr>
          </a:p>
        </p:txBody>
      </p:sp>
      <p:sp>
        <p:nvSpPr>
          <p:cNvPr id="11" name="Rectangle: Rounded Corners 10">
            <a:extLst>
              <a:ext uri="{FF2B5EF4-FFF2-40B4-BE49-F238E27FC236}">
                <a16:creationId xmlns:a16="http://schemas.microsoft.com/office/drawing/2014/main" id="{053B25FE-A4E3-B196-170E-FAAAF51804A9}"/>
              </a:ext>
            </a:extLst>
          </p:cNvPr>
          <p:cNvSpPr/>
          <p:nvPr/>
        </p:nvSpPr>
        <p:spPr>
          <a:xfrm>
            <a:off x="6553326" y="2026899"/>
            <a:ext cx="6248274" cy="904220"/>
          </a:xfrm>
          <a:prstGeom prst="roundRect">
            <a:avLst/>
          </a:prstGeom>
          <a:noFill/>
          <a:ln w="28575"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6DEB40-2013-44F5-C7FD-C095783AEB9C}"/>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69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2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3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8"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E5F9430-6A19-12DB-28CC-50D8CB56A22B}"/>
              </a:ext>
            </a:extLst>
          </p:cNvPr>
          <p:cNvSpPr>
            <a:spLocks noGrp="1"/>
          </p:cNvSpPr>
          <p:nvPr>
            <p:ph type="title"/>
          </p:nvPr>
        </p:nvSpPr>
        <p:spPr/>
        <p:txBody>
          <a:bodyPr/>
          <a:lstStyle/>
          <a:p>
            <a:r>
              <a:rPr lang="en-US" dirty="0" err="1"/>
              <a:t>GitOps</a:t>
            </a:r>
            <a:endParaRPr lang="en-US" dirty="0"/>
          </a:p>
        </p:txBody>
      </p:sp>
      <p:sp>
        <p:nvSpPr>
          <p:cNvPr id="9" name="Oval 8">
            <a:extLst>
              <a:ext uri="{FF2B5EF4-FFF2-40B4-BE49-F238E27FC236}">
                <a16:creationId xmlns:a16="http://schemas.microsoft.com/office/drawing/2014/main" id="{5A4D74C2-B9AA-F431-82C1-4705F3E76526}"/>
              </a:ext>
            </a:extLst>
          </p:cNvPr>
          <p:cNvSpPr/>
          <p:nvPr/>
        </p:nvSpPr>
        <p:spPr>
          <a:xfrm>
            <a:off x="7749544" y="2912596"/>
            <a:ext cx="825500" cy="825500"/>
          </a:xfrm>
          <a:prstGeom prst="ellipse">
            <a:avLst/>
          </a:prstGeom>
          <a:solidFill>
            <a:srgbClr val="813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8DC1E31-0922-45DF-2F90-9FB4F8B34652}"/>
              </a:ext>
            </a:extLst>
          </p:cNvPr>
          <p:cNvSpPr/>
          <p:nvPr/>
        </p:nvSpPr>
        <p:spPr>
          <a:xfrm>
            <a:off x="8399625" y="3388846"/>
            <a:ext cx="825500" cy="825500"/>
          </a:xfrm>
          <a:prstGeom prst="ellipse">
            <a:avLst/>
          </a:prstGeom>
          <a:solidFill>
            <a:srgbClr val="E04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28D43D2-F214-2714-35ED-6941B5E40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6706" y="3077696"/>
            <a:ext cx="1320800" cy="1320800"/>
          </a:xfrm>
          <a:prstGeom prst="rect">
            <a:avLst/>
          </a:prstGeom>
        </p:spPr>
      </p:pic>
      <p:sp>
        <p:nvSpPr>
          <p:cNvPr id="2" name="TextBox 1">
            <a:extLst>
              <a:ext uri="{FF2B5EF4-FFF2-40B4-BE49-F238E27FC236}">
                <a16:creationId xmlns:a16="http://schemas.microsoft.com/office/drawing/2014/main" id="{D7C8C5FD-1930-6E8F-917F-3399A8D0B7AB}"/>
              </a:ext>
            </a:extLst>
          </p:cNvPr>
          <p:cNvSpPr txBox="1"/>
          <p:nvPr/>
        </p:nvSpPr>
        <p:spPr>
          <a:xfrm>
            <a:off x="1004461" y="1597729"/>
            <a:ext cx="6307334" cy="2800767"/>
          </a:xfrm>
          <a:prstGeom prst="rect">
            <a:avLst/>
          </a:prstGeom>
          <a:noFill/>
        </p:spPr>
        <p:txBody>
          <a:bodyPr wrap="square" rtlCol="0">
            <a:spAutoFit/>
          </a:bodyPr>
          <a:lstStyle/>
          <a:p>
            <a:r>
              <a:rPr lang="es-ES" sz="4400" b="1" spc="600" dirty="0">
                <a:solidFill>
                  <a:schemeClr val="bg1"/>
                </a:solidFill>
                <a:latin typeface="Ubuntu" panose="020B0504030602030204" pitchFamily="34" charset="0"/>
              </a:rPr>
              <a:t>Estrategias para adoptar </a:t>
            </a:r>
            <a:r>
              <a:rPr lang="es-ES" sz="4400" b="1" spc="600" dirty="0" err="1">
                <a:solidFill>
                  <a:schemeClr val="bg1"/>
                </a:solidFill>
                <a:latin typeface="Ubuntu" panose="020B0504030602030204" pitchFamily="34" charset="0"/>
              </a:rPr>
              <a:t>GitOps</a:t>
            </a:r>
            <a:r>
              <a:rPr lang="es-ES" sz="4400" b="1" spc="600" dirty="0">
                <a:solidFill>
                  <a:schemeClr val="bg1"/>
                </a:solidFill>
                <a:latin typeface="Ubuntu" panose="020B0504030602030204" pitchFamily="34" charset="0"/>
              </a:rPr>
              <a:t> en una </a:t>
            </a:r>
            <a:r>
              <a:rPr lang="es-ES" sz="4400" b="1" spc="600" dirty="0" err="1">
                <a:solidFill>
                  <a:schemeClr val="bg1"/>
                </a:solidFill>
                <a:latin typeface="Ubuntu" panose="020B0504030602030204" pitchFamily="34" charset="0"/>
              </a:rPr>
              <a:t>organizacion</a:t>
            </a:r>
            <a:r>
              <a:rPr lang="es-ES" sz="4400" b="1" spc="600" dirty="0">
                <a:solidFill>
                  <a:schemeClr val="bg1"/>
                </a:solidFill>
                <a:latin typeface="Ubuntu" panose="020B0504030602030204" pitchFamily="34" charset="0"/>
              </a:rPr>
              <a:t>?</a:t>
            </a:r>
            <a:endParaRPr lang="en-US" sz="4400" b="1" spc="600" dirty="0">
              <a:solidFill>
                <a:schemeClr val="bg1"/>
              </a:solidFill>
              <a:latin typeface="Ubuntu" panose="020B0504030602030204" pitchFamily="34" charset="0"/>
            </a:endParaRPr>
          </a:p>
        </p:txBody>
      </p:sp>
      <p:sp>
        <p:nvSpPr>
          <p:cNvPr id="3" name="Rectangle 2">
            <a:extLst>
              <a:ext uri="{FF2B5EF4-FFF2-40B4-BE49-F238E27FC236}">
                <a16:creationId xmlns:a16="http://schemas.microsoft.com/office/drawing/2014/main" id="{5CB29727-2DDF-1640-AE6D-34223491C09D}"/>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19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5A84D-928A-1590-393B-B335D2B13A5B}"/>
              </a:ext>
            </a:extLst>
          </p:cNvPr>
          <p:cNvSpPr>
            <a:spLocks noGrp="1"/>
          </p:cNvSpPr>
          <p:nvPr>
            <p:ph type="title"/>
          </p:nvPr>
        </p:nvSpPr>
        <p:spPr/>
        <p:txBody>
          <a:bodyPr/>
          <a:lstStyle/>
          <a:p>
            <a:r>
              <a:rPr lang="en-US" dirty="0" err="1"/>
              <a:t>GitOps</a:t>
            </a:r>
            <a:endParaRPr lang="en-US" dirty="0"/>
          </a:p>
        </p:txBody>
      </p:sp>
      <p:pic>
        <p:nvPicPr>
          <p:cNvPr id="14" name="Picture 13">
            <a:extLst>
              <a:ext uri="{FF2B5EF4-FFF2-40B4-BE49-F238E27FC236}">
                <a16:creationId xmlns:a16="http://schemas.microsoft.com/office/drawing/2014/main" id="{6D15AD4D-3452-7305-9035-62390963C73E}"/>
              </a:ext>
            </a:extLst>
          </p:cNvPr>
          <p:cNvPicPr>
            <a:picLocks noChangeAspect="1"/>
          </p:cNvPicPr>
          <p:nvPr/>
        </p:nvPicPr>
        <p:blipFill>
          <a:blip r:embed="rId3">
            <a:duotone>
              <a:schemeClr val="bg2">
                <a:shade val="45000"/>
                <a:satMod val="135000"/>
              </a:schemeClr>
              <a:prstClr val="white"/>
            </a:duotone>
          </a:blip>
          <a:stretch>
            <a:fillRect/>
          </a:stretch>
        </p:blipFill>
        <p:spPr>
          <a:xfrm>
            <a:off x="3758606" y="2337703"/>
            <a:ext cx="1335267" cy="1335267"/>
          </a:xfrm>
          <a:prstGeom prst="rect">
            <a:avLst/>
          </a:prstGeom>
        </p:spPr>
      </p:pic>
      <p:grpSp>
        <p:nvGrpSpPr>
          <p:cNvPr id="15" name="Group 14">
            <a:extLst>
              <a:ext uri="{FF2B5EF4-FFF2-40B4-BE49-F238E27FC236}">
                <a16:creationId xmlns:a16="http://schemas.microsoft.com/office/drawing/2014/main" id="{DD04F586-210C-6803-EBD0-8235E9C6C656}"/>
              </a:ext>
            </a:extLst>
          </p:cNvPr>
          <p:cNvGrpSpPr/>
          <p:nvPr/>
        </p:nvGrpSpPr>
        <p:grpSpPr>
          <a:xfrm>
            <a:off x="6657624" y="4360011"/>
            <a:ext cx="5295900" cy="604776"/>
            <a:chOff x="4607664" y="2666914"/>
            <a:chExt cx="7211158" cy="604776"/>
          </a:xfrm>
        </p:grpSpPr>
        <p:sp>
          <p:nvSpPr>
            <p:cNvPr id="16" name="Rectangle: Top Corners Rounded 15">
              <a:extLst>
                <a:ext uri="{FF2B5EF4-FFF2-40B4-BE49-F238E27FC236}">
                  <a16:creationId xmlns:a16="http://schemas.microsoft.com/office/drawing/2014/main" id="{CB396E86-DEEE-7DEB-6EB1-518529350418}"/>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17" name="Title 1">
              <a:extLst>
                <a:ext uri="{FF2B5EF4-FFF2-40B4-BE49-F238E27FC236}">
                  <a16:creationId xmlns:a16="http://schemas.microsoft.com/office/drawing/2014/main" id="{F44A6519-E85E-C383-B34E-5D4B51646077}"/>
                </a:ext>
              </a:extLst>
            </p:cNvPr>
            <p:cNvSpPr txBox="1">
              <a:spLocks/>
            </p:cNvSpPr>
            <p:nvPr/>
          </p:nvSpPr>
          <p:spPr>
            <a:xfrm>
              <a:off x="4806871" y="2726477"/>
              <a:ext cx="6009175" cy="486277"/>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0" i="0" dirty="0">
                  <a:solidFill>
                    <a:srgbClr val="D1D5DB"/>
                  </a:solidFill>
                  <a:effectLst/>
                  <a:latin typeface="Ubuntu" panose="020B0504030602030204" pitchFamily="34" charset="0"/>
                </a:rPr>
                <a:t>Control de </a:t>
              </a:r>
              <a:r>
                <a:rPr lang="en-US" sz="1800" b="0" i="0" dirty="0" err="1">
                  <a:solidFill>
                    <a:srgbClr val="D1D5DB"/>
                  </a:solidFill>
                  <a:effectLst/>
                  <a:latin typeface="Ubuntu" panose="020B0504030602030204" pitchFamily="34" charset="0"/>
                </a:rPr>
                <a:t>versiones</a:t>
              </a:r>
              <a:r>
                <a:rPr lang="en-US" sz="1800" b="0" i="0" dirty="0">
                  <a:solidFill>
                    <a:srgbClr val="D1D5DB"/>
                  </a:solidFill>
                  <a:effectLst/>
                  <a:latin typeface="Ubuntu" panose="020B0504030602030204" pitchFamily="34" charset="0"/>
                </a:rPr>
                <a:t> de </a:t>
              </a:r>
              <a:r>
                <a:rPr lang="en-US" sz="1800" b="0" i="0" dirty="0" err="1">
                  <a:solidFill>
                    <a:srgbClr val="D1D5DB"/>
                  </a:solidFill>
                  <a:effectLst/>
                  <a:latin typeface="Ubuntu" panose="020B0504030602030204" pitchFamily="34" charset="0"/>
                </a:rPr>
                <a:t>archivos</a:t>
              </a:r>
              <a:r>
                <a:rPr lang="en-US" sz="1800" b="0" i="0" dirty="0">
                  <a:solidFill>
                    <a:srgbClr val="D1D5DB"/>
                  </a:solidFill>
                  <a:effectLst/>
                  <a:latin typeface="Ubuntu" panose="020B0504030602030204" pitchFamily="34" charset="0"/>
                </a:rPr>
                <a:t> de </a:t>
              </a:r>
              <a:r>
                <a:rPr lang="en-US" sz="1800" b="0" i="0" dirty="0" err="1">
                  <a:solidFill>
                    <a:srgbClr val="D1D5DB"/>
                  </a:solidFill>
                  <a:effectLst/>
                  <a:latin typeface="Ubuntu" panose="020B0504030602030204" pitchFamily="34" charset="0"/>
                </a:rPr>
                <a:t>IaC</a:t>
              </a:r>
              <a:r>
                <a:rPr lang="en-US" sz="1800" dirty="0">
                  <a:solidFill>
                    <a:schemeClr val="bg1"/>
                  </a:solidFill>
                  <a:latin typeface="Ubuntu" panose="020B0504030602030204" pitchFamily="34" charset="0"/>
                </a:rPr>
                <a:t> </a:t>
              </a:r>
            </a:p>
          </p:txBody>
        </p:sp>
      </p:grpSp>
      <p:grpSp>
        <p:nvGrpSpPr>
          <p:cNvPr id="18" name="Group 17">
            <a:extLst>
              <a:ext uri="{FF2B5EF4-FFF2-40B4-BE49-F238E27FC236}">
                <a16:creationId xmlns:a16="http://schemas.microsoft.com/office/drawing/2014/main" id="{541138E5-F434-A033-EB6A-FC6ECE37888A}"/>
              </a:ext>
            </a:extLst>
          </p:cNvPr>
          <p:cNvGrpSpPr/>
          <p:nvPr/>
        </p:nvGrpSpPr>
        <p:grpSpPr>
          <a:xfrm>
            <a:off x="6657624" y="5136365"/>
            <a:ext cx="5295900" cy="604776"/>
            <a:chOff x="4607664" y="2666914"/>
            <a:chExt cx="7211158" cy="604776"/>
          </a:xfrm>
        </p:grpSpPr>
        <p:sp>
          <p:nvSpPr>
            <p:cNvPr id="19" name="Rectangle: Top Corners Rounded 18">
              <a:extLst>
                <a:ext uri="{FF2B5EF4-FFF2-40B4-BE49-F238E27FC236}">
                  <a16:creationId xmlns:a16="http://schemas.microsoft.com/office/drawing/2014/main" id="{89FD6BE8-D0E8-69DB-9A31-947E050178D2}"/>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buntu" panose="020B0504030602030204" pitchFamily="34" charset="0"/>
              </a:endParaRPr>
            </a:p>
          </p:txBody>
        </p:sp>
        <p:sp>
          <p:nvSpPr>
            <p:cNvPr id="20" name="Title 1">
              <a:extLst>
                <a:ext uri="{FF2B5EF4-FFF2-40B4-BE49-F238E27FC236}">
                  <a16:creationId xmlns:a16="http://schemas.microsoft.com/office/drawing/2014/main" id="{2321055B-B508-63A9-AEAC-38D77280ACBE}"/>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a:solidFill>
                    <a:srgbClr val="D1D5DB"/>
                  </a:solidFill>
                  <a:effectLst/>
                  <a:latin typeface="Ubuntu" panose="020B0504030602030204" pitchFamily="34" charset="0"/>
                </a:rPr>
                <a:t>Almacenados de manera centralizada, donde todos tienen acceso a ellos</a:t>
              </a:r>
              <a:endParaRPr lang="en-US" sz="1800" dirty="0">
                <a:solidFill>
                  <a:schemeClr val="bg1"/>
                </a:solidFill>
                <a:latin typeface="Ubuntu" panose="020B0504030602030204" pitchFamily="34" charset="0"/>
              </a:endParaRPr>
            </a:p>
          </p:txBody>
        </p:sp>
      </p:grpSp>
      <p:pic>
        <p:nvPicPr>
          <p:cNvPr id="23" name="Graphic 22">
            <a:extLst>
              <a:ext uri="{FF2B5EF4-FFF2-40B4-BE49-F238E27FC236}">
                <a16:creationId xmlns:a16="http://schemas.microsoft.com/office/drawing/2014/main" id="{2F225BB3-1951-14AE-1E47-BFECEA865E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73949" y="4542023"/>
            <a:ext cx="256824" cy="256824"/>
          </a:xfrm>
          <a:prstGeom prst="rect">
            <a:avLst/>
          </a:prstGeom>
        </p:spPr>
      </p:pic>
      <p:pic>
        <p:nvPicPr>
          <p:cNvPr id="26" name="Graphic 25">
            <a:extLst>
              <a:ext uri="{FF2B5EF4-FFF2-40B4-BE49-F238E27FC236}">
                <a16:creationId xmlns:a16="http://schemas.microsoft.com/office/drawing/2014/main" id="{B1ABF5E9-8858-C9D0-37FB-4D9FA0B548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4328" y="5310341"/>
            <a:ext cx="256824" cy="256824"/>
          </a:xfrm>
          <a:prstGeom prst="rect">
            <a:avLst/>
          </a:prstGeom>
        </p:spPr>
      </p:pic>
      <p:pic>
        <p:nvPicPr>
          <p:cNvPr id="32" name="Picture 31">
            <a:extLst>
              <a:ext uri="{FF2B5EF4-FFF2-40B4-BE49-F238E27FC236}">
                <a16:creationId xmlns:a16="http://schemas.microsoft.com/office/drawing/2014/main" id="{D84E6473-D199-42D7-2C2E-88C9610C5251}"/>
              </a:ext>
            </a:extLst>
          </p:cNvPr>
          <p:cNvPicPr>
            <a:picLocks noChangeAspect="1"/>
          </p:cNvPicPr>
          <p:nvPr/>
        </p:nvPicPr>
        <p:blipFill>
          <a:blip r:embed="rId6">
            <a:duotone>
              <a:schemeClr val="accent6">
                <a:shade val="45000"/>
                <a:satMod val="135000"/>
              </a:schemeClr>
              <a:prstClr val="white"/>
            </a:duotone>
          </a:blip>
          <a:stretch>
            <a:fillRect/>
          </a:stretch>
        </p:blipFill>
        <p:spPr>
          <a:xfrm>
            <a:off x="7054334" y="2277338"/>
            <a:ext cx="1196965" cy="1196965"/>
          </a:xfrm>
          <a:prstGeom prst="rect">
            <a:avLst/>
          </a:prstGeom>
        </p:spPr>
      </p:pic>
      <p:cxnSp>
        <p:nvCxnSpPr>
          <p:cNvPr id="34" name="Straight Arrow Connector 33">
            <a:extLst>
              <a:ext uri="{FF2B5EF4-FFF2-40B4-BE49-F238E27FC236}">
                <a16:creationId xmlns:a16="http://schemas.microsoft.com/office/drawing/2014/main" id="{54E48248-7EC6-838E-2411-C7ACDFA93D45}"/>
              </a:ext>
            </a:extLst>
          </p:cNvPr>
          <p:cNvCxnSpPr/>
          <p:nvPr/>
        </p:nvCxnSpPr>
        <p:spPr>
          <a:xfrm>
            <a:off x="5297032" y="2875821"/>
            <a:ext cx="1579802"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6D157D80-F977-CD57-AD81-E7B0BD8E7B26}"/>
              </a:ext>
            </a:extLst>
          </p:cNvPr>
          <p:cNvPicPr>
            <a:picLocks noChangeAspect="1"/>
          </p:cNvPicPr>
          <p:nvPr/>
        </p:nvPicPr>
        <p:blipFill>
          <a:blip r:embed="rId7">
            <a:duotone>
              <a:schemeClr val="accent1">
                <a:shade val="45000"/>
                <a:satMod val="135000"/>
              </a:schemeClr>
              <a:prstClr val="white"/>
            </a:duotone>
          </a:blip>
          <a:stretch>
            <a:fillRect/>
          </a:stretch>
        </p:blipFill>
        <p:spPr>
          <a:xfrm>
            <a:off x="558967" y="2122566"/>
            <a:ext cx="1550406" cy="1550406"/>
          </a:xfrm>
          <a:prstGeom prst="rect">
            <a:avLst/>
          </a:prstGeom>
        </p:spPr>
      </p:pic>
      <p:cxnSp>
        <p:nvCxnSpPr>
          <p:cNvPr id="37" name="Straight Arrow Connector 36">
            <a:extLst>
              <a:ext uri="{FF2B5EF4-FFF2-40B4-BE49-F238E27FC236}">
                <a16:creationId xmlns:a16="http://schemas.microsoft.com/office/drawing/2014/main" id="{E14A892B-977D-053D-AE5A-10372A82CE91}"/>
              </a:ext>
            </a:extLst>
          </p:cNvPr>
          <p:cNvCxnSpPr/>
          <p:nvPr/>
        </p:nvCxnSpPr>
        <p:spPr>
          <a:xfrm>
            <a:off x="8454458" y="2875820"/>
            <a:ext cx="1579802"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CuadroTexto 27">
            <a:extLst>
              <a:ext uri="{FF2B5EF4-FFF2-40B4-BE49-F238E27FC236}">
                <a16:creationId xmlns:a16="http://schemas.microsoft.com/office/drawing/2014/main" id="{7764BA80-4E7F-1615-DCD0-551A748BA830}"/>
              </a:ext>
            </a:extLst>
          </p:cNvPr>
          <p:cNvSpPr txBox="1"/>
          <p:nvPr/>
        </p:nvSpPr>
        <p:spPr>
          <a:xfrm>
            <a:off x="10554117" y="2697560"/>
            <a:ext cx="701039" cy="307777"/>
          </a:xfrm>
          <a:prstGeom prst="rect">
            <a:avLst/>
          </a:prstGeom>
          <a:noFill/>
        </p:spPr>
        <p:txBody>
          <a:bodyPr wrap="square" rtlCol="0">
            <a:spAutoFit/>
          </a:bodyPr>
          <a:lstStyle/>
          <a:p>
            <a:r>
              <a:rPr lang="en-US" sz="1400" b="1" dirty="0">
                <a:ln w="0"/>
                <a:solidFill>
                  <a:schemeClr val="accent1">
                    <a:lumMod val="60000"/>
                    <a:lumOff val="40000"/>
                  </a:schemeClr>
                </a:solidFill>
                <a:effectLst>
                  <a:outerShdw blurRad="38100" dist="25400" dir="5400000" algn="ctr" rotWithShape="0">
                    <a:srgbClr val="6E747A">
                      <a:alpha val="43000"/>
                    </a:srgbClr>
                  </a:outerShdw>
                </a:effectLst>
                <a:latin typeface="Ubuntu" panose="020B0504030602030204" pitchFamily="34" charset="0"/>
              </a:rPr>
              <a:t>CI/CD</a:t>
            </a:r>
            <a:endParaRPr lang="es-MX" sz="1400" b="1" dirty="0">
              <a:ln w="0"/>
              <a:solidFill>
                <a:schemeClr val="accent1">
                  <a:lumMod val="60000"/>
                  <a:lumOff val="40000"/>
                </a:schemeClr>
              </a:solidFill>
              <a:effectLst>
                <a:outerShdw blurRad="38100" dist="25400" dir="5400000" algn="ctr" rotWithShape="0">
                  <a:srgbClr val="6E747A">
                    <a:alpha val="43000"/>
                  </a:srgbClr>
                </a:outerShdw>
              </a:effectLst>
              <a:latin typeface="Ubuntu" panose="020B0504030602030204" pitchFamily="34" charset="0"/>
            </a:endParaRPr>
          </a:p>
        </p:txBody>
      </p:sp>
      <p:sp>
        <p:nvSpPr>
          <p:cNvPr id="4" name="Graphic 19">
            <a:extLst>
              <a:ext uri="{FF2B5EF4-FFF2-40B4-BE49-F238E27FC236}">
                <a16:creationId xmlns:a16="http://schemas.microsoft.com/office/drawing/2014/main" id="{D4169AB0-336A-8C3D-FA3F-1E1313CC31B5}"/>
              </a:ext>
            </a:extLst>
          </p:cNvPr>
          <p:cNvSpPr/>
          <p:nvPr/>
        </p:nvSpPr>
        <p:spPr>
          <a:xfrm>
            <a:off x="10406259" y="2277338"/>
            <a:ext cx="1103273" cy="1003717"/>
          </a:xfrm>
          <a:custGeom>
            <a:avLst/>
            <a:gdLst>
              <a:gd name="connsiteX0" fmla="*/ 365602 w 512671"/>
              <a:gd name="connsiteY0" fmla="*/ 460892 h 525066"/>
              <a:gd name="connsiteX1" fmla="*/ 359768 w 512671"/>
              <a:gd name="connsiteY1" fmla="*/ 488117 h 525066"/>
              <a:gd name="connsiteX2" fmla="*/ 233363 w 512671"/>
              <a:gd name="connsiteY2" fmla="*/ 525067 h 525066"/>
              <a:gd name="connsiteX3" fmla="*/ 50562 w 512671"/>
              <a:gd name="connsiteY3" fmla="*/ 437555 h 525066"/>
              <a:gd name="connsiteX4" fmla="*/ 40839 w 512671"/>
              <a:gd name="connsiteY4" fmla="*/ 476449 h 525066"/>
              <a:gd name="connsiteX5" fmla="*/ 13613 w 512671"/>
              <a:gd name="connsiteY5" fmla="*/ 490062 h 525066"/>
              <a:gd name="connsiteX6" fmla="*/ 1945 w 512671"/>
              <a:gd name="connsiteY6" fmla="*/ 466726 h 525066"/>
              <a:gd name="connsiteX7" fmla="*/ 23336 w 512671"/>
              <a:gd name="connsiteY7" fmla="*/ 386993 h 525066"/>
              <a:gd name="connsiteX8" fmla="*/ 46673 w 512671"/>
              <a:gd name="connsiteY8" fmla="*/ 373381 h 525066"/>
              <a:gd name="connsiteX9" fmla="*/ 66119 w 512671"/>
              <a:gd name="connsiteY9" fmla="*/ 379215 h 525066"/>
              <a:gd name="connsiteX10" fmla="*/ 114737 w 512671"/>
              <a:gd name="connsiteY10" fmla="*/ 388938 h 525066"/>
              <a:gd name="connsiteX11" fmla="*/ 128350 w 512671"/>
              <a:gd name="connsiteY11" fmla="*/ 392828 h 525066"/>
              <a:gd name="connsiteX12" fmla="*/ 141962 w 512671"/>
              <a:gd name="connsiteY12" fmla="*/ 416164 h 525066"/>
              <a:gd name="connsiteX13" fmla="*/ 118626 w 512671"/>
              <a:gd name="connsiteY13" fmla="*/ 429777 h 525066"/>
              <a:gd name="connsiteX14" fmla="*/ 91400 w 512671"/>
              <a:gd name="connsiteY14" fmla="*/ 421998 h 525066"/>
              <a:gd name="connsiteX15" fmla="*/ 235308 w 512671"/>
              <a:gd name="connsiteY15" fmla="*/ 484228 h 525066"/>
              <a:gd name="connsiteX16" fmla="*/ 340321 w 512671"/>
              <a:gd name="connsiteY16" fmla="*/ 453113 h 525066"/>
              <a:gd name="connsiteX17" fmla="*/ 365602 w 512671"/>
              <a:gd name="connsiteY17" fmla="*/ 460892 h 525066"/>
              <a:gd name="connsiteX18" fmla="*/ 19447 w 512671"/>
              <a:gd name="connsiteY18" fmla="*/ 322819 h 525066"/>
              <a:gd name="connsiteX19" fmla="*/ 38894 w 512671"/>
              <a:gd name="connsiteY19" fmla="*/ 301427 h 525066"/>
              <a:gd name="connsiteX20" fmla="*/ 38894 w 512671"/>
              <a:gd name="connsiteY20" fmla="*/ 291704 h 525066"/>
              <a:gd name="connsiteX21" fmla="*/ 190580 w 512671"/>
              <a:gd name="connsiteY21" fmla="*/ 101124 h 525066"/>
              <a:gd name="connsiteX22" fmla="*/ 169188 w 512671"/>
              <a:gd name="connsiteY22" fmla="*/ 122516 h 525066"/>
              <a:gd name="connsiteX23" fmla="*/ 178912 w 512671"/>
              <a:gd name="connsiteY23" fmla="*/ 155575 h 525066"/>
              <a:gd name="connsiteX24" fmla="*/ 196414 w 512671"/>
              <a:gd name="connsiteY24" fmla="*/ 149741 h 525066"/>
              <a:gd name="connsiteX25" fmla="*/ 225584 w 512671"/>
              <a:gd name="connsiteY25" fmla="*/ 120571 h 525066"/>
              <a:gd name="connsiteX26" fmla="*/ 241142 w 512671"/>
              <a:gd name="connsiteY26" fmla="*/ 105013 h 525066"/>
              <a:gd name="connsiteX27" fmla="*/ 258644 w 512671"/>
              <a:gd name="connsiteY27" fmla="*/ 83622 h 525066"/>
              <a:gd name="connsiteX28" fmla="*/ 241142 w 512671"/>
              <a:gd name="connsiteY28" fmla="*/ 50562 h 525066"/>
              <a:gd name="connsiteX29" fmla="*/ 211971 w 512671"/>
              <a:gd name="connsiteY29" fmla="*/ 19447 h 525066"/>
              <a:gd name="connsiteX30" fmla="*/ 198358 w 512671"/>
              <a:gd name="connsiteY30" fmla="*/ 5834 h 525066"/>
              <a:gd name="connsiteX31" fmla="*/ 171133 w 512671"/>
              <a:gd name="connsiteY31" fmla="*/ 5834 h 525066"/>
              <a:gd name="connsiteX32" fmla="*/ 171133 w 512671"/>
              <a:gd name="connsiteY32" fmla="*/ 33060 h 525066"/>
              <a:gd name="connsiteX33" fmla="*/ 198358 w 512671"/>
              <a:gd name="connsiteY33" fmla="*/ 60285 h 525066"/>
              <a:gd name="connsiteX34" fmla="*/ 0 w 512671"/>
              <a:gd name="connsiteY34" fmla="*/ 291704 h 525066"/>
              <a:gd name="connsiteX35" fmla="*/ 0 w 512671"/>
              <a:gd name="connsiteY35" fmla="*/ 303372 h 525066"/>
              <a:gd name="connsiteX36" fmla="*/ 19447 w 512671"/>
              <a:gd name="connsiteY36" fmla="*/ 322819 h 525066"/>
              <a:gd name="connsiteX37" fmla="*/ 511454 w 512671"/>
              <a:gd name="connsiteY37" fmla="*/ 381159 h 525066"/>
              <a:gd name="connsiteX38" fmla="*/ 488117 w 512671"/>
              <a:gd name="connsiteY38" fmla="*/ 367547 h 525066"/>
              <a:gd name="connsiteX39" fmla="*/ 449224 w 512671"/>
              <a:gd name="connsiteY39" fmla="*/ 377270 h 525066"/>
              <a:gd name="connsiteX40" fmla="*/ 466726 w 512671"/>
              <a:gd name="connsiteY40" fmla="*/ 291704 h 525066"/>
              <a:gd name="connsiteX41" fmla="*/ 340321 w 512671"/>
              <a:gd name="connsiteY41" fmla="*/ 83622 h 525066"/>
              <a:gd name="connsiteX42" fmla="*/ 315040 w 512671"/>
              <a:gd name="connsiteY42" fmla="*/ 91400 h 525066"/>
              <a:gd name="connsiteX43" fmla="*/ 322819 w 512671"/>
              <a:gd name="connsiteY43" fmla="*/ 116681 h 525066"/>
              <a:gd name="connsiteX44" fmla="*/ 427832 w 512671"/>
              <a:gd name="connsiteY44" fmla="*/ 291704 h 525066"/>
              <a:gd name="connsiteX45" fmla="*/ 418109 w 512671"/>
              <a:gd name="connsiteY45" fmla="*/ 350044 h 525066"/>
              <a:gd name="connsiteX46" fmla="*/ 410330 w 512671"/>
              <a:gd name="connsiteY46" fmla="*/ 322819 h 525066"/>
              <a:gd name="connsiteX47" fmla="*/ 386993 w 512671"/>
              <a:gd name="connsiteY47" fmla="*/ 309206 h 525066"/>
              <a:gd name="connsiteX48" fmla="*/ 373381 w 512671"/>
              <a:gd name="connsiteY48" fmla="*/ 332542 h 525066"/>
              <a:gd name="connsiteX49" fmla="*/ 394772 w 512671"/>
              <a:gd name="connsiteY49" fmla="*/ 412274 h 525066"/>
              <a:gd name="connsiteX50" fmla="*/ 404496 w 512671"/>
              <a:gd name="connsiteY50" fmla="*/ 423943 h 525066"/>
              <a:gd name="connsiteX51" fmla="*/ 420053 w 512671"/>
              <a:gd name="connsiteY51" fmla="*/ 425887 h 525066"/>
              <a:gd name="connsiteX52" fmla="*/ 499786 w 512671"/>
              <a:gd name="connsiteY52" fmla="*/ 404496 h 525066"/>
              <a:gd name="connsiteX53" fmla="*/ 511454 w 512671"/>
              <a:gd name="connsiteY53" fmla="*/ 381159 h 52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2671" h="525066">
                <a:moveTo>
                  <a:pt x="365602" y="460892"/>
                </a:moveTo>
                <a:cubicBezTo>
                  <a:pt x="371436" y="470615"/>
                  <a:pt x="369491" y="482283"/>
                  <a:pt x="359768" y="488117"/>
                </a:cubicBezTo>
                <a:cubicBezTo>
                  <a:pt x="322819" y="511454"/>
                  <a:pt x="278091" y="525067"/>
                  <a:pt x="233363" y="525067"/>
                </a:cubicBezTo>
                <a:cubicBezTo>
                  <a:pt x="161409" y="525067"/>
                  <a:pt x="95290" y="492007"/>
                  <a:pt x="50562" y="437555"/>
                </a:cubicBezTo>
                <a:cubicBezTo>
                  <a:pt x="50562" y="437555"/>
                  <a:pt x="40839" y="476449"/>
                  <a:pt x="40839" y="476449"/>
                </a:cubicBezTo>
                <a:cubicBezTo>
                  <a:pt x="36949" y="488117"/>
                  <a:pt x="25281" y="493951"/>
                  <a:pt x="13613" y="490062"/>
                </a:cubicBezTo>
                <a:cubicBezTo>
                  <a:pt x="3889" y="486173"/>
                  <a:pt x="0" y="476449"/>
                  <a:pt x="1945" y="466726"/>
                </a:cubicBezTo>
                <a:cubicBezTo>
                  <a:pt x="1945" y="466726"/>
                  <a:pt x="23336" y="386993"/>
                  <a:pt x="23336" y="386993"/>
                </a:cubicBezTo>
                <a:cubicBezTo>
                  <a:pt x="25281" y="377270"/>
                  <a:pt x="36949" y="371436"/>
                  <a:pt x="46673" y="373381"/>
                </a:cubicBezTo>
                <a:cubicBezTo>
                  <a:pt x="52507" y="375325"/>
                  <a:pt x="58341" y="377270"/>
                  <a:pt x="66119" y="379215"/>
                </a:cubicBezTo>
                <a:cubicBezTo>
                  <a:pt x="81677" y="381159"/>
                  <a:pt x="97235" y="385049"/>
                  <a:pt x="114737" y="388938"/>
                </a:cubicBezTo>
                <a:cubicBezTo>
                  <a:pt x="118626" y="390883"/>
                  <a:pt x="124460" y="390883"/>
                  <a:pt x="128350" y="392828"/>
                </a:cubicBezTo>
                <a:cubicBezTo>
                  <a:pt x="138073" y="394772"/>
                  <a:pt x="145852" y="406440"/>
                  <a:pt x="141962" y="416164"/>
                </a:cubicBezTo>
                <a:cubicBezTo>
                  <a:pt x="140018" y="425887"/>
                  <a:pt x="128350" y="433666"/>
                  <a:pt x="118626" y="429777"/>
                </a:cubicBezTo>
                <a:lnTo>
                  <a:pt x="91400" y="421998"/>
                </a:lnTo>
                <a:cubicBezTo>
                  <a:pt x="128350" y="460892"/>
                  <a:pt x="178912" y="484228"/>
                  <a:pt x="235308" y="484228"/>
                </a:cubicBezTo>
                <a:cubicBezTo>
                  <a:pt x="272257" y="484228"/>
                  <a:pt x="309206" y="472560"/>
                  <a:pt x="340321" y="453113"/>
                </a:cubicBezTo>
                <a:cubicBezTo>
                  <a:pt x="348100" y="449224"/>
                  <a:pt x="359768" y="451168"/>
                  <a:pt x="365602" y="460892"/>
                </a:cubicBezTo>
                <a:close/>
                <a:moveTo>
                  <a:pt x="19447" y="322819"/>
                </a:moveTo>
                <a:cubicBezTo>
                  <a:pt x="31115" y="322819"/>
                  <a:pt x="38894" y="313095"/>
                  <a:pt x="38894" y="301427"/>
                </a:cubicBezTo>
                <a:cubicBezTo>
                  <a:pt x="38894" y="297538"/>
                  <a:pt x="38894" y="295593"/>
                  <a:pt x="38894" y="291704"/>
                </a:cubicBezTo>
                <a:cubicBezTo>
                  <a:pt x="38894" y="198358"/>
                  <a:pt x="105013" y="120571"/>
                  <a:pt x="190580" y="101124"/>
                </a:cubicBezTo>
                <a:cubicBezTo>
                  <a:pt x="190580" y="101124"/>
                  <a:pt x="169188" y="122516"/>
                  <a:pt x="169188" y="122516"/>
                </a:cubicBezTo>
                <a:cubicBezTo>
                  <a:pt x="157520" y="134184"/>
                  <a:pt x="163354" y="151686"/>
                  <a:pt x="178912" y="155575"/>
                </a:cubicBezTo>
                <a:cubicBezTo>
                  <a:pt x="184746" y="157520"/>
                  <a:pt x="192524" y="155575"/>
                  <a:pt x="196414" y="149741"/>
                </a:cubicBezTo>
                <a:cubicBezTo>
                  <a:pt x="206137" y="140018"/>
                  <a:pt x="215861" y="130294"/>
                  <a:pt x="225584" y="120571"/>
                </a:cubicBezTo>
                <a:cubicBezTo>
                  <a:pt x="231418" y="114737"/>
                  <a:pt x="237252" y="108903"/>
                  <a:pt x="241142" y="105013"/>
                </a:cubicBezTo>
                <a:cubicBezTo>
                  <a:pt x="246976" y="99179"/>
                  <a:pt x="254754" y="93345"/>
                  <a:pt x="258644" y="83622"/>
                </a:cubicBezTo>
                <a:cubicBezTo>
                  <a:pt x="264478" y="70009"/>
                  <a:pt x="250865" y="60285"/>
                  <a:pt x="241142" y="50562"/>
                </a:cubicBezTo>
                <a:cubicBezTo>
                  <a:pt x="233363" y="40839"/>
                  <a:pt x="221695" y="29170"/>
                  <a:pt x="211971" y="19447"/>
                </a:cubicBezTo>
                <a:cubicBezTo>
                  <a:pt x="208082" y="15558"/>
                  <a:pt x="204193" y="11668"/>
                  <a:pt x="198358" y="5834"/>
                </a:cubicBezTo>
                <a:cubicBezTo>
                  <a:pt x="190580" y="-1945"/>
                  <a:pt x="178912" y="-1945"/>
                  <a:pt x="171133" y="5834"/>
                </a:cubicBezTo>
                <a:cubicBezTo>
                  <a:pt x="163354" y="13613"/>
                  <a:pt x="163354" y="25281"/>
                  <a:pt x="171133" y="33060"/>
                </a:cubicBezTo>
                <a:lnTo>
                  <a:pt x="198358" y="60285"/>
                </a:lnTo>
                <a:cubicBezTo>
                  <a:pt x="87511" y="77788"/>
                  <a:pt x="0" y="175022"/>
                  <a:pt x="0" y="291704"/>
                </a:cubicBezTo>
                <a:lnTo>
                  <a:pt x="0" y="303372"/>
                </a:lnTo>
                <a:cubicBezTo>
                  <a:pt x="0" y="315040"/>
                  <a:pt x="9723" y="322819"/>
                  <a:pt x="19447" y="322819"/>
                </a:cubicBezTo>
                <a:close/>
                <a:moveTo>
                  <a:pt x="511454" y="381159"/>
                </a:moveTo>
                <a:cubicBezTo>
                  <a:pt x="509509" y="371436"/>
                  <a:pt x="497841" y="363657"/>
                  <a:pt x="488117" y="367547"/>
                </a:cubicBezTo>
                <a:lnTo>
                  <a:pt x="449224" y="377270"/>
                </a:lnTo>
                <a:cubicBezTo>
                  <a:pt x="460892" y="350044"/>
                  <a:pt x="466726" y="320874"/>
                  <a:pt x="466726" y="291704"/>
                </a:cubicBezTo>
                <a:cubicBezTo>
                  <a:pt x="466726" y="204193"/>
                  <a:pt x="418109" y="124460"/>
                  <a:pt x="340321" y="83622"/>
                </a:cubicBezTo>
                <a:cubicBezTo>
                  <a:pt x="330597" y="77788"/>
                  <a:pt x="318929" y="81677"/>
                  <a:pt x="315040" y="91400"/>
                </a:cubicBezTo>
                <a:cubicBezTo>
                  <a:pt x="309206" y="101124"/>
                  <a:pt x="313095" y="112792"/>
                  <a:pt x="322819" y="116681"/>
                </a:cubicBezTo>
                <a:cubicBezTo>
                  <a:pt x="386993" y="151686"/>
                  <a:pt x="427832" y="217805"/>
                  <a:pt x="427832" y="291704"/>
                </a:cubicBezTo>
                <a:cubicBezTo>
                  <a:pt x="427832" y="311151"/>
                  <a:pt x="423943" y="330597"/>
                  <a:pt x="418109" y="350044"/>
                </a:cubicBezTo>
                <a:lnTo>
                  <a:pt x="410330" y="322819"/>
                </a:lnTo>
                <a:cubicBezTo>
                  <a:pt x="408385" y="313095"/>
                  <a:pt x="396717" y="305316"/>
                  <a:pt x="386993" y="309206"/>
                </a:cubicBezTo>
                <a:cubicBezTo>
                  <a:pt x="377270" y="311151"/>
                  <a:pt x="369491" y="322819"/>
                  <a:pt x="373381" y="332542"/>
                </a:cubicBezTo>
                <a:cubicBezTo>
                  <a:pt x="373381" y="332542"/>
                  <a:pt x="394772" y="412274"/>
                  <a:pt x="394772" y="412274"/>
                </a:cubicBezTo>
                <a:cubicBezTo>
                  <a:pt x="396717" y="416164"/>
                  <a:pt x="400606" y="421998"/>
                  <a:pt x="404496" y="423943"/>
                </a:cubicBezTo>
                <a:cubicBezTo>
                  <a:pt x="408385" y="425887"/>
                  <a:pt x="414219" y="427832"/>
                  <a:pt x="420053" y="425887"/>
                </a:cubicBezTo>
                <a:lnTo>
                  <a:pt x="499786" y="404496"/>
                </a:lnTo>
                <a:cubicBezTo>
                  <a:pt x="509509" y="402551"/>
                  <a:pt x="515343" y="390883"/>
                  <a:pt x="511454" y="381159"/>
                </a:cubicBezTo>
                <a:close/>
              </a:path>
            </a:pathLst>
          </a:custGeom>
          <a:solidFill>
            <a:srgbClr val="27DDF3"/>
          </a:solidFill>
          <a:ln w="19348" cap="flat">
            <a:noFill/>
            <a:prstDash val="solid"/>
            <a:miter/>
          </a:ln>
        </p:spPr>
        <p:txBody>
          <a:bodyPr rtlCol="0" anchor="ctr"/>
          <a:lstStyle/>
          <a:p>
            <a:endParaRPr lang="en-US" dirty="0"/>
          </a:p>
        </p:txBody>
      </p:sp>
      <p:cxnSp>
        <p:nvCxnSpPr>
          <p:cNvPr id="5" name="Straight Arrow Connector 4">
            <a:extLst>
              <a:ext uri="{FF2B5EF4-FFF2-40B4-BE49-F238E27FC236}">
                <a16:creationId xmlns:a16="http://schemas.microsoft.com/office/drawing/2014/main" id="{0ABC8115-6A02-44ED-1E22-560A60A9D30D}"/>
              </a:ext>
            </a:extLst>
          </p:cNvPr>
          <p:cNvCxnSpPr/>
          <p:nvPr/>
        </p:nvCxnSpPr>
        <p:spPr>
          <a:xfrm>
            <a:off x="2109373" y="2875820"/>
            <a:ext cx="1579802"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46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 calcmode="lin" valueType="num">
                                      <p:cBhvr>
                                        <p:cTn id="42" dur="500" fill="hold"/>
                                        <p:tgtEl>
                                          <p:spTgt spid="4"/>
                                        </p:tgtEl>
                                        <p:attrNameLst>
                                          <p:attrName>style.rotation</p:attrName>
                                        </p:attrNameLst>
                                      </p:cBhvr>
                                      <p:tavLst>
                                        <p:tav tm="0">
                                          <p:val>
                                            <p:fltVal val="360"/>
                                          </p:val>
                                        </p:tav>
                                        <p:tav tm="100000">
                                          <p:val>
                                            <p:fltVal val="0"/>
                                          </p:val>
                                        </p:tav>
                                      </p:tavLst>
                                    </p:anim>
                                    <p:animEffect transition="in" filter="fade">
                                      <p:cBhvr>
                                        <p:cTn id="43" dur="500"/>
                                        <p:tgtEl>
                                          <p:spTgt spid="4"/>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2" name="Title 1">
            <a:extLst>
              <a:ext uri="{FF2B5EF4-FFF2-40B4-BE49-F238E27FC236}">
                <a16:creationId xmlns:a16="http://schemas.microsoft.com/office/drawing/2014/main" id="{AB96FCAD-4B08-F2ED-E5F8-0ECD7210C564}"/>
              </a:ext>
            </a:extLst>
          </p:cNvPr>
          <p:cNvSpPr>
            <a:spLocks noGrp="1"/>
          </p:cNvSpPr>
          <p:nvPr>
            <p:ph type="title"/>
          </p:nvPr>
        </p:nvSpPr>
        <p:spPr>
          <a:xfrm>
            <a:off x="3789262" y="109853"/>
            <a:ext cx="4613476" cy="575195"/>
          </a:xfrm>
        </p:spPr>
        <p:txBody>
          <a:bodyPr/>
          <a:lstStyle/>
          <a:p>
            <a:r>
              <a:rPr lang="en-US" dirty="0" err="1"/>
              <a:t>GitOps</a:t>
            </a:r>
            <a:endParaRPr lang="en-US" dirty="0"/>
          </a:p>
        </p:txBody>
      </p:sp>
      <p:sp>
        <p:nvSpPr>
          <p:cNvPr id="8" name="Rectangle: Rounded Corners 7">
            <a:extLst>
              <a:ext uri="{FF2B5EF4-FFF2-40B4-BE49-F238E27FC236}">
                <a16:creationId xmlns:a16="http://schemas.microsoft.com/office/drawing/2014/main" id="{32B01997-39DD-A2A9-2B90-6C12A96895C4}"/>
              </a:ext>
            </a:extLst>
          </p:cNvPr>
          <p:cNvSpPr/>
          <p:nvPr/>
        </p:nvSpPr>
        <p:spPr>
          <a:xfrm>
            <a:off x="5086291" y="2423866"/>
            <a:ext cx="2019419" cy="2010269"/>
          </a:xfrm>
          <a:prstGeom prst="roundRect">
            <a:avLst>
              <a:gd name="adj" fmla="val 6237"/>
            </a:avLst>
          </a:prstGeom>
          <a:noFill/>
          <a:ln w="38100" cap="rnd">
            <a:solidFill>
              <a:srgbClr val="27DDF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CD1018E-3026-EE6C-B033-A8BCA3A9CA1D}"/>
              </a:ext>
            </a:extLst>
          </p:cNvPr>
          <p:cNvSpPr/>
          <p:nvPr/>
        </p:nvSpPr>
        <p:spPr>
          <a:xfrm>
            <a:off x="7393028" y="2423866"/>
            <a:ext cx="2019419" cy="2010269"/>
          </a:xfrm>
          <a:prstGeom prst="roundRect">
            <a:avLst>
              <a:gd name="adj" fmla="val 6237"/>
            </a:avLst>
          </a:prstGeom>
          <a:noFill/>
          <a:ln w="381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FF2D2D8-F223-86A4-A0DA-D0CAB44FEE0C}"/>
              </a:ext>
            </a:extLst>
          </p:cNvPr>
          <p:cNvSpPr/>
          <p:nvPr/>
        </p:nvSpPr>
        <p:spPr>
          <a:xfrm>
            <a:off x="2736265" y="2423866"/>
            <a:ext cx="2019419" cy="2010269"/>
          </a:xfrm>
          <a:prstGeom prst="roundRect">
            <a:avLst>
              <a:gd name="adj" fmla="val 6237"/>
            </a:avLst>
          </a:prstGeom>
          <a:noFill/>
          <a:ln w="381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upo 15">
            <a:extLst>
              <a:ext uri="{FF2B5EF4-FFF2-40B4-BE49-F238E27FC236}">
                <a16:creationId xmlns:a16="http://schemas.microsoft.com/office/drawing/2014/main" id="{3EC148B5-209F-4216-8A35-A93B62E9FC3A}"/>
              </a:ext>
            </a:extLst>
          </p:cNvPr>
          <p:cNvGrpSpPr/>
          <p:nvPr/>
        </p:nvGrpSpPr>
        <p:grpSpPr>
          <a:xfrm>
            <a:off x="5223370" y="2499324"/>
            <a:ext cx="798649" cy="1001487"/>
            <a:chOff x="1062844" y="3429000"/>
            <a:chExt cx="1119886" cy="1494864"/>
          </a:xfrm>
        </p:grpSpPr>
        <p:pic>
          <p:nvPicPr>
            <p:cNvPr id="4" name="Picture 20">
              <a:extLst>
                <a:ext uri="{FF2B5EF4-FFF2-40B4-BE49-F238E27FC236}">
                  <a16:creationId xmlns:a16="http://schemas.microsoft.com/office/drawing/2014/main" id="{391CF98B-8484-B373-0A35-3EBC1EFB3AD9}"/>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Terraform and HCL - IntelliJ IDEs Plugin | Marketplace">
              <a:extLst>
                <a:ext uri="{FF2B5EF4-FFF2-40B4-BE49-F238E27FC236}">
                  <a16:creationId xmlns:a16="http://schemas.microsoft.com/office/drawing/2014/main" id="{FA2E5D05-3992-CB34-1D16-3193D9F0F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081" y="3987615"/>
              <a:ext cx="416862" cy="4168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o 16">
            <a:extLst>
              <a:ext uri="{FF2B5EF4-FFF2-40B4-BE49-F238E27FC236}">
                <a16:creationId xmlns:a16="http://schemas.microsoft.com/office/drawing/2014/main" id="{4528E936-31CE-85C9-62B7-C0577AC1BF8F}"/>
              </a:ext>
            </a:extLst>
          </p:cNvPr>
          <p:cNvGrpSpPr/>
          <p:nvPr/>
        </p:nvGrpSpPr>
        <p:grpSpPr>
          <a:xfrm>
            <a:off x="6022019" y="2546035"/>
            <a:ext cx="798649" cy="1001487"/>
            <a:chOff x="2245110" y="3429000"/>
            <a:chExt cx="1119886" cy="1494864"/>
          </a:xfrm>
        </p:grpSpPr>
        <p:pic>
          <p:nvPicPr>
            <p:cNvPr id="11" name="Picture 20">
              <a:extLst>
                <a:ext uri="{FF2B5EF4-FFF2-40B4-BE49-F238E27FC236}">
                  <a16:creationId xmlns:a16="http://schemas.microsoft.com/office/drawing/2014/main" id="{F87DFFFA-9F59-1F28-DFD0-9EB01F864C67}"/>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2245110"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Kubernetes">
              <a:extLst>
                <a:ext uri="{FF2B5EF4-FFF2-40B4-BE49-F238E27FC236}">
                  <a16:creationId xmlns:a16="http://schemas.microsoft.com/office/drawing/2014/main" id="{66B65EC6-F289-B041-5B75-15ABF006A0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208" y="4047025"/>
              <a:ext cx="357452" cy="3574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upo 17">
            <a:extLst>
              <a:ext uri="{FF2B5EF4-FFF2-40B4-BE49-F238E27FC236}">
                <a16:creationId xmlns:a16="http://schemas.microsoft.com/office/drawing/2014/main" id="{EF447A4F-5275-E925-3667-C7C06FAFC650}"/>
              </a:ext>
            </a:extLst>
          </p:cNvPr>
          <p:cNvGrpSpPr/>
          <p:nvPr/>
        </p:nvGrpSpPr>
        <p:grpSpPr>
          <a:xfrm>
            <a:off x="5213864" y="3401237"/>
            <a:ext cx="817659" cy="1032898"/>
            <a:chOff x="1062844" y="4745221"/>
            <a:chExt cx="1119886" cy="1494864"/>
          </a:xfrm>
        </p:grpSpPr>
        <p:pic>
          <p:nvPicPr>
            <p:cNvPr id="14" name="Picture 20">
              <a:extLst>
                <a:ext uri="{FF2B5EF4-FFF2-40B4-BE49-F238E27FC236}">
                  <a16:creationId xmlns:a16="http://schemas.microsoft.com/office/drawing/2014/main" id="{0F7587B9-3631-849C-E505-49E4E2D49E51}"/>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4745221"/>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Ansible · GitHub">
              <a:extLst>
                <a:ext uri="{FF2B5EF4-FFF2-40B4-BE49-F238E27FC236}">
                  <a16:creationId xmlns:a16="http://schemas.microsoft.com/office/drawing/2014/main" id="{EA1D2915-858D-CD12-DD5F-D16A3058E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4081" y="5238598"/>
              <a:ext cx="502459" cy="502459"/>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30">
            <a:extLst>
              <a:ext uri="{FF2B5EF4-FFF2-40B4-BE49-F238E27FC236}">
                <a16:creationId xmlns:a16="http://schemas.microsoft.com/office/drawing/2014/main" id="{3A718CBB-5C77-E069-FEF4-BBA806C1F432}"/>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00" y="3581101"/>
            <a:ext cx="735469" cy="7354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B7D694A-4AE5-BB4D-AB2D-EEE3D8E65DA8}"/>
              </a:ext>
            </a:extLst>
          </p:cNvPr>
          <p:cNvPicPr>
            <a:picLocks noChangeAspect="1"/>
          </p:cNvPicPr>
          <p:nvPr/>
        </p:nvPicPr>
        <p:blipFill>
          <a:blip r:embed="rId8">
            <a:duotone>
              <a:schemeClr val="accent6">
                <a:shade val="45000"/>
                <a:satMod val="135000"/>
              </a:schemeClr>
              <a:prstClr val="white"/>
            </a:duotone>
          </a:blip>
          <a:stretch>
            <a:fillRect/>
          </a:stretch>
        </p:blipFill>
        <p:spPr>
          <a:xfrm>
            <a:off x="3068365" y="2802754"/>
            <a:ext cx="1196965" cy="1196965"/>
          </a:xfrm>
          <a:prstGeom prst="rect">
            <a:avLst/>
          </a:prstGeom>
        </p:spPr>
      </p:pic>
      <p:sp>
        <p:nvSpPr>
          <p:cNvPr id="19" name="CuadroTexto 27">
            <a:extLst>
              <a:ext uri="{FF2B5EF4-FFF2-40B4-BE49-F238E27FC236}">
                <a16:creationId xmlns:a16="http://schemas.microsoft.com/office/drawing/2014/main" id="{1EAC7A9C-1E86-CA81-3DA0-5DA09624758E}"/>
              </a:ext>
            </a:extLst>
          </p:cNvPr>
          <p:cNvSpPr txBox="1"/>
          <p:nvPr/>
        </p:nvSpPr>
        <p:spPr>
          <a:xfrm>
            <a:off x="8052217" y="3273324"/>
            <a:ext cx="701039" cy="307777"/>
          </a:xfrm>
          <a:prstGeom prst="rect">
            <a:avLst/>
          </a:prstGeom>
          <a:noFill/>
        </p:spPr>
        <p:txBody>
          <a:bodyPr wrap="square" rtlCol="0">
            <a:spAutoFit/>
          </a:bodyPr>
          <a:lstStyle/>
          <a:p>
            <a:r>
              <a:rPr lang="en-US" sz="1400" b="1" dirty="0">
                <a:ln w="0"/>
                <a:solidFill>
                  <a:schemeClr val="bg1"/>
                </a:solidFill>
                <a:effectLst>
                  <a:outerShdw blurRad="38100" dist="25400" dir="5400000" algn="ctr" rotWithShape="0">
                    <a:srgbClr val="6E747A">
                      <a:alpha val="43000"/>
                    </a:srgbClr>
                  </a:outerShdw>
                </a:effectLst>
                <a:latin typeface="Ubuntu" panose="020B0504030602030204" pitchFamily="34" charset="0"/>
              </a:rPr>
              <a:t>CI/CD</a:t>
            </a:r>
            <a:endParaRPr lang="es-MX" sz="1400" b="1" dirty="0">
              <a:ln w="0"/>
              <a:solidFill>
                <a:schemeClr val="bg1"/>
              </a:solidFill>
              <a:effectLst>
                <a:outerShdw blurRad="38100" dist="25400" dir="5400000" algn="ctr" rotWithShape="0">
                  <a:srgbClr val="6E747A">
                    <a:alpha val="43000"/>
                  </a:srgbClr>
                </a:outerShdw>
              </a:effectLst>
              <a:latin typeface="Ubuntu" panose="020B0504030602030204" pitchFamily="34" charset="0"/>
            </a:endParaRPr>
          </a:p>
        </p:txBody>
      </p:sp>
      <p:sp>
        <p:nvSpPr>
          <p:cNvPr id="22" name="Graphic 19">
            <a:extLst>
              <a:ext uri="{FF2B5EF4-FFF2-40B4-BE49-F238E27FC236}">
                <a16:creationId xmlns:a16="http://schemas.microsoft.com/office/drawing/2014/main" id="{99032C4D-C273-F671-2CF1-34DF62939AB0}"/>
              </a:ext>
            </a:extLst>
          </p:cNvPr>
          <p:cNvSpPr/>
          <p:nvPr/>
        </p:nvSpPr>
        <p:spPr>
          <a:xfrm>
            <a:off x="7904359" y="2853102"/>
            <a:ext cx="1103273" cy="1003717"/>
          </a:xfrm>
          <a:custGeom>
            <a:avLst/>
            <a:gdLst>
              <a:gd name="connsiteX0" fmla="*/ 365602 w 512671"/>
              <a:gd name="connsiteY0" fmla="*/ 460892 h 525066"/>
              <a:gd name="connsiteX1" fmla="*/ 359768 w 512671"/>
              <a:gd name="connsiteY1" fmla="*/ 488117 h 525066"/>
              <a:gd name="connsiteX2" fmla="*/ 233363 w 512671"/>
              <a:gd name="connsiteY2" fmla="*/ 525067 h 525066"/>
              <a:gd name="connsiteX3" fmla="*/ 50562 w 512671"/>
              <a:gd name="connsiteY3" fmla="*/ 437555 h 525066"/>
              <a:gd name="connsiteX4" fmla="*/ 40839 w 512671"/>
              <a:gd name="connsiteY4" fmla="*/ 476449 h 525066"/>
              <a:gd name="connsiteX5" fmla="*/ 13613 w 512671"/>
              <a:gd name="connsiteY5" fmla="*/ 490062 h 525066"/>
              <a:gd name="connsiteX6" fmla="*/ 1945 w 512671"/>
              <a:gd name="connsiteY6" fmla="*/ 466726 h 525066"/>
              <a:gd name="connsiteX7" fmla="*/ 23336 w 512671"/>
              <a:gd name="connsiteY7" fmla="*/ 386993 h 525066"/>
              <a:gd name="connsiteX8" fmla="*/ 46673 w 512671"/>
              <a:gd name="connsiteY8" fmla="*/ 373381 h 525066"/>
              <a:gd name="connsiteX9" fmla="*/ 66119 w 512671"/>
              <a:gd name="connsiteY9" fmla="*/ 379215 h 525066"/>
              <a:gd name="connsiteX10" fmla="*/ 114737 w 512671"/>
              <a:gd name="connsiteY10" fmla="*/ 388938 h 525066"/>
              <a:gd name="connsiteX11" fmla="*/ 128350 w 512671"/>
              <a:gd name="connsiteY11" fmla="*/ 392828 h 525066"/>
              <a:gd name="connsiteX12" fmla="*/ 141962 w 512671"/>
              <a:gd name="connsiteY12" fmla="*/ 416164 h 525066"/>
              <a:gd name="connsiteX13" fmla="*/ 118626 w 512671"/>
              <a:gd name="connsiteY13" fmla="*/ 429777 h 525066"/>
              <a:gd name="connsiteX14" fmla="*/ 91400 w 512671"/>
              <a:gd name="connsiteY14" fmla="*/ 421998 h 525066"/>
              <a:gd name="connsiteX15" fmla="*/ 235308 w 512671"/>
              <a:gd name="connsiteY15" fmla="*/ 484228 h 525066"/>
              <a:gd name="connsiteX16" fmla="*/ 340321 w 512671"/>
              <a:gd name="connsiteY16" fmla="*/ 453113 h 525066"/>
              <a:gd name="connsiteX17" fmla="*/ 365602 w 512671"/>
              <a:gd name="connsiteY17" fmla="*/ 460892 h 525066"/>
              <a:gd name="connsiteX18" fmla="*/ 19447 w 512671"/>
              <a:gd name="connsiteY18" fmla="*/ 322819 h 525066"/>
              <a:gd name="connsiteX19" fmla="*/ 38894 w 512671"/>
              <a:gd name="connsiteY19" fmla="*/ 301427 h 525066"/>
              <a:gd name="connsiteX20" fmla="*/ 38894 w 512671"/>
              <a:gd name="connsiteY20" fmla="*/ 291704 h 525066"/>
              <a:gd name="connsiteX21" fmla="*/ 190580 w 512671"/>
              <a:gd name="connsiteY21" fmla="*/ 101124 h 525066"/>
              <a:gd name="connsiteX22" fmla="*/ 169188 w 512671"/>
              <a:gd name="connsiteY22" fmla="*/ 122516 h 525066"/>
              <a:gd name="connsiteX23" fmla="*/ 178912 w 512671"/>
              <a:gd name="connsiteY23" fmla="*/ 155575 h 525066"/>
              <a:gd name="connsiteX24" fmla="*/ 196414 w 512671"/>
              <a:gd name="connsiteY24" fmla="*/ 149741 h 525066"/>
              <a:gd name="connsiteX25" fmla="*/ 225584 w 512671"/>
              <a:gd name="connsiteY25" fmla="*/ 120571 h 525066"/>
              <a:gd name="connsiteX26" fmla="*/ 241142 w 512671"/>
              <a:gd name="connsiteY26" fmla="*/ 105013 h 525066"/>
              <a:gd name="connsiteX27" fmla="*/ 258644 w 512671"/>
              <a:gd name="connsiteY27" fmla="*/ 83622 h 525066"/>
              <a:gd name="connsiteX28" fmla="*/ 241142 w 512671"/>
              <a:gd name="connsiteY28" fmla="*/ 50562 h 525066"/>
              <a:gd name="connsiteX29" fmla="*/ 211971 w 512671"/>
              <a:gd name="connsiteY29" fmla="*/ 19447 h 525066"/>
              <a:gd name="connsiteX30" fmla="*/ 198358 w 512671"/>
              <a:gd name="connsiteY30" fmla="*/ 5834 h 525066"/>
              <a:gd name="connsiteX31" fmla="*/ 171133 w 512671"/>
              <a:gd name="connsiteY31" fmla="*/ 5834 h 525066"/>
              <a:gd name="connsiteX32" fmla="*/ 171133 w 512671"/>
              <a:gd name="connsiteY32" fmla="*/ 33060 h 525066"/>
              <a:gd name="connsiteX33" fmla="*/ 198358 w 512671"/>
              <a:gd name="connsiteY33" fmla="*/ 60285 h 525066"/>
              <a:gd name="connsiteX34" fmla="*/ 0 w 512671"/>
              <a:gd name="connsiteY34" fmla="*/ 291704 h 525066"/>
              <a:gd name="connsiteX35" fmla="*/ 0 w 512671"/>
              <a:gd name="connsiteY35" fmla="*/ 303372 h 525066"/>
              <a:gd name="connsiteX36" fmla="*/ 19447 w 512671"/>
              <a:gd name="connsiteY36" fmla="*/ 322819 h 525066"/>
              <a:gd name="connsiteX37" fmla="*/ 511454 w 512671"/>
              <a:gd name="connsiteY37" fmla="*/ 381159 h 525066"/>
              <a:gd name="connsiteX38" fmla="*/ 488117 w 512671"/>
              <a:gd name="connsiteY38" fmla="*/ 367547 h 525066"/>
              <a:gd name="connsiteX39" fmla="*/ 449224 w 512671"/>
              <a:gd name="connsiteY39" fmla="*/ 377270 h 525066"/>
              <a:gd name="connsiteX40" fmla="*/ 466726 w 512671"/>
              <a:gd name="connsiteY40" fmla="*/ 291704 h 525066"/>
              <a:gd name="connsiteX41" fmla="*/ 340321 w 512671"/>
              <a:gd name="connsiteY41" fmla="*/ 83622 h 525066"/>
              <a:gd name="connsiteX42" fmla="*/ 315040 w 512671"/>
              <a:gd name="connsiteY42" fmla="*/ 91400 h 525066"/>
              <a:gd name="connsiteX43" fmla="*/ 322819 w 512671"/>
              <a:gd name="connsiteY43" fmla="*/ 116681 h 525066"/>
              <a:gd name="connsiteX44" fmla="*/ 427832 w 512671"/>
              <a:gd name="connsiteY44" fmla="*/ 291704 h 525066"/>
              <a:gd name="connsiteX45" fmla="*/ 418109 w 512671"/>
              <a:gd name="connsiteY45" fmla="*/ 350044 h 525066"/>
              <a:gd name="connsiteX46" fmla="*/ 410330 w 512671"/>
              <a:gd name="connsiteY46" fmla="*/ 322819 h 525066"/>
              <a:gd name="connsiteX47" fmla="*/ 386993 w 512671"/>
              <a:gd name="connsiteY47" fmla="*/ 309206 h 525066"/>
              <a:gd name="connsiteX48" fmla="*/ 373381 w 512671"/>
              <a:gd name="connsiteY48" fmla="*/ 332542 h 525066"/>
              <a:gd name="connsiteX49" fmla="*/ 394772 w 512671"/>
              <a:gd name="connsiteY49" fmla="*/ 412274 h 525066"/>
              <a:gd name="connsiteX50" fmla="*/ 404496 w 512671"/>
              <a:gd name="connsiteY50" fmla="*/ 423943 h 525066"/>
              <a:gd name="connsiteX51" fmla="*/ 420053 w 512671"/>
              <a:gd name="connsiteY51" fmla="*/ 425887 h 525066"/>
              <a:gd name="connsiteX52" fmla="*/ 499786 w 512671"/>
              <a:gd name="connsiteY52" fmla="*/ 404496 h 525066"/>
              <a:gd name="connsiteX53" fmla="*/ 511454 w 512671"/>
              <a:gd name="connsiteY53" fmla="*/ 381159 h 52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2671" h="525066">
                <a:moveTo>
                  <a:pt x="365602" y="460892"/>
                </a:moveTo>
                <a:cubicBezTo>
                  <a:pt x="371436" y="470615"/>
                  <a:pt x="369491" y="482283"/>
                  <a:pt x="359768" y="488117"/>
                </a:cubicBezTo>
                <a:cubicBezTo>
                  <a:pt x="322819" y="511454"/>
                  <a:pt x="278091" y="525067"/>
                  <a:pt x="233363" y="525067"/>
                </a:cubicBezTo>
                <a:cubicBezTo>
                  <a:pt x="161409" y="525067"/>
                  <a:pt x="95290" y="492007"/>
                  <a:pt x="50562" y="437555"/>
                </a:cubicBezTo>
                <a:cubicBezTo>
                  <a:pt x="50562" y="437555"/>
                  <a:pt x="40839" y="476449"/>
                  <a:pt x="40839" y="476449"/>
                </a:cubicBezTo>
                <a:cubicBezTo>
                  <a:pt x="36949" y="488117"/>
                  <a:pt x="25281" y="493951"/>
                  <a:pt x="13613" y="490062"/>
                </a:cubicBezTo>
                <a:cubicBezTo>
                  <a:pt x="3889" y="486173"/>
                  <a:pt x="0" y="476449"/>
                  <a:pt x="1945" y="466726"/>
                </a:cubicBezTo>
                <a:cubicBezTo>
                  <a:pt x="1945" y="466726"/>
                  <a:pt x="23336" y="386993"/>
                  <a:pt x="23336" y="386993"/>
                </a:cubicBezTo>
                <a:cubicBezTo>
                  <a:pt x="25281" y="377270"/>
                  <a:pt x="36949" y="371436"/>
                  <a:pt x="46673" y="373381"/>
                </a:cubicBezTo>
                <a:cubicBezTo>
                  <a:pt x="52507" y="375325"/>
                  <a:pt x="58341" y="377270"/>
                  <a:pt x="66119" y="379215"/>
                </a:cubicBezTo>
                <a:cubicBezTo>
                  <a:pt x="81677" y="381159"/>
                  <a:pt x="97235" y="385049"/>
                  <a:pt x="114737" y="388938"/>
                </a:cubicBezTo>
                <a:cubicBezTo>
                  <a:pt x="118626" y="390883"/>
                  <a:pt x="124460" y="390883"/>
                  <a:pt x="128350" y="392828"/>
                </a:cubicBezTo>
                <a:cubicBezTo>
                  <a:pt x="138073" y="394772"/>
                  <a:pt x="145852" y="406440"/>
                  <a:pt x="141962" y="416164"/>
                </a:cubicBezTo>
                <a:cubicBezTo>
                  <a:pt x="140018" y="425887"/>
                  <a:pt x="128350" y="433666"/>
                  <a:pt x="118626" y="429777"/>
                </a:cubicBezTo>
                <a:lnTo>
                  <a:pt x="91400" y="421998"/>
                </a:lnTo>
                <a:cubicBezTo>
                  <a:pt x="128350" y="460892"/>
                  <a:pt x="178912" y="484228"/>
                  <a:pt x="235308" y="484228"/>
                </a:cubicBezTo>
                <a:cubicBezTo>
                  <a:pt x="272257" y="484228"/>
                  <a:pt x="309206" y="472560"/>
                  <a:pt x="340321" y="453113"/>
                </a:cubicBezTo>
                <a:cubicBezTo>
                  <a:pt x="348100" y="449224"/>
                  <a:pt x="359768" y="451168"/>
                  <a:pt x="365602" y="460892"/>
                </a:cubicBezTo>
                <a:close/>
                <a:moveTo>
                  <a:pt x="19447" y="322819"/>
                </a:moveTo>
                <a:cubicBezTo>
                  <a:pt x="31115" y="322819"/>
                  <a:pt x="38894" y="313095"/>
                  <a:pt x="38894" y="301427"/>
                </a:cubicBezTo>
                <a:cubicBezTo>
                  <a:pt x="38894" y="297538"/>
                  <a:pt x="38894" y="295593"/>
                  <a:pt x="38894" y="291704"/>
                </a:cubicBezTo>
                <a:cubicBezTo>
                  <a:pt x="38894" y="198358"/>
                  <a:pt x="105013" y="120571"/>
                  <a:pt x="190580" y="101124"/>
                </a:cubicBezTo>
                <a:cubicBezTo>
                  <a:pt x="190580" y="101124"/>
                  <a:pt x="169188" y="122516"/>
                  <a:pt x="169188" y="122516"/>
                </a:cubicBezTo>
                <a:cubicBezTo>
                  <a:pt x="157520" y="134184"/>
                  <a:pt x="163354" y="151686"/>
                  <a:pt x="178912" y="155575"/>
                </a:cubicBezTo>
                <a:cubicBezTo>
                  <a:pt x="184746" y="157520"/>
                  <a:pt x="192524" y="155575"/>
                  <a:pt x="196414" y="149741"/>
                </a:cubicBezTo>
                <a:cubicBezTo>
                  <a:pt x="206137" y="140018"/>
                  <a:pt x="215861" y="130294"/>
                  <a:pt x="225584" y="120571"/>
                </a:cubicBezTo>
                <a:cubicBezTo>
                  <a:pt x="231418" y="114737"/>
                  <a:pt x="237252" y="108903"/>
                  <a:pt x="241142" y="105013"/>
                </a:cubicBezTo>
                <a:cubicBezTo>
                  <a:pt x="246976" y="99179"/>
                  <a:pt x="254754" y="93345"/>
                  <a:pt x="258644" y="83622"/>
                </a:cubicBezTo>
                <a:cubicBezTo>
                  <a:pt x="264478" y="70009"/>
                  <a:pt x="250865" y="60285"/>
                  <a:pt x="241142" y="50562"/>
                </a:cubicBezTo>
                <a:cubicBezTo>
                  <a:pt x="233363" y="40839"/>
                  <a:pt x="221695" y="29170"/>
                  <a:pt x="211971" y="19447"/>
                </a:cubicBezTo>
                <a:cubicBezTo>
                  <a:pt x="208082" y="15558"/>
                  <a:pt x="204193" y="11668"/>
                  <a:pt x="198358" y="5834"/>
                </a:cubicBezTo>
                <a:cubicBezTo>
                  <a:pt x="190580" y="-1945"/>
                  <a:pt x="178912" y="-1945"/>
                  <a:pt x="171133" y="5834"/>
                </a:cubicBezTo>
                <a:cubicBezTo>
                  <a:pt x="163354" y="13613"/>
                  <a:pt x="163354" y="25281"/>
                  <a:pt x="171133" y="33060"/>
                </a:cubicBezTo>
                <a:lnTo>
                  <a:pt x="198358" y="60285"/>
                </a:lnTo>
                <a:cubicBezTo>
                  <a:pt x="87511" y="77788"/>
                  <a:pt x="0" y="175022"/>
                  <a:pt x="0" y="291704"/>
                </a:cubicBezTo>
                <a:lnTo>
                  <a:pt x="0" y="303372"/>
                </a:lnTo>
                <a:cubicBezTo>
                  <a:pt x="0" y="315040"/>
                  <a:pt x="9723" y="322819"/>
                  <a:pt x="19447" y="322819"/>
                </a:cubicBezTo>
                <a:close/>
                <a:moveTo>
                  <a:pt x="511454" y="381159"/>
                </a:moveTo>
                <a:cubicBezTo>
                  <a:pt x="509509" y="371436"/>
                  <a:pt x="497841" y="363657"/>
                  <a:pt x="488117" y="367547"/>
                </a:cubicBezTo>
                <a:lnTo>
                  <a:pt x="449224" y="377270"/>
                </a:lnTo>
                <a:cubicBezTo>
                  <a:pt x="460892" y="350044"/>
                  <a:pt x="466726" y="320874"/>
                  <a:pt x="466726" y="291704"/>
                </a:cubicBezTo>
                <a:cubicBezTo>
                  <a:pt x="466726" y="204193"/>
                  <a:pt x="418109" y="124460"/>
                  <a:pt x="340321" y="83622"/>
                </a:cubicBezTo>
                <a:cubicBezTo>
                  <a:pt x="330597" y="77788"/>
                  <a:pt x="318929" y="81677"/>
                  <a:pt x="315040" y="91400"/>
                </a:cubicBezTo>
                <a:cubicBezTo>
                  <a:pt x="309206" y="101124"/>
                  <a:pt x="313095" y="112792"/>
                  <a:pt x="322819" y="116681"/>
                </a:cubicBezTo>
                <a:cubicBezTo>
                  <a:pt x="386993" y="151686"/>
                  <a:pt x="427832" y="217805"/>
                  <a:pt x="427832" y="291704"/>
                </a:cubicBezTo>
                <a:cubicBezTo>
                  <a:pt x="427832" y="311151"/>
                  <a:pt x="423943" y="330597"/>
                  <a:pt x="418109" y="350044"/>
                </a:cubicBezTo>
                <a:lnTo>
                  <a:pt x="410330" y="322819"/>
                </a:lnTo>
                <a:cubicBezTo>
                  <a:pt x="408385" y="313095"/>
                  <a:pt x="396717" y="305316"/>
                  <a:pt x="386993" y="309206"/>
                </a:cubicBezTo>
                <a:cubicBezTo>
                  <a:pt x="377270" y="311151"/>
                  <a:pt x="369491" y="322819"/>
                  <a:pt x="373381" y="332542"/>
                </a:cubicBezTo>
                <a:cubicBezTo>
                  <a:pt x="373381" y="332542"/>
                  <a:pt x="394772" y="412274"/>
                  <a:pt x="394772" y="412274"/>
                </a:cubicBezTo>
                <a:cubicBezTo>
                  <a:pt x="396717" y="416164"/>
                  <a:pt x="400606" y="421998"/>
                  <a:pt x="404496" y="423943"/>
                </a:cubicBezTo>
                <a:cubicBezTo>
                  <a:pt x="408385" y="425887"/>
                  <a:pt x="414219" y="427832"/>
                  <a:pt x="420053" y="425887"/>
                </a:cubicBezTo>
                <a:lnTo>
                  <a:pt x="499786" y="404496"/>
                </a:lnTo>
                <a:cubicBezTo>
                  <a:pt x="509509" y="402551"/>
                  <a:pt x="515343" y="390883"/>
                  <a:pt x="511454" y="381159"/>
                </a:cubicBezTo>
                <a:close/>
              </a:path>
            </a:pathLst>
          </a:custGeom>
          <a:solidFill>
            <a:srgbClr val="27DDF3"/>
          </a:solidFill>
          <a:ln w="19348" cap="flat">
            <a:noFill/>
            <a:prstDash val="solid"/>
            <a:miter/>
          </a:ln>
        </p:spPr>
        <p:txBody>
          <a:bodyPr rtlCol="0" anchor="ctr"/>
          <a:lstStyle/>
          <a:p>
            <a:endParaRPr lang="en-US" dirty="0"/>
          </a:p>
        </p:txBody>
      </p:sp>
      <p:sp>
        <p:nvSpPr>
          <p:cNvPr id="7" name="Rectangle 6">
            <a:extLst>
              <a:ext uri="{FF2B5EF4-FFF2-40B4-BE49-F238E27FC236}">
                <a16:creationId xmlns:a16="http://schemas.microsoft.com/office/drawing/2014/main" id="{6D883983-39A0-F37D-ED3D-F55A33EB491E}"/>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49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par>
                          <p:cTn id="49" fill="hold">
                            <p:stCondLst>
                              <p:cond delay="500"/>
                            </p:stCondLst>
                            <p:childTnLst>
                              <p:par>
                                <p:cTn id="50" presetID="49" presetClass="entr" presetSubtype="0" decel="10000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 calcmode="lin" valueType="num">
                                      <p:cBhvr>
                                        <p:cTn id="54" dur="500" fill="hold"/>
                                        <p:tgtEl>
                                          <p:spTgt spid="22"/>
                                        </p:tgtEl>
                                        <p:attrNameLst>
                                          <p:attrName>style.rotation</p:attrName>
                                        </p:attrNameLst>
                                      </p:cBhvr>
                                      <p:tavLst>
                                        <p:tav tm="0">
                                          <p:val>
                                            <p:fltVal val="360"/>
                                          </p:val>
                                        </p:tav>
                                        <p:tav tm="100000">
                                          <p:val>
                                            <p:fltVal val="0"/>
                                          </p:val>
                                        </p:tav>
                                      </p:tavLst>
                                    </p:anim>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9" grpId="0"/>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2D1C01A-E5BF-1395-BD2C-D264C5FED9D7}"/>
              </a:ext>
            </a:extLst>
          </p:cNvPr>
          <p:cNvSpPr/>
          <p:nvPr/>
        </p:nvSpPr>
        <p:spPr>
          <a:xfrm>
            <a:off x="7150733" y="760064"/>
            <a:ext cx="4520866" cy="6388100"/>
          </a:xfrm>
          <a:prstGeom prst="roundRect">
            <a:avLst>
              <a:gd name="adj" fmla="val 12895"/>
            </a:avLst>
          </a:prstGeom>
          <a:solidFill>
            <a:schemeClr val="accent2">
              <a:lumMod val="7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3EFDF5B-DE88-B454-FAD4-18F7F3620620}"/>
              </a:ext>
            </a:extLst>
          </p:cNvPr>
          <p:cNvSpPr txBox="1"/>
          <p:nvPr/>
        </p:nvSpPr>
        <p:spPr>
          <a:xfrm>
            <a:off x="462173" y="4471374"/>
            <a:ext cx="4719428" cy="923330"/>
          </a:xfrm>
          <a:prstGeom prst="rect">
            <a:avLst/>
          </a:prstGeom>
          <a:noFill/>
        </p:spPr>
        <p:txBody>
          <a:bodyPr wrap="square">
            <a:spAutoFit/>
          </a:bodyPr>
          <a:lstStyle/>
          <a:p>
            <a:pPr algn="l"/>
            <a:r>
              <a:rPr lang="en-US" b="0" i="0" dirty="0">
                <a:solidFill>
                  <a:srgbClr val="E9EBFC"/>
                </a:solidFill>
                <a:effectLst/>
                <a:latin typeface="Ubuntu" panose="020B0504030602030204" pitchFamily="34" charset="0"/>
              </a:rPr>
              <a:t>Argo CD follows the </a:t>
            </a:r>
            <a:r>
              <a:rPr lang="en-US" b="1" i="0" dirty="0" err="1">
                <a:solidFill>
                  <a:srgbClr val="E9EBFC"/>
                </a:solidFill>
                <a:effectLst/>
                <a:latin typeface="Ubuntu" panose="020B0504030602030204" pitchFamily="34" charset="0"/>
              </a:rPr>
              <a:t>GitOps</a:t>
            </a:r>
            <a:r>
              <a:rPr lang="en-US" b="0" i="0" dirty="0">
                <a:solidFill>
                  <a:srgbClr val="E9EBFC"/>
                </a:solidFill>
                <a:effectLst/>
                <a:latin typeface="Ubuntu" panose="020B0504030602030204" pitchFamily="34" charset="0"/>
              </a:rPr>
              <a:t> pattern of using Git repositories as the source of truth for defining the desired application state.</a:t>
            </a:r>
          </a:p>
        </p:txBody>
      </p:sp>
      <p:sp>
        <p:nvSpPr>
          <p:cNvPr id="8" name="Rectangle: Rounded Corners 7">
            <a:extLst>
              <a:ext uri="{FF2B5EF4-FFF2-40B4-BE49-F238E27FC236}">
                <a16:creationId xmlns:a16="http://schemas.microsoft.com/office/drawing/2014/main" id="{EE9383C5-DB4E-9F69-E497-4E34672878E4}"/>
              </a:ext>
            </a:extLst>
          </p:cNvPr>
          <p:cNvSpPr/>
          <p:nvPr/>
        </p:nvSpPr>
        <p:spPr>
          <a:xfrm>
            <a:off x="520403" y="-343793"/>
            <a:ext cx="4520866" cy="6388100"/>
          </a:xfrm>
          <a:prstGeom prst="roundRect">
            <a:avLst>
              <a:gd name="adj" fmla="val 12895"/>
            </a:avLst>
          </a:prstGeom>
          <a:solidFill>
            <a:srgbClr val="FFC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1A59C9A-7FF8-A767-B230-A41F479B82F0}"/>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itle 1">
            <a:extLst>
              <a:ext uri="{FF2B5EF4-FFF2-40B4-BE49-F238E27FC236}">
                <a16:creationId xmlns:a16="http://schemas.microsoft.com/office/drawing/2014/main" id="{7AA0B827-D21B-2439-CDF6-C12ACECEF994}"/>
              </a:ext>
            </a:extLst>
          </p:cNvPr>
          <p:cNvSpPr>
            <a:spLocks noGrp="1"/>
          </p:cNvSpPr>
          <p:nvPr>
            <p:ph type="title"/>
          </p:nvPr>
        </p:nvSpPr>
        <p:spPr>
          <a:xfrm>
            <a:off x="3789262" y="109853"/>
            <a:ext cx="4613476" cy="575195"/>
          </a:xfrm>
        </p:spPr>
        <p:txBody>
          <a:bodyPr/>
          <a:lstStyle/>
          <a:p>
            <a:r>
              <a:rPr lang="en-US" dirty="0" err="1"/>
              <a:t>ArgoCD</a:t>
            </a:r>
            <a:r>
              <a:rPr lang="en-US" dirty="0"/>
              <a:t> y </a:t>
            </a:r>
            <a:r>
              <a:rPr lang="en-US" dirty="0" err="1"/>
              <a:t>FluxCD</a:t>
            </a:r>
            <a:r>
              <a:rPr lang="en-US" dirty="0"/>
              <a:t> </a:t>
            </a:r>
          </a:p>
        </p:txBody>
      </p:sp>
      <p:grpSp>
        <p:nvGrpSpPr>
          <p:cNvPr id="5" name="Group 4">
            <a:extLst>
              <a:ext uri="{FF2B5EF4-FFF2-40B4-BE49-F238E27FC236}">
                <a16:creationId xmlns:a16="http://schemas.microsoft.com/office/drawing/2014/main" id="{DA9EA266-28C2-D8D5-22DF-5093CBF8B9DC}"/>
              </a:ext>
            </a:extLst>
          </p:cNvPr>
          <p:cNvGrpSpPr/>
          <p:nvPr/>
        </p:nvGrpSpPr>
        <p:grpSpPr>
          <a:xfrm>
            <a:off x="8318100" y="2166693"/>
            <a:ext cx="2186131" cy="3032614"/>
            <a:chOff x="1603131" y="2471371"/>
            <a:chExt cx="2587869" cy="3409950"/>
          </a:xfrm>
        </p:grpSpPr>
        <p:cxnSp>
          <p:nvCxnSpPr>
            <p:cNvPr id="3" name="Straight Connector 2">
              <a:extLst>
                <a:ext uri="{FF2B5EF4-FFF2-40B4-BE49-F238E27FC236}">
                  <a16:creationId xmlns:a16="http://schemas.microsoft.com/office/drawing/2014/main" id="{1E67DF65-3C8F-6256-452D-BA0A392CAED6}"/>
                </a:ext>
              </a:extLst>
            </p:cNvPr>
            <p:cNvCxnSpPr/>
            <p:nvPr/>
          </p:nvCxnSpPr>
          <p:spPr>
            <a:xfrm>
              <a:off x="2848708" y="2919047"/>
              <a:ext cx="0" cy="2268415"/>
            </a:xfrm>
            <a:prstGeom prst="line">
              <a:avLst/>
            </a:prstGeom>
            <a:ln w="1873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F9BD6F8-135B-B644-793C-D8BAF28F0F4C}"/>
                </a:ext>
              </a:extLst>
            </p:cNvPr>
            <p:cNvSpPr/>
            <p:nvPr/>
          </p:nvSpPr>
          <p:spPr>
            <a:xfrm>
              <a:off x="2511669" y="2919046"/>
              <a:ext cx="668215" cy="509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Logotipo de Flux en forma de paisaje PNG transparente - StickPNG">
              <a:extLst>
                <a:ext uri="{FF2B5EF4-FFF2-40B4-BE49-F238E27FC236}">
                  <a16:creationId xmlns:a16="http://schemas.microsoft.com/office/drawing/2014/main" id="{65D81BF9-87F6-90E4-4552-74BD35642E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964"/>
            <a:stretch/>
          </p:blipFill>
          <p:spPr bwMode="auto">
            <a:xfrm>
              <a:off x="1603131" y="2471371"/>
              <a:ext cx="2587869" cy="34099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Despliegue del CD de Argo en Oracle Container Engine for Kubernetes (OKE)">
            <a:extLst>
              <a:ext uri="{FF2B5EF4-FFF2-40B4-BE49-F238E27FC236}">
                <a16:creationId xmlns:a16="http://schemas.microsoft.com/office/drawing/2014/main" id="{679D5C2B-37C3-940C-F394-F4314950D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817" y="1577238"/>
            <a:ext cx="2546039" cy="25460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86931E1-4668-9B34-21F0-D3118F69D57B}"/>
              </a:ext>
            </a:extLst>
          </p:cNvPr>
          <p:cNvSpPr txBox="1"/>
          <p:nvPr/>
        </p:nvSpPr>
        <p:spPr>
          <a:xfrm>
            <a:off x="7290097" y="1468345"/>
            <a:ext cx="4381500" cy="369332"/>
          </a:xfrm>
          <a:prstGeom prst="rect">
            <a:avLst/>
          </a:prstGeom>
          <a:noFill/>
        </p:spPr>
        <p:txBody>
          <a:bodyPr wrap="square">
            <a:spAutoFit/>
          </a:bodyPr>
          <a:lstStyle/>
          <a:p>
            <a:pPr algn="l"/>
            <a:r>
              <a:rPr lang="en-US" b="1" i="0" dirty="0">
                <a:solidFill>
                  <a:schemeClr val="bg1"/>
                </a:solidFill>
                <a:effectLst/>
                <a:latin typeface="Ubuntu" panose="020B0504030602030204" pitchFamily="34" charset="0"/>
              </a:rPr>
              <a:t>Flux - </a:t>
            </a:r>
            <a:r>
              <a:rPr lang="en-US" i="0" dirty="0">
                <a:solidFill>
                  <a:schemeClr val="bg1"/>
                </a:solidFill>
                <a:effectLst/>
                <a:latin typeface="Ubuntu" panose="020B0504030602030204" pitchFamily="34" charset="0"/>
              </a:rPr>
              <a:t>the </a:t>
            </a:r>
            <a:r>
              <a:rPr lang="en-US" i="0" dirty="0" err="1">
                <a:solidFill>
                  <a:schemeClr val="bg1"/>
                </a:solidFill>
                <a:effectLst/>
                <a:latin typeface="Ubuntu" panose="020B0504030602030204" pitchFamily="34" charset="0"/>
              </a:rPr>
              <a:t>GitOps</a:t>
            </a:r>
            <a:r>
              <a:rPr lang="en-US" i="0" dirty="0">
                <a:solidFill>
                  <a:schemeClr val="bg1"/>
                </a:solidFill>
                <a:effectLst/>
                <a:latin typeface="Ubuntu" panose="020B0504030602030204" pitchFamily="34" charset="0"/>
              </a:rPr>
              <a:t> family of projects</a:t>
            </a:r>
          </a:p>
        </p:txBody>
      </p:sp>
    </p:spTree>
    <p:extLst>
      <p:ext uri="{BB962C8B-B14F-4D97-AF65-F5344CB8AC3E}">
        <p14:creationId xmlns:p14="http://schemas.microsoft.com/office/powerpoint/2010/main" val="17874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8"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CA88-BEF3-72B0-4428-CECCF38568C4}"/>
              </a:ext>
            </a:extLst>
          </p:cNvPr>
          <p:cNvSpPr>
            <a:spLocks noGrp="1"/>
          </p:cNvSpPr>
          <p:nvPr>
            <p:ph type="title"/>
          </p:nvPr>
        </p:nvSpPr>
        <p:spPr/>
        <p:txBody>
          <a:bodyPr/>
          <a:lstStyle/>
          <a:p>
            <a:r>
              <a:rPr lang="en-US" dirty="0" err="1"/>
              <a:t>GitOps</a:t>
            </a:r>
            <a:r>
              <a:rPr lang="en-US" dirty="0"/>
              <a:t> no es solo para </a:t>
            </a:r>
            <a:r>
              <a:rPr lang="en-US" dirty="0" err="1"/>
              <a:t>Infraestructura</a:t>
            </a:r>
            <a:r>
              <a:rPr lang="en-US" dirty="0"/>
              <a:t>…</a:t>
            </a:r>
          </a:p>
        </p:txBody>
      </p:sp>
      <p:grpSp>
        <p:nvGrpSpPr>
          <p:cNvPr id="3" name="Grupo 16">
            <a:extLst>
              <a:ext uri="{FF2B5EF4-FFF2-40B4-BE49-F238E27FC236}">
                <a16:creationId xmlns:a16="http://schemas.microsoft.com/office/drawing/2014/main" id="{C6061D1E-6984-FAC4-F1D8-2C15D082F26B}"/>
              </a:ext>
            </a:extLst>
          </p:cNvPr>
          <p:cNvGrpSpPr/>
          <p:nvPr/>
        </p:nvGrpSpPr>
        <p:grpSpPr>
          <a:xfrm>
            <a:off x="2028826" y="1487663"/>
            <a:ext cx="4597769" cy="958494"/>
            <a:chOff x="1174170" y="1419887"/>
            <a:chExt cx="4597769" cy="958494"/>
          </a:xfrm>
        </p:grpSpPr>
        <p:pic>
          <p:nvPicPr>
            <p:cNvPr id="4" name="Picture 2">
              <a:extLst>
                <a:ext uri="{FF2B5EF4-FFF2-40B4-BE49-F238E27FC236}">
                  <a16:creationId xmlns:a16="http://schemas.microsoft.com/office/drawing/2014/main" id="{76FC235C-7CDD-96CC-EA12-2B1D58CE262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4170" y="1419887"/>
              <a:ext cx="958494" cy="95849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11">
              <a:extLst>
                <a:ext uri="{FF2B5EF4-FFF2-40B4-BE49-F238E27FC236}">
                  <a16:creationId xmlns:a16="http://schemas.microsoft.com/office/drawing/2014/main" id="{7CCE8433-F5DE-9BD5-DEA0-1AF5B82C8743}"/>
                </a:ext>
              </a:extLst>
            </p:cNvPr>
            <p:cNvSpPr txBox="1"/>
            <p:nvPr/>
          </p:nvSpPr>
          <p:spPr>
            <a:xfrm>
              <a:off x="2132664" y="1745344"/>
              <a:ext cx="3639275" cy="369332"/>
            </a:xfrm>
            <a:prstGeom prst="rect">
              <a:avLst/>
            </a:prstGeom>
            <a:noFill/>
          </p:spPr>
          <p:txBody>
            <a:bodyPr wrap="square" rtlCol="0">
              <a:spAutoFit/>
            </a:bodyPr>
            <a:lstStyle/>
            <a:p>
              <a:r>
                <a:rPr lang="en-US" b="0" i="0" dirty="0" err="1">
                  <a:solidFill>
                    <a:schemeClr val="bg1"/>
                  </a:solidFill>
                  <a:effectLst/>
                  <a:latin typeface="Ubuntu" panose="020B0504030602030204" pitchFamily="34" charset="0"/>
                </a:rPr>
                <a:t>Infraestructura</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como</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código</a:t>
              </a:r>
              <a:endParaRPr lang="es-MX" dirty="0">
                <a:solidFill>
                  <a:schemeClr val="bg1"/>
                </a:solidFill>
                <a:latin typeface="Ubuntu" panose="020B0504030602030204" pitchFamily="34" charset="0"/>
              </a:endParaRPr>
            </a:p>
          </p:txBody>
        </p:sp>
      </p:grpSp>
      <p:grpSp>
        <p:nvGrpSpPr>
          <p:cNvPr id="6" name="Grupo 17">
            <a:extLst>
              <a:ext uri="{FF2B5EF4-FFF2-40B4-BE49-F238E27FC236}">
                <a16:creationId xmlns:a16="http://schemas.microsoft.com/office/drawing/2014/main" id="{68F9001A-E2F8-0FED-524E-B156F3D1D83B}"/>
              </a:ext>
            </a:extLst>
          </p:cNvPr>
          <p:cNvGrpSpPr/>
          <p:nvPr/>
        </p:nvGrpSpPr>
        <p:grpSpPr>
          <a:xfrm>
            <a:off x="2028826" y="3117210"/>
            <a:ext cx="4678294" cy="958495"/>
            <a:chOff x="1093645" y="3165782"/>
            <a:chExt cx="4678294" cy="958495"/>
          </a:xfrm>
        </p:grpSpPr>
        <p:sp>
          <p:nvSpPr>
            <p:cNvPr id="7" name="CuadroTexto 12">
              <a:extLst>
                <a:ext uri="{FF2B5EF4-FFF2-40B4-BE49-F238E27FC236}">
                  <a16:creationId xmlns:a16="http://schemas.microsoft.com/office/drawing/2014/main" id="{AB81B649-8B32-402C-E20D-F52E0F549FC0}"/>
                </a:ext>
              </a:extLst>
            </p:cNvPr>
            <p:cNvSpPr txBox="1"/>
            <p:nvPr/>
          </p:nvSpPr>
          <p:spPr>
            <a:xfrm>
              <a:off x="2132664" y="3525436"/>
              <a:ext cx="3639275" cy="369332"/>
            </a:xfrm>
            <a:prstGeom prst="rect">
              <a:avLst/>
            </a:prstGeom>
            <a:noFill/>
          </p:spPr>
          <p:txBody>
            <a:bodyPr wrap="square" rtlCol="0">
              <a:spAutoFit/>
            </a:bodyPr>
            <a:lstStyle/>
            <a:p>
              <a:r>
                <a:rPr lang="en-US" b="0" i="0" dirty="0">
                  <a:solidFill>
                    <a:schemeClr val="bg1"/>
                  </a:solidFill>
                  <a:effectLst/>
                  <a:latin typeface="Ubuntu" panose="020B0504030602030204" pitchFamily="34" charset="0"/>
                </a:rPr>
                <a:t>Red </a:t>
              </a:r>
              <a:r>
                <a:rPr lang="en-US" b="0" i="0" dirty="0" err="1">
                  <a:solidFill>
                    <a:schemeClr val="bg1"/>
                  </a:solidFill>
                  <a:effectLst/>
                  <a:latin typeface="Ubuntu" panose="020B0504030602030204" pitchFamily="34" charset="0"/>
                </a:rPr>
                <a:t>como</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código</a:t>
              </a:r>
              <a:endParaRPr lang="es-MX" dirty="0">
                <a:solidFill>
                  <a:schemeClr val="bg1"/>
                </a:solidFill>
                <a:latin typeface="Ubuntu" panose="020B0504030602030204" pitchFamily="34" charset="0"/>
              </a:endParaRPr>
            </a:p>
          </p:txBody>
        </p:sp>
        <p:pic>
          <p:nvPicPr>
            <p:cNvPr id="8" name="Picture 10">
              <a:extLst>
                <a:ext uri="{FF2B5EF4-FFF2-40B4-BE49-F238E27FC236}">
                  <a16:creationId xmlns:a16="http://schemas.microsoft.com/office/drawing/2014/main" id="{316970BF-79A5-C898-289F-917975138C30}"/>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645" y="3165782"/>
              <a:ext cx="958495" cy="958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o 18">
            <a:extLst>
              <a:ext uri="{FF2B5EF4-FFF2-40B4-BE49-F238E27FC236}">
                <a16:creationId xmlns:a16="http://schemas.microsoft.com/office/drawing/2014/main" id="{3E766529-F12A-0AD7-3CB9-C57C667598CA}"/>
              </a:ext>
            </a:extLst>
          </p:cNvPr>
          <p:cNvGrpSpPr/>
          <p:nvPr/>
        </p:nvGrpSpPr>
        <p:grpSpPr>
          <a:xfrm>
            <a:off x="2205474" y="4880408"/>
            <a:ext cx="4501646" cy="781847"/>
            <a:chOff x="1270293" y="4880408"/>
            <a:chExt cx="4501646" cy="781847"/>
          </a:xfrm>
        </p:grpSpPr>
        <p:pic>
          <p:nvPicPr>
            <p:cNvPr id="10" name="Picture 4">
              <a:extLst>
                <a:ext uri="{FF2B5EF4-FFF2-40B4-BE49-F238E27FC236}">
                  <a16:creationId xmlns:a16="http://schemas.microsoft.com/office/drawing/2014/main" id="{CB9CD786-B388-6FDC-6E3F-E3A1E15A8A75}"/>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0293" y="4880408"/>
              <a:ext cx="781847" cy="781847"/>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3">
              <a:extLst>
                <a:ext uri="{FF2B5EF4-FFF2-40B4-BE49-F238E27FC236}">
                  <a16:creationId xmlns:a16="http://schemas.microsoft.com/office/drawing/2014/main" id="{CF051842-CA97-12D2-7BD1-8CC62228CCBF}"/>
                </a:ext>
              </a:extLst>
            </p:cNvPr>
            <p:cNvSpPr txBox="1"/>
            <p:nvPr/>
          </p:nvSpPr>
          <p:spPr>
            <a:xfrm>
              <a:off x="2132664" y="5093640"/>
              <a:ext cx="3639275" cy="369332"/>
            </a:xfrm>
            <a:prstGeom prst="rect">
              <a:avLst/>
            </a:prstGeom>
            <a:noFill/>
          </p:spPr>
          <p:txBody>
            <a:bodyPr wrap="square" rtlCol="0">
              <a:spAutoFit/>
            </a:bodyPr>
            <a:lstStyle/>
            <a:p>
              <a:r>
                <a:rPr lang="en-US" b="0" i="0" dirty="0">
                  <a:solidFill>
                    <a:schemeClr val="bg1"/>
                  </a:solidFill>
                  <a:effectLst/>
                  <a:latin typeface="Ubuntu" panose="020B0504030602030204" pitchFamily="34" charset="0"/>
                </a:rPr>
                <a:t>Política </a:t>
              </a:r>
              <a:r>
                <a:rPr lang="en-US" b="0" i="0" dirty="0" err="1">
                  <a:solidFill>
                    <a:schemeClr val="bg1"/>
                  </a:solidFill>
                  <a:effectLst/>
                  <a:latin typeface="Ubuntu" panose="020B0504030602030204" pitchFamily="34" charset="0"/>
                </a:rPr>
                <a:t>como</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código</a:t>
              </a:r>
              <a:endParaRPr lang="es-MX" dirty="0">
                <a:solidFill>
                  <a:schemeClr val="bg1"/>
                </a:solidFill>
                <a:latin typeface="Ubuntu" panose="020B0504030602030204" pitchFamily="34" charset="0"/>
              </a:endParaRPr>
            </a:p>
          </p:txBody>
        </p:sp>
      </p:grpSp>
      <p:grpSp>
        <p:nvGrpSpPr>
          <p:cNvPr id="12" name="Grupo 19">
            <a:extLst>
              <a:ext uri="{FF2B5EF4-FFF2-40B4-BE49-F238E27FC236}">
                <a16:creationId xmlns:a16="http://schemas.microsoft.com/office/drawing/2014/main" id="{0FBAB629-D051-AAA4-404F-5E34E529BE11}"/>
              </a:ext>
            </a:extLst>
          </p:cNvPr>
          <p:cNvGrpSpPr/>
          <p:nvPr/>
        </p:nvGrpSpPr>
        <p:grpSpPr>
          <a:xfrm>
            <a:off x="7207651" y="2378381"/>
            <a:ext cx="4530635" cy="738829"/>
            <a:chOff x="7519378" y="1540201"/>
            <a:chExt cx="4530635" cy="738829"/>
          </a:xfrm>
        </p:grpSpPr>
        <p:pic>
          <p:nvPicPr>
            <p:cNvPr id="13" name="Picture 8">
              <a:extLst>
                <a:ext uri="{FF2B5EF4-FFF2-40B4-BE49-F238E27FC236}">
                  <a16:creationId xmlns:a16="http://schemas.microsoft.com/office/drawing/2014/main" id="{901EABE7-2CED-D0B6-2C04-354870C84A51}"/>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19378" y="1540201"/>
              <a:ext cx="738829" cy="738829"/>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4">
              <a:extLst>
                <a:ext uri="{FF2B5EF4-FFF2-40B4-BE49-F238E27FC236}">
                  <a16:creationId xmlns:a16="http://schemas.microsoft.com/office/drawing/2014/main" id="{8FAEBF73-E0F4-9DAC-2BF1-5A804DF268B6}"/>
                </a:ext>
              </a:extLst>
            </p:cNvPr>
            <p:cNvSpPr txBox="1"/>
            <p:nvPr/>
          </p:nvSpPr>
          <p:spPr>
            <a:xfrm>
              <a:off x="8410738" y="1745344"/>
              <a:ext cx="3639275" cy="369332"/>
            </a:xfrm>
            <a:prstGeom prst="rect">
              <a:avLst/>
            </a:prstGeom>
            <a:noFill/>
          </p:spPr>
          <p:txBody>
            <a:bodyPr wrap="square" rtlCol="0">
              <a:spAutoFit/>
            </a:bodyPr>
            <a:lstStyle/>
            <a:p>
              <a:r>
                <a:rPr lang="en-US" b="0" i="0" dirty="0" err="1">
                  <a:solidFill>
                    <a:schemeClr val="bg1"/>
                  </a:solidFill>
                  <a:effectLst/>
                  <a:latin typeface="Ubuntu" panose="020B0504030602030204" pitchFamily="34" charset="0"/>
                </a:rPr>
                <a:t>Seguridad</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como</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código</a:t>
              </a:r>
              <a:endParaRPr lang="es-MX" dirty="0">
                <a:solidFill>
                  <a:schemeClr val="bg1"/>
                </a:solidFill>
                <a:latin typeface="Ubuntu" panose="020B0504030602030204" pitchFamily="34" charset="0"/>
              </a:endParaRPr>
            </a:p>
          </p:txBody>
        </p:sp>
      </p:grpSp>
      <p:grpSp>
        <p:nvGrpSpPr>
          <p:cNvPr id="15" name="Grupo 20">
            <a:extLst>
              <a:ext uri="{FF2B5EF4-FFF2-40B4-BE49-F238E27FC236}">
                <a16:creationId xmlns:a16="http://schemas.microsoft.com/office/drawing/2014/main" id="{16586E21-6201-596F-75BC-F6E5768E3EF7}"/>
              </a:ext>
            </a:extLst>
          </p:cNvPr>
          <p:cNvGrpSpPr/>
          <p:nvPr/>
        </p:nvGrpSpPr>
        <p:grpSpPr>
          <a:xfrm>
            <a:off x="7207651" y="3645029"/>
            <a:ext cx="4639076" cy="738829"/>
            <a:chOff x="7410936" y="3244251"/>
            <a:chExt cx="4639076" cy="738829"/>
          </a:xfrm>
        </p:grpSpPr>
        <p:pic>
          <p:nvPicPr>
            <p:cNvPr id="16" name="Picture 12">
              <a:extLst>
                <a:ext uri="{FF2B5EF4-FFF2-40B4-BE49-F238E27FC236}">
                  <a16:creationId xmlns:a16="http://schemas.microsoft.com/office/drawing/2014/main" id="{29CD7A69-C67C-821B-14B3-FBCD21556D4F}"/>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410936" y="3244251"/>
              <a:ext cx="738829" cy="738829"/>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5">
              <a:extLst>
                <a:ext uri="{FF2B5EF4-FFF2-40B4-BE49-F238E27FC236}">
                  <a16:creationId xmlns:a16="http://schemas.microsoft.com/office/drawing/2014/main" id="{701CD9E6-8E94-ACAA-6100-905033646672}"/>
                </a:ext>
              </a:extLst>
            </p:cNvPr>
            <p:cNvSpPr txBox="1"/>
            <p:nvPr/>
          </p:nvSpPr>
          <p:spPr>
            <a:xfrm>
              <a:off x="8410737" y="3429000"/>
              <a:ext cx="3639275" cy="369332"/>
            </a:xfrm>
            <a:prstGeom prst="rect">
              <a:avLst/>
            </a:prstGeom>
            <a:noFill/>
          </p:spPr>
          <p:txBody>
            <a:bodyPr wrap="square" rtlCol="0">
              <a:spAutoFit/>
            </a:bodyPr>
            <a:lstStyle/>
            <a:p>
              <a:r>
                <a:rPr lang="en-US" b="0" i="0" dirty="0" err="1">
                  <a:solidFill>
                    <a:schemeClr val="bg1"/>
                  </a:solidFill>
                  <a:effectLst/>
                  <a:latin typeface="Ubuntu" panose="020B0504030602030204" pitchFamily="34" charset="0"/>
                </a:rPr>
                <a:t>Configuración</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como</a:t>
              </a:r>
              <a:r>
                <a:rPr lang="en-US" b="0" i="0" dirty="0">
                  <a:solidFill>
                    <a:schemeClr val="bg1"/>
                  </a:solidFill>
                  <a:effectLst/>
                  <a:latin typeface="Ubuntu" panose="020B0504030602030204" pitchFamily="34" charset="0"/>
                </a:rPr>
                <a:t> </a:t>
              </a:r>
              <a:r>
                <a:rPr lang="en-US" b="0" i="0" dirty="0" err="1">
                  <a:solidFill>
                    <a:schemeClr val="bg1"/>
                  </a:solidFill>
                  <a:effectLst/>
                  <a:latin typeface="Ubuntu" panose="020B0504030602030204" pitchFamily="34" charset="0"/>
                </a:rPr>
                <a:t>código</a:t>
              </a:r>
              <a:endParaRPr lang="es-MX" dirty="0">
                <a:solidFill>
                  <a:schemeClr val="bg1"/>
                </a:solidFill>
                <a:latin typeface="Ubuntu" panose="020B0504030602030204" pitchFamily="34" charset="0"/>
              </a:endParaRPr>
            </a:p>
          </p:txBody>
        </p:sp>
      </p:grpSp>
      <p:sp>
        <p:nvSpPr>
          <p:cNvPr id="18" name="Rectangle 17">
            <a:extLst>
              <a:ext uri="{FF2B5EF4-FFF2-40B4-BE49-F238E27FC236}">
                <a16:creationId xmlns:a16="http://schemas.microsoft.com/office/drawing/2014/main" id="{FFB383F8-EE2D-B221-9EC0-D04F1280B922}"/>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70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60A3-F57D-8211-5C17-B46E17EC80AB}"/>
              </a:ext>
            </a:extLst>
          </p:cNvPr>
          <p:cNvSpPr>
            <a:spLocks noGrp="1"/>
          </p:cNvSpPr>
          <p:nvPr>
            <p:ph type="title"/>
          </p:nvPr>
        </p:nvSpPr>
        <p:spPr/>
        <p:txBody>
          <a:bodyPr/>
          <a:lstStyle/>
          <a:p>
            <a:r>
              <a:rPr lang="en-US" dirty="0" err="1"/>
              <a:t>Infraestructura</a:t>
            </a:r>
            <a:endParaRPr lang="en-US" dirty="0"/>
          </a:p>
        </p:txBody>
      </p:sp>
      <p:pic>
        <p:nvPicPr>
          <p:cNvPr id="3" name="Graphic 2">
            <a:extLst>
              <a:ext uri="{FF2B5EF4-FFF2-40B4-BE49-F238E27FC236}">
                <a16:creationId xmlns:a16="http://schemas.microsoft.com/office/drawing/2014/main" id="{CD626DFC-DD98-37F6-6A1D-42B5FA5E4E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364226" y="3234981"/>
            <a:ext cx="865948" cy="865948"/>
          </a:xfrm>
          <a:prstGeom prst="rect">
            <a:avLst/>
          </a:prstGeom>
        </p:spPr>
      </p:pic>
      <p:grpSp>
        <p:nvGrpSpPr>
          <p:cNvPr id="10" name="Group 9">
            <a:extLst>
              <a:ext uri="{FF2B5EF4-FFF2-40B4-BE49-F238E27FC236}">
                <a16:creationId xmlns:a16="http://schemas.microsoft.com/office/drawing/2014/main" id="{ED01B2BC-9C10-D498-CF35-DD661CC67235}"/>
              </a:ext>
            </a:extLst>
          </p:cNvPr>
          <p:cNvGrpSpPr/>
          <p:nvPr/>
        </p:nvGrpSpPr>
        <p:grpSpPr>
          <a:xfrm>
            <a:off x="7173344" y="2776751"/>
            <a:ext cx="706098" cy="617080"/>
            <a:chOff x="4944054" y="3039766"/>
            <a:chExt cx="828095" cy="828095"/>
          </a:xfrm>
        </p:grpSpPr>
        <p:sp>
          <p:nvSpPr>
            <p:cNvPr id="11" name="Rectangle: Rounded Corners 10">
              <a:extLst>
                <a:ext uri="{FF2B5EF4-FFF2-40B4-BE49-F238E27FC236}">
                  <a16:creationId xmlns:a16="http://schemas.microsoft.com/office/drawing/2014/main" id="{1E4103E9-670D-FACA-8F57-C0251DF3C582}"/>
                </a:ext>
              </a:extLst>
            </p:cNvPr>
            <p:cNvSpPr/>
            <p:nvPr/>
          </p:nvSpPr>
          <p:spPr>
            <a:xfrm>
              <a:off x="4944054" y="3039766"/>
              <a:ext cx="828095" cy="828095"/>
            </a:xfrm>
            <a:prstGeom prst="roundRect">
              <a:avLst/>
            </a:prstGeom>
            <a:solidFill>
              <a:srgbClr val="101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E4F1AD-7B66-1CE2-A6C6-03149FDF10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4054" y="3039766"/>
              <a:ext cx="828095" cy="828095"/>
            </a:xfrm>
            <a:prstGeom prst="rect">
              <a:avLst/>
            </a:prstGeom>
          </p:spPr>
        </p:pic>
      </p:grpSp>
      <p:grpSp>
        <p:nvGrpSpPr>
          <p:cNvPr id="13" name="Group 12">
            <a:extLst>
              <a:ext uri="{FF2B5EF4-FFF2-40B4-BE49-F238E27FC236}">
                <a16:creationId xmlns:a16="http://schemas.microsoft.com/office/drawing/2014/main" id="{055A16EE-652C-FEC5-1C04-FF8484BBC510}"/>
              </a:ext>
            </a:extLst>
          </p:cNvPr>
          <p:cNvGrpSpPr/>
          <p:nvPr/>
        </p:nvGrpSpPr>
        <p:grpSpPr>
          <a:xfrm>
            <a:off x="5796296" y="3171871"/>
            <a:ext cx="1066799" cy="1166341"/>
            <a:chOff x="5914072" y="2474325"/>
            <a:chExt cx="1066799" cy="1166341"/>
          </a:xfrm>
        </p:grpSpPr>
        <p:sp>
          <p:nvSpPr>
            <p:cNvPr id="14" name="Rectangle: Rounded Corners 13">
              <a:extLst>
                <a:ext uri="{FF2B5EF4-FFF2-40B4-BE49-F238E27FC236}">
                  <a16:creationId xmlns:a16="http://schemas.microsoft.com/office/drawing/2014/main" id="{3589EB46-C78B-908D-49BF-20CA0A39D105}"/>
                </a:ext>
              </a:extLst>
            </p:cNvPr>
            <p:cNvSpPr/>
            <p:nvPr/>
          </p:nvSpPr>
          <p:spPr>
            <a:xfrm>
              <a:off x="6002866" y="3316877"/>
              <a:ext cx="905934" cy="323789"/>
            </a:xfrm>
            <a:prstGeom prst="roundRect">
              <a:avLst/>
            </a:prstGeom>
            <a:solidFill>
              <a:srgbClr val="101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C1D9BA0D-773F-8C7D-B7D9-3BC51B267D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14072" y="2474325"/>
              <a:ext cx="1066799" cy="1066799"/>
            </a:xfrm>
            <a:prstGeom prst="rect">
              <a:avLst/>
            </a:prstGeom>
          </p:spPr>
        </p:pic>
      </p:grpSp>
      <p:grpSp>
        <p:nvGrpSpPr>
          <p:cNvPr id="16" name="Group 15">
            <a:extLst>
              <a:ext uri="{FF2B5EF4-FFF2-40B4-BE49-F238E27FC236}">
                <a16:creationId xmlns:a16="http://schemas.microsoft.com/office/drawing/2014/main" id="{771023BB-94C1-D2CD-5CF4-85C11EBA26CA}"/>
              </a:ext>
            </a:extLst>
          </p:cNvPr>
          <p:cNvGrpSpPr/>
          <p:nvPr/>
        </p:nvGrpSpPr>
        <p:grpSpPr>
          <a:xfrm>
            <a:off x="4539582" y="3667955"/>
            <a:ext cx="4017040" cy="0"/>
            <a:chOff x="4511040" y="3456940"/>
            <a:chExt cx="4017040" cy="0"/>
          </a:xfrm>
        </p:grpSpPr>
        <p:cxnSp>
          <p:nvCxnSpPr>
            <p:cNvPr id="17" name="Straight Connector 16">
              <a:extLst>
                <a:ext uri="{FF2B5EF4-FFF2-40B4-BE49-F238E27FC236}">
                  <a16:creationId xmlns:a16="http://schemas.microsoft.com/office/drawing/2014/main" id="{6ED72CF2-147F-3273-4746-9F1BE54E3711}"/>
                </a:ext>
              </a:extLst>
            </p:cNvPr>
            <p:cNvCxnSpPr>
              <a:cxnSpLocks/>
            </p:cNvCxnSpPr>
            <p:nvPr/>
          </p:nvCxnSpPr>
          <p:spPr>
            <a:xfrm>
              <a:off x="6995160" y="3456940"/>
              <a:ext cx="1532920" cy="0"/>
            </a:xfrm>
            <a:prstGeom prst="line">
              <a:avLst/>
            </a:prstGeom>
            <a:ln w="28575" cap="rnd">
              <a:solidFill>
                <a:srgbClr val="55BF5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627C03-CC33-7B87-6C60-42C1E9330E08}"/>
                </a:ext>
              </a:extLst>
            </p:cNvPr>
            <p:cNvCxnSpPr>
              <a:cxnSpLocks/>
            </p:cNvCxnSpPr>
            <p:nvPr/>
          </p:nvCxnSpPr>
          <p:spPr>
            <a:xfrm>
              <a:off x="4511040" y="3456940"/>
              <a:ext cx="1287780" cy="0"/>
            </a:xfrm>
            <a:prstGeom prst="line">
              <a:avLst/>
            </a:prstGeom>
            <a:ln w="28575" cap="rnd">
              <a:solidFill>
                <a:srgbClr val="55BF5B"/>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A71AA648-9195-1E2B-EC4D-49FF93BE615D}"/>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15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500"/>
                                        <p:tgtEl>
                                          <p:spTgt spid="1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57" name="Title 1">
            <a:extLst>
              <a:ext uri="{FF2B5EF4-FFF2-40B4-BE49-F238E27FC236}">
                <a16:creationId xmlns:a16="http://schemas.microsoft.com/office/drawing/2014/main" id="{7AA0B827-D21B-2439-CDF6-C12ACECEF994}"/>
              </a:ext>
            </a:extLst>
          </p:cNvPr>
          <p:cNvSpPr>
            <a:spLocks noGrp="1"/>
          </p:cNvSpPr>
          <p:nvPr>
            <p:ph type="title"/>
          </p:nvPr>
        </p:nvSpPr>
        <p:spPr>
          <a:xfrm>
            <a:off x="3789262" y="109853"/>
            <a:ext cx="4613476" cy="575195"/>
          </a:xfrm>
        </p:spPr>
        <p:txBody>
          <a:bodyPr/>
          <a:lstStyle/>
          <a:p>
            <a:r>
              <a:rPr lang="en-US" dirty="0" err="1"/>
              <a:t>GitOps</a:t>
            </a:r>
            <a:r>
              <a:rPr lang="en-US" dirty="0"/>
              <a:t> no es solo para </a:t>
            </a:r>
            <a:r>
              <a:rPr lang="en-US" dirty="0" err="1"/>
              <a:t>Infraestructura</a:t>
            </a:r>
            <a:r>
              <a:rPr lang="en-US" dirty="0"/>
              <a:t>…</a:t>
            </a:r>
          </a:p>
        </p:txBody>
      </p:sp>
      <p:sp>
        <p:nvSpPr>
          <p:cNvPr id="56" name="Google Shape;80;g1b2a07cf080_0_0">
            <a:extLst>
              <a:ext uri="{FF2B5EF4-FFF2-40B4-BE49-F238E27FC236}">
                <a16:creationId xmlns:a16="http://schemas.microsoft.com/office/drawing/2014/main" id="{FF0308DC-702B-5D0C-E9D1-04F8A17B716B}"/>
              </a:ext>
            </a:extLst>
          </p:cNvPr>
          <p:cNvSpPr txBox="1"/>
          <p:nvPr/>
        </p:nvSpPr>
        <p:spPr>
          <a:xfrm>
            <a:off x="645713" y="3057572"/>
            <a:ext cx="8165777" cy="742855"/>
          </a:xfrm>
          <a:prstGeom prst="rect">
            <a:avLst/>
          </a:prstGeom>
          <a:noFill/>
          <a:ln>
            <a:noFill/>
          </a:ln>
        </p:spPr>
        <p:txBody>
          <a:bodyPr spcFirstLastPara="1" wrap="square" lIns="91425" tIns="45700" rIns="91425" bIns="45700" anchor="ctr" anchorCtr="0">
            <a:noAutofit/>
          </a:bodyPr>
          <a:lstStyle/>
          <a:p>
            <a:r>
              <a:rPr lang="en-MX" sz="3200" dirty="0">
                <a:solidFill>
                  <a:schemeClr val="bg1"/>
                </a:solidFill>
              </a:rPr>
              <a:t>Infrastructure as Apps</a:t>
            </a:r>
          </a:p>
        </p:txBody>
      </p:sp>
      <p:sp>
        <p:nvSpPr>
          <p:cNvPr id="2" name="Freeform: Shape 1">
            <a:extLst>
              <a:ext uri="{FF2B5EF4-FFF2-40B4-BE49-F238E27FC236}">
                <a16:creationId xmlns:a16="http://schemas.microsoft.com/office/drawing/2014/main" id="{42BAFE3C-652F-68D8-13DD-F3689E87AEDD}"/>
              </a:ext>
            </a:extLst>
          </p:cNvPr>
          <p:cNvSpPr/>
          <p:nvPr/>
        </p:nvSpPr>
        <p:spPr>
          <a:xfrm>
            <a:off x="5214323" y="5131138"/>
            <a:ext cx="111637" cy="111637"/>
          </a:xfrm>
          <a:custGeom>
            <a:avLst/>
            <a:gdLst>
              <a:gd name="connsiteX0" fmla="*/ 55819 w 111637"/>
              <a:gd name="connsiteY0" fmla="*/ 111637 h 111637"/>
              <a:gd name="connsiteX1" fmla="*/ 0 w 111637"/>
              <a:gd name="connsiteY1" fmla="*/ 55819 h 111637"/>
              <a:gd name="connsiteX2" fmla="*/ 55819 w 111637"/>
              <a:gd name="connsiteY2" fmla="*/ 0 h 111637"/>
              <a:gd name="connsiteX3" fmla="*/ 111637 w 111637"/>
              <a:gd name="connsiteY3" fmla="*/ 55819 h 111637"/>
              <a:gd name="connsiteX4" fmla="*/ 55819 w 111637"/>
              <a:gd name="connsiteY4" fmla="*/ 111637 h 11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7" h="111637">
                <a:moveTo>
                  <a:pt x="55819" y="111637"/>
                </a:moveTo>
                <a:cubicBezTo>
                  <a:pt x="25007" y="111637"/>
                  <a:pt x="0" y="86630"/>
                  <a:pt x="0" y="55819"/>
                </a:cubicBezTo>
                <a:cubicBezTo>
                  <a:pt x="0" y="25007"/>
                  <a:pt x="25007" y="0"/>
                  <a:pt x="55819" y="0"/>
                </a:cubicBezTo>
                <a:cubicBezTo>
                  <a:pt x="86630" y="0"/>
                  <a:pt x="111637" y="25007"/>
                  <a:pt x="111637" y="55819"/>
                </a:cubicBezTo>
                <a:cubicBezTo>
                  <a:pt x="111637" y="86630"/>
                  <a:pt x="86630" y="111637"/>
                  <a:pt x="55819" y="111637"/>
                </a:cubicBezTo>
                <a:close/>
              </a:path>
            </a:pathLst>
          </a:custGeom>
          <a:solidFill>
            <a:schemeClr val="bg1"/>
          </a:solidFill>
          <a:ln w="55563" cap="flat">
            <a:noFill/>
            <a:prstDash val="solid"/>
            <a:miter/>
          </a:ln>
        </p:spPr>
        <p:txBody>
          <a:bodyPr rtlCol="0" anchor="ctr"/>
          <a:lstStyle/>
          <a:p>
            <a:endParaRPr lang="en-US"/>
          </a:p>
        </p:txBody>
      </p:sp>
      <p:sp>
        <p:nvSpPr>
          <p:cNvPr id="3" name="Freeform: Shape 2">
            <a:extLst>
              <a:ext uri="{FF2B5EF4-FFF2-40B4-BE49-F238E27FC236}">
                <a16:creationId xmlns:a16="http://schemas.microsoft.com/office/drawing/2014/main" id="{7ECD51E3-624B-D6BD-4C27-C81DE47D4E8E}"/>
              </a:ext>
            </a:extLst>
          </p:cNvPr>
          <p:cNvSpPr/>
          <p:nvPr/>
        </p:nvSpPr>
        <p:spPr>
          <a:xfrm>
            <a:off x="5549234" y="5131138"/>
            <a:ext cx="111637" cy="111637"/>
          </a:xfrm>
          <a:custGeom>
            <a:avLst/>
            <a:gdLst>
              <a:gd name="connsiteX0" fmla="*/ 55819 w 111637"/>
              <a:gd name="connsiteY0" fmla="*/ 111637 h 111637"/>
              <a:gd name="connsiteX1" fmla="*/ 0 w 111637"/>
              <a:gd name="connsiteY1" fmla="*/ 55819 h 111637"/>
              <a:gd name="connsiteX2" fmla="*/ 55819 w 111637"/>
              <a:gd name="connsiteY2" fmla="*/ 0 h 111637"/>
              <a:gd name="connsiteX3" fmla="*/ 111637 w 111637"/>
              <a:gd name="connsiteY3" fmla="*/ 55819 h 111637"/>
              <a:gd name="connsiteX4" fmla="*/ 55819 w 111637"/>
              <a:gd name="connsiteY4" fmla="*/ 111637 h 11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7" h="111637">
                <a:moveTo>
                  <a:pt x="55819" y="111637"/>
                </a:moveTo>
                <a:cubicBezTo>
                  <a:pt x="25007" y="111637"/>
                  <a:pt x="0" y="86630"/>
                  <a:pt x="0" y="55819"/>
                </a:cubicBezTo>
                <a:cubicBezTo>
                  <a:pt x="0" y="25007"/>
                  <a:pt x="25007" y="0"/>
                  <a:pt x="55819" y="0"/>
                </a:cubicBezTo>
                <a:cubicBezTo>
                  <a:pt x="86630" y="0"/>
                  <a:pt x="111637" y="25007"/>
                  <a:pt x="111637" y="55819"/>
                </a:cubicBezTo>
                <a:cubicBezTo>
                  <a:pt x="111637" y="86630"/>
                  <a:pt x="86630" y="111637"/>
                  <a:pt x="55819" y="111637"/>
                </a:cubicBezTo>
                <a:close/>
              </a:path>
            </a:pathLst>
          </a:custGeom>
          <a:solidFill>
            <a:schemeClr val="bg1"/>
          </a:solidFill>
          <a:ln w="55563"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2897306D-7333-8FF7-F54F-DB3EE0BFBAD8}"/>
              </a:ext>
            </a:extLst>
          </p:cNvPr>
          <p:cNvSpPr/>
          <p:nvPr/>
        </p:nvSpPr>
        <p:spPr>
          <a:xfrm>
            <a:off x="5884145" y="5131138"/>
            <a:ext cx="111637" cy="111637"/>
          </a:xfrm>
          <a:custGeom>
            <a:avLst/>
            <a:gdLst>
              <a:gd name="connsiteX0" fmla="*/ 55819 w 111637"/>
              <a:gd name="connsiteY0" fmla="*/ 111637 h 111637"/>
              <a:gd name="connsiteX1" fmla="*/ 0 w 111637"/>
              <a:gd name="connsiteY1" fmla="*/ 55819 h 111637"/>
              <a:gd name="connsiteX2" fmla="*/ 55819 w 111637"/>
              <a:gd name="connsiteY2" fmla="*/ 0 h 111637"/>
              <a:gd name="connsiteX3" fmla="*/ 111637 w 111637"/>
              <a:gd name="connsiteY3" fmla="*/ 55819 h 111637"/>
              <a:gd name="connsiteX4" fmla="*/ 55819 w 111637"/>
              <a:gd name="connsiteY4" fmla="*/ 111637 h 11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7" h="111637">
                <a:moveTo>
                  <a:pt x="55819" y="111637"/>
                </a:moveTo>
                <a:cubicBezTo>
                  <a:pt x="25007" y="111637"/>
                  <a:pt x="0" y="86630"/>
                  <a:pt x="0" y="55819"/>
                </a:cubicBezTo>
                <a:cubicBezTo>
                  <a:pt x="0" y="25007"/>
                  <a:pt x="25007" y="0"/>
                  <a:pt x="55819" y="0"/>
                </a:cubicBezTo>
                <a:cubicBezTo>
                  <a:pt x="86630" y="0"/>
                  <a:pt x="111637" y="25007"/>
                  <a:pt x="111637" y="55819"/>
                </a:cubicBezTo>
                <a:cubicBezTo>
                  <a:pt x="111637" y="86630"/>
                  <a:pt x="86630" y="111637"/>
                  <a:pt x="55819" y="111637"/>
                </a:cubicBezTo>
                <a:close/>
              </a:path>
            </a:pathLst>
          </a:custGeom>
          <a:solidFill>
            <a:schemeClr val="bg1"/>
          </a:solidFill>
          <a:ln w="55563"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95BD3F6F-23A7-4370-BB5C-C29DB9521B32}"/>
              </a:ext>
            </a:extLst>
          </p:cNvPr>
          <p:cNvSpPr/>
          <p:nvPr/>
        </p:nvSpPr>
        <p:spPr>
          <a:xfrm>
            <a:off x="6219056" y="5131138"/>
            <a:ext cx="111637" cy="111637"/>
          </a:xfrm>
          <a:custGeom>
            <a:avLst/>
            <a:gdLst>
              <a:gd name="connsiteX0" fmla="*/ 55819 w 111637"/>
              <a:gd name="connsiteY0" fmla="*/ 111637 h 111637"/>
              <a:gd name="connsiteX1" fmla="*/ 0 w 111637"/>
              <a:gd name="connsiteY1" fmla="*/ 55819 h 111637"/>
              <a:gd name="connsiteX2" fmla="*/ 55819 w 111637"/>
              <a:gd name="connsiteY2" fmla="*/ 0 h 111637"/>
              <a:gd name="connsiteX3" fmla="*/ 111637 w 111637"/>
              <a:gd name="connsiteY3" fmla="*/ 55819 h 111637"/>
              <a:gd name="connsiteX4" fmla="*/ 55819 w 111637"/>
              <a:gd name="connsiteY4" fmla="*/ 111637 h 11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7" h="111637">
                <a:moveTo>
                  <a:pt x="55819" y="111637"/>
                </a:moveTo>
                <a:cubicBezTo>
                  <a:pt x="25007" y="111637"/>
                  <a:pt x="0" y="86630"/>
                  <a:pt x="0" y="55819"/>
                </a:cubicBezTo>
                <a:cubicBezTo>
                  <a:pt x="0" y="25007"/>
                  <a:pt x="25007" y="0"/>
                  <a:pt x="55819" y="0"/>
                </a:cubicBezTo>
                <a:cubicBezTo>
                  <a:pt x="86630" y="0"/>
                  <a:pt x="111637" y="25007"/>
                  <a:pt x="111637" y="55819"/>
                </a:cubicBezTo>
                <a:cubicBezTo>
                  <a:pt x="111637" y="86630"/>
                  <a:pt x="86630" y="111637"/>
                  <a:pt x="55819" y="111637"/>
                </a:cubicBezTo>
                <a:close/>
              </a:path>
            </a:pathLst>
          </a:custGeom>
          <a:solidFill>
            <a:schemeClr val="bg1"/>
          </a:solidFill>
          <a:ln w="55563"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EEC16492-1B46-A7E5-6606-C7AA656318E5}"/>
              </a:ext>
            </a:extLst>
          </p:cNvPr>
          <p:cNvGrpSpPr/>
          <p:nvPr/>
        </p:nvGrpSpPr>
        <p:grpSpPr>
          <a:xfrm>
            <a:off x="6274875" y="4351044"/>
            <a:ext cx="7554040" cy="669823"/>
            <a:chOff x="5593632" y="2982450"/>
            <a:chExt cx="7554040" cy="669823"/>
          </a:xfrm>
        </p:grpSpPr>
        <p:sp>
          <p:nvSpPr>
            <p:cNvPr id="11" name="Rectangle: Rounded Corners 10">
              <a:extLst>
                <a:ext uri="{FF2B5EF4-FFF2-40B4-BE49-F238E27FC236}">
                  <a16:creationId xmlns:a16="http://schemas.microsoft.com/office/drawing/2014/main" id="{B184C4AB-C7ED-17E9-2B1A-08A90BF0936B}"/>
                </a:ext>
              </a:extLst>
            </p:cNvPr>
            <p:cNvSpPr/>
            <p:nvPr/>
          </p:nvSpPr>
          <p:spPr>
            <a:xfrm>
              <a:off x="6397622" y="3103616"/>
              <a:ext cx="6750050" cy="247650"/>
            </a:xfrm>
            <a:prstGeom prst="roundRect">
              <a:avLst>
                <a:gd name="adj" fmla="val 50000"/>
              </a:avLst>
            </a:prstGeom>
            <a:solidFill>
              <a:srgbClr val="101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218398A-BA79-D213-0E73-211B9919FF01}"/>
                </a:ext>
              </a:extLst>
            </p:cNvPr>
            <p:cNvSpPr/>
            <p:nvPr/>
          </p:nvSpPr>
          <p:spPr>
            <a:xfrm>
              <a:off x="5593632" y="2982450"/>
              <a:ext cx="1172190" cy="669823"/>
            </a:xfrm>
            <a:custGeom>
              <a:avLst/>
              <a:gdLst>
                <a:gd name="connsiteX0" fmla="*/ 167456 w 1172190"/>
                <a:gd name="connsiteY0" fmla="*/ 558186 h 669823"/>
                <a:gd name="connsiteX1" fmla="*/ 167456 w 1172190"/>
                <a:gd name="connsiteY1" fmla="*/ 614004 h 669823"/>
                <a:gd name="connsiteX2" fmla="*/ 223274 w 1172190"/>
                <a:gd name="connsiteY2" fmla="*/ 614004 h 669823"/>
                <a:gd name="connsiteX3" fmla="*/ 223274 w 1172190"/>
                <a:gd name="connsiteY3" fmla="*/ 558186 h 669823"/>
                <a:gd name="connsiteX4" fmla="*/ 279093 w 1172190"/>
                <a:gd name="connsiteY4" fmla="*/ 425940 h 669823"/>
                <a:gd name="connsiteX5" fmla="*/ 271340 w 1172190"/>
                <a:gd name="connsiteY5" fmla="*/ 431172 h 669823"/>
                <a:gd name="connsiteX6" fmla="*/ 195365 w 1172190"/>
                <a:gd name="connsiteY6" fmla="*/ 446548 h 669823"/>
                <a:gd name="connsiteX7" fmla="*/ 119391 w 1172190"/>
                <a:gd name="connsiteY7" fmla="*/ 431172 h 669823"/>
                <a:gd name="connsiteX8" fmla="*/ 111638 w 1172190"/>
                <a:gd name="connsiteY8" fmla="*/ 425941 h 669823"/>
                <a:gd name="connsiteX9" fmla="*/ 111638 w 1172190"/>
                <a:gd name="connsiteY9" fmla="*/ 502367 h 669823"/>
                <a:gd name="connsiteX10" fmla="*/ 139546 w 1172190"/>
                <a:gd name="connsiteY10" fmla="*/ 502367 h 669823"/>
                <a:gd name="connsiteX11" fmla="*/ 251183 w 1172190"/>
                <a:gd name="connsiteY11" fmla="*/ 502367 h 669823"/>
                <a:gd name="connsiteX12" fmla="*/ 279093 w 1172190"/>
                <a:gd name="connsiteY12" fmla="*/ 502367 h 669823"/>
                <a:gd name="connsiteX13" fmla="*/ 474457 w 1172190"/>
                <a:gd name="connsiteY13" fmla="*/ 223274 h 669823"/>
                <a:gd name="connsiteX14" fmla="*/ 586094 w 1172190"/>
                <a:gd name="connsiteY14" fmla="*/ 223274 h 669823"/>
                <a:gd name="connsiteX15" fmla="*/ 614004 w 1172190"/>
                <a:gd name="connsiteY15" fmla="*/ 251183 h 669823"/>
                <a:gd name="connsiteX16" fmla="*/ 586094 w 1172190"/>
                <a:gd name="connsiteY16" fmla="*/ 279093 h 669823"/>
                <a:gd name="connsiteX17" fmla="*/ 474457 w 1172190"/>
                <a:gd name="connsiteY17" fmla="*/ 279093 h 669823"/>
                <a:gd name="connsiteX18" fmla="*/ 446548 w 1172190"/>
                <a:gd name="connsiteY18" fmla="*/ 251183 h 669823"/>
                <a:gd name="connsiteX19" fmla="*/ 474457 w 1172190"/>
                <a:gd name="connsiteY19" fmla="*/ 223274 h 669823"/>
                <a:gd name="connsiteX20" fmla="*/ 921006 w 1172190"/>
                <a:gd name="connsiteY20" fmla="*/ 167456 h 669823"/>
                <a:gd name="connsiteX21" fmla="*/ 837279 w 1172190"/>
                <a:gd name="connsiteY21" fmla="*/ 251183 h 669823"/>
                <a:gd name="connsiteX22" fmla="*/ 921006 w 1172190"/>
                <a:gd name="connsiteY22" fmla="*/ 334911 h 669823"/>
                <a:gd name="connsiteX23" fmla="*/ 1004734 w 1172190"/>
                <a:gd name="connsiteY23" fmla="*/ 251183 h 669823"/>
                <a:gd name="connsiteX24" fmla="*/ 921006 w 1172190"/>
                <a:gd name="connsiteY24" fmla="*/ 167456 h 669823"/>
                <a:gd name="connsiteX25" fmla="*/ 370123 w 1172190"/>
                <a:gd name="connsiteY25" fmla="*/ 167456 h 669823"/>
                <a:gd name="connsiteX26" fmla="*/ 375354 w 1172190"/>
                <a:gd name="connsiteY26" fmla="*/ 175209 h 669823"/>
                <a:gd name="connsiteX27" fmla="*/ 390730 w 1172190"/>
                <a:gd name="connsiteY27" fmla="*/ 251183 h 669823"/>
                <a:gd name="connsiteX28" fmla="*/ 375354 w 1172190"/>
                <a:gd name="connsiteY28" fmla="*/ 327158 h 669823"/>
                <a:gd name="connsiteX29" fmla="*/ 370122 w 1172190"/>
                <a:gd name="connsiteY29" fmla="*/ 334911 h 669823"/>
                <a:gd name="connsiteX30" fmla="*/ 686773 w 1172190"/>
                <a:gd name="connsiteY30" fmla="*/ 334911 h 669823"/>
                <a:gd name="connsiteX31" fmla="*/ 669823 w 1172190"/>
                <a:gd name="connsiteY31" fmla="*/ 251183 h 669823"/>
                <a:gd name="connsiteX32" fmla="*/ 686773 w 1172190"/>
                <a:gd name="connsiteY32" fmla="*/ 167456 h 669823"/>
                <a:gd name="connsiteX33" fmla="*/ 921006 w 1172190"/>
                <a:gd name="connsiteY33" fmla="*/ 111637 h 669823"/>
                <a:gd name="connsiteX34" fmla="*/ 1060553 w 1172190"/>
                <a:gd name="connsiteY34" fmla="*/ 251183 h 669823"/>
                <a:gd name="connsiteX35" fmla="*/ 921006 w 1172190"/>
                <a:gd name="connsiteY35" fmla="*/ 390730 h 669823"/>
                <a:gd name="connsiteX36" fmla="*/ 781460 w 1172190"/>
                <a:gd name="connsiteY36" fmla="*/ 251183 h 669823"/>
                <a:gd name="connsiteX37" fmla="*/ 921006 w 1172190"/>
                <a:gd name="connsiteY37" fmla="*/ 111637 h 669823"/>
                <a:gd name="connsiteX38" fmla="*/ 195365 w 1172190"/>
                <a:gd name="connsiteY38" fmla="*/ 111637 h 669823"/>
                <a:gd name="connsiteX39" fmla="*/ 55819 w 1172190"/>
                <a:gd name="connsiteY39" fmla="*/ 251183 h 669823"/>
                <a:gd name="connsiteX40" fmla="*/ 195365 w 1172190"/>
                <a:gd name="connsiteY40" fmla="*/ 390729 h 669823"/>
                <a:gd name="connsiteX41" fmla="*/ 334911 w 1172190"/>
                <a:gd name="connsiteY41" fmla="*/ 251183 h 669823"/>
                <a:gd name="connsiteX42" fmla="*/ 195365 w 1172190"/>
                <a:gd name="connsiteY42" fmla="*/ 111637 h 669823"/>
                <a:gd name="connsiteX43" fmla="*/ 921006 w 1172190"/>
                <a:gd name="connsiteY43" fmla="*/ 55819 h 669823"/>
                <a:gd name="connsiteX44" fmla="*/ 725642 w 1172190"/>
                <a:gd name="connsiteY44" fmla="*/ 251183 h 669823"/>
                <a:gd name="connsiteX45" fmla="*/ 921006 w 1172190"/>
                <a:gd name="connsiteY45" fmla="*/ 446548 h 669823"/>
                <a:gd name="connsiteX46" fmla="*/ 1116371 w 1172190"/>
                <a:gd name="connsiteY46" fmla="*/ 251183 h 669823"/>
                <a:gd name="connsiteX47" fmla="*/ 921006 w 1172190"/>
                <a:gd name="connsiteY47" fmla="*/ 55819 h 669823"/>
                <a:gd name="connsiteX48" fmla="*/ 921006 w 1172190"/>
                <a:gd name="connsiteY48" fmla="*/ 0 h 669823"/>
                <a:gd name="connsiteX49" fmla="*/ 1172190 w 1172190"/>
                <a:gd name="connsiteY49" fmla="*/ 251183 h 669823"/>
                <a:gd name="connsiteX50" fmla="*/ 921006 w 1172190"/>
                <a:gd name="connsiteY50" fmla="*/ 502367 h 669823"/>
                <a:gd name="connsiteX51" fmla="*/ 743483 w 1172190"/>
                <a:gd name="connsiteY51" fmla="*/ 428707 h 669823"/>
                <a:gd name="connsiteX52" fmla="*/ 717855 w 1172190"/>
                <a:gd name="connsiteY52" fmla="*/ 390730 h 669823"/>
                <a:gd name="connsiteX53" fmla="*/ 334912 w 1172190"/>
                <a:gd name="connsiteY53" fmla="*/ 390730 h 669823"/>
                <a:gd name="connsiteX54" fmla="*/ 334912 w 1172190"/>
                <a:gd name="connsiteY54" fmla="*/ 530276 h 669823"/>
                <a:gd name="connsiteX55" fmla="*/ 307002 w 1172190"/>
                <a:gd name="connsiteY55" fmla="*/ 558186 h 669823"/>
                <a:gd name="connsiteX56" fmla="*/ 279093 w 1172190"/>
                <a:gd name="connsiteY56" fmla="*/ 558186 h 669823"/>
                <a:gd name="connsiteX57" fmla="*/ 279093 w 1172190"/>
                <a:gd name="connsiteY57" fmla="*/ 641913 h 669823"/>
                <a:gd name="connsiteX58" fmla="*/ 251183 w 1172190"/>
                <a:gd name="connsiteY58" fmla="*/ 669823 h 669823"/>
                <a:gd name="connsiteX59" fmla="*/ 139546 w 1172190"/>
                <a:gd name="connsiteY59" fmla="*/ 669823 h 669823"/>
                <a:gd name="connsiteX60" fmla="*/ 111637 w 1172190"/>
                <a:gd name="connsiteY60" fmla="*/ 641913 h 669823"/>
                <a:gd name="connsiteX61" fmla="*/ 111637 w 1172190"/>
                <a:gd name="connsiteY61" fmla="*/ 558186 h 669823"/>
                <a:gd name="connsiteX62" fmla="*/ 83728 w 1172190"/>
                <a:gd name="connsiteY62" fmla="*/ 558186 h 669823"/>
                <a:gd name="connsiteX63" fmla="*/ 55819 w 1172190"/>
                <a:gd name="connsiteY63" fmla="*/ 530276 h 669823"/>
                <a:gd name="connsiteX64" fmla="*/ 55819 w 1172190"/>
                <a:gd name="connsiteY64" fmla="*/ 387094 h 669823"/>
                <a:gd name="connsiteX65" fmla="*/ 15377 w 1172190"/>
                <a:gd name="connsiteY65" fmla="*/ 327158 h 669823"/>
                <a:gd name="connsiteX66" fmla="*/ 0 w 1172190"/>
                <a:gd name="connsiteY66" fmla="*/ 251183 h 669823"/>
                <a:gd name="connsiteX67" fmla="*/ 195365 w 1172190"/>
                <a:gd name="connsiteY67" fmla="*/ 55818 h 669823"/>
                <a:gd name="connsiteX68" fmla="*/ 271340 w 1172190"/>
                <a:gd name="connsiteY68" fmla="*/ 71194 h 669823"/>
                <a:gd name="connsiteX69" fmla="*/ 331276 w 1172190"/>
                <a:gd name="connsiteY69" fmla="*/ 111637 h 669823"/>
                <a:gd name="connsiteX70" fmla="*/ 717855 w 1172190"/>
                <a:gd name="connsiteY70" fmla="*/ 111637 h 669823"/>
                <a:gd name="connsiteX71" fmla="*/ 743483 w 1172190"/>
                <a:gd name="connsiteY71" fmla="*/ 73660 h 669823"/>
                <a:gd name="connsiteX72" fmla="*/ 921006 w 1172190"/>
                <a:gd name="connsiteY72" fmla="*/ 0 h 66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72190" h="669823">
                  <a:moveTo>
                    <a:pt x="167456" y="558186"/>
                  </a:moveTo>
                  <a:lnTo>
                    <a:pt x="167456" y="614004"/>
                  </a:lnTo>
                  <a:lnTo>
                    <a:pt x="223274" y="614004"/>
                  </a:lnTo>
                  <a:lnTo>
                    <a:pt x="223274" y="558186"/>
                  </a:lnTo>
                  <a:close/>
                  <a:moveTo>
                    <a:pt x="279093" y="425940"/>
                  </a:moveTo>
                  <a:lnTo>
                    <a:pt x="271340" y="431172"/>
                  </a:lnTo>
                  <a:cubicBezTo>
                    <a:pt x="247974" y="441071"/>
                    <a:pt x="222298" y="446548"/>
                    <a:pt x="195365" y="446548"/>
                  </a:cubicBezTo>
                  <a:cubicBezTo>
                    <a:pt x="168433" y="446548"/>
                    <a:pt x="142756" y="441071"/>
                    <a:pt x="119391" y="431172"/>
                  </a:cubicBezTo>
                  <a:lnTo>
                    <a:pt x="111638" y="425941"/>
                  </a:lnTo>
                  <a:lnTo>
                    <a:pt x="111638" y="502367"/>
                  </a:lnTo>
                  <a:lnTo>
                    <a:pt x="139546" y="502367"/>
                  </a:lnTo>
                  <a:lnTo>
                    <a:pt x="251183" y="502367"/>
                  </a:lnTo>
                  <a:lnTo>
                    <a:pt x="279093" y="502367"/>
                  </a:lnTo>
                  <a:close/>
                  <a:moveTo>
                    <a:pt x="474457" y="223274"/>
                  </a:moveTo>
                  <a:lnTo>
                    <a:pt x="586094" y="223274"/>
                  </a:lnTo>
                  <a:cubicBezTo>
                    <a:pt x="601500" y="223274"/>
                    <a:pt x="614004" y="235777"/>
                    <a:pt x="614004" y="251183"/>
                  </a:cubicBezTo>
                  <a:cubicBezTo>
                    <a:pt x="614004" y="266589"/>
                    <a:pt x="601500" y="279093"/>
                    <a:pt x="586094" y="279093"/>
                  </a:cubicBezTo>
                  <a:lnTo>
                    <a:pt x="474457" y="279093"/>
                  </a:lnTo>
                  <a:cubicBezTo>
                    <a:pt x="459051" y="279093"/>
                    <a:pt x="446548" y="266589"/>
                    <a:pt x="446548" y="251183"/>
                  </a:cubicBezTo>
                  <a:cubicBezTo>
                    <a:pt x="446548" y="235777"/>
                    <a:pt x="459051" y="223274"/>
                    <a:pt x="474457" y="223274"/>
                  </a:cubicBezTo>
                  <a:close/>
                  <a:moveTo>
                    <a:pt x="921006" y="167456"/>
                  </a:moveTo>
                  <a:cubicBezTo>
                    <a:pt x="874844" y="167456"/>
                    <a:pt x="837279" y="205021"/>
                    <a:pt x="837279" y="251183"/>
                  </a:cubicBezTo>
                  <a:cubicBezTo>
                    <a:pt x="837279" y="297345"/>
                    <a:pt x="874844" y="334911"/>
                    <a:pt x="921006" y="334911"/>
                  </a:cubicBezTo>
                  <a:cubicBezTo>
                    <a:pt x="967168" y="334911"/>
                    <a:pt x="1004734" y="297345"/>
                    <a:pt x="1004734" y="251183"/>
                  </a:cubicBezTo>
                  <a:cubicBezTo>
                    <a:pt x="1004734" y="205021"/>
                    <a:pt x="967168" y="167456"/>
                    <a:pt x="921006" y="167456"/>
                  </a:cubicBezTo>
                  <a:close/>
                  <a:moveTo>
                    <a:pt x="370123" y="167456"/>
                  </a:moveTo>
                  <a:lnTo>
                    <a:pt x="375354" y="175209"/>
                  </a:lnTo>
                  <a:cubicBezTo>
                    <a:pt x="385253" y="198574"/>
                    <a:pt x="390730" y="224251"/>
                    <a:pt x="390730" y="251183"/>
                  </a:cubicBezTo>
                  <a:cubicBezTo>
                    <a:pt x="390730" y="278116"/>
                    <a:pt x="385253" y="303792"/>
                    <a:pt x="375354" y="327158"/>
                  </a:cubicBezTo>
                  <a:lnTo>
                    <a:pt x="370122" y="334911"/>
                  </a:lnTo>
                  <a:lnTo>
                    <a:pt x="686773" y="334911"/>
                  </a:lnTo>
                  <a:lnTo>
                    <a:pt x="669823" y="251183"/>
                  </a:lnTo>
                  <a:lnTo>
                    <a:pt x="686773" y="167456"/>
                  </a:lnTo>
                  <a:close/>
                  <a:moveTo>
                    <a:pt x="921006" y="111637"/>
                  </a:moveTo>
                  <a:cubicBezTo>
                    <a:pt x="997980" y="111637"/>
                    <a:pt x="1060553" y="174265"/>
                    <a:pt x="1060553" y="251183"/>
                  </a:cubicBezTo>
                  <a:cubicBezTo>
                    <a:pt x="1060553" y="328101"/>
                    <a:pt x="997980" y="390730"/>
                    <a:pt x="921006" y="390730"/>
                  </a:cubicBezTo>
                  <a:cubicBezTo>
                    <a:pt x="844033" y="390730"/>
                    <a:pt x="781460" y="328101"/>
                    <a:pt x="781460" y="251183"/>
                  </a:cubicBezTo>
                  <a:cubicBezTo>
                    <a:pt x="781460" y="174265"/>
                    <a:pt x="844033" y="111637"/>
                    <a:pt x="921006" y="111637"/>
                  </a:cubicBezTo>
                  <a:close/>
                  <a:moveTo>
                    <a:pt x="195365" y="111637"/>
                  </a:moveTo>
                  <a:cubicBezTo>
                    <a:pt x="118391" y="111637"/>
                    <a:pt x="55819" y="174265"/>
                    <a:pt x="55819" y="251183"/>
                  </a:cubicBezTo>
                  <a:cubicBezTo>
                    <a:pt x="55819" y="328101"/>
                    <a:pt x="118391" y="390729"/>
                    <a:pt x="195365" y="390729"/>
                  </a:cubicBezTo>
                  <a:cubicBezTo>
                    <a:pt x="272339" y="390729"/>
                    <a:pt x="334911" y="328101"/>
                    <a:pt x="334911" y="251183"/>
                  </a:cubicBezTo>
                  <a:cubicBezTo>
                    <a:pt x="334911" y="174265"/>
                    <a:pt x="272339" y="111637"/>
                    <a:pt x="195365" y="111637"/>
                  </a:cubicBezTo>
                  <a:close/>
                  <a:moveTo>
                    <a:pt x="921006" y="55819"/>
                  </a:moveTo>
                  <a:cubicBezTo>
                    <a:pt x="813277" y="55819"/>
                    <a:pt x="725642" y="143454"/>
                    <a:pt x="725642" y="251183"/>
                  </a:cubicBezTo>
                  <a:cubicBezTo>
                    <a:pt x="725642" y="358913"/>
                    <a:pt x="813277" y="446548"/>
                    <a:pt x="921006" y="446548"/>
                  </a:cubicBezTo>
                  <a:cubicBezTo>
                    <a:pt x="1028736" y="446548"/>
                    <a:pt x="1116371" y="358913"/>
                    <a:pt x="1116371" y="251183"/>
                  </a:cubicBezTo>
                  <a:cubicBezTo>
                    <a:pt x="1116371" y="143454"/>
                    <a:pt x="1028736" y="55819"/>
                    <a:pt x="921006" y="55819"/>
                  </a:cubicBezTo>
                  <a:close/>
                  <a:moveTo>
                    <a:pt x="921006" y="0"/>
                  </a:moveTo>
                  <a:cubicBezTo>
                    <a:pt x="1059492" y="0"/>
                    <a:pt x="1172190" y="112698"/>
                    <a:pt x="1172190" y="251183"/>
                  </a:cubicBezTo>
                  <a:cubicBezTo>
                    <a:pt x="1172190" y="389669"/>
                    <a:pt x="1059492" y="502367"/>
                    <a:pt x="921006" y="502367"/>
                  </a:cubicBezTo>
                  <a:cubicBezTo>
                    <a:pt x="851764" y="502367"/>
                    <a:pt x="788968" y="474193"/>
                    <a:pt x="743483" y="428707"/>
                  </a:cubicBezTo>
                  <a:lnTo>
                    <a:pt x="717855" y="390730"/>
                  </a:lnTo>
                  <a:lnTo>
                    <a:pt x="334912" y="390730"/>
                  </a:lnTo>
                  <a:lnTo>
                    <a:pt x="334912" y="530276"/>
                  </a:lnTo>
                  <a:cubicBezTo>
                    <a:pt x="334912" y="545682"/>
                    <a:pt x="322408" y="558186"/>
                    <a:pt x="307002" y="558186"/>
                  </a:cubicBezTo>
                  <a:lnTo>
                    <a:pt x="279093" y="558186"/>
                  </a:lnTo>
                  <a:lnTo>
                    <a:pt x="279093" y="641913"/>
                  </a:lnTo>
                  <a:cubicBezTo>
                    <a:pt x="279093" y="657319"/>
                    <a:pt x="266589" y="669823"/>
                    <a:pt x="251183" y="669823"/>
                  </a:cubicBezTo>
                  <a:lnTo>
                    <a:pt x="139546" y="669823"/>
                  </a:lnTo>
                  <a:cubicBezTo>
                    <a:pt x="124140" y="669823"/>
                    <a:pt x="111637" y="657319"/>
                    <a:pt x="111637" y="641913"/>
                  </a:cubicBezTo>
                  <a:lnTo>
                    <a:pt x="111637" y="558186"/>
                  </a:lnTo>
                  <a:lnTo>
                    <a:pt x="83728" y="558186"/>
                  </a:lnTo>
                  <a:cubicBezTo>
                    <a:pt x="68322" y="558186"/>
                    <a:pt x="55819" y="545682"/>
                    <a:pt x="55819" y="530276"/>
                  </a:cubicBezTo>
                  <a:lnTo>
                    <a:pt x="55819" y="387094"/>
                  </a:lnTo>
                  <a:lnTo>
                    <a:pt x="15377" y="327158"/>
                  </a:lnTo>
                  <a:cubicBezTo>
                    <a:pt x="5477" y="303792"/>
                    <a:pt x="0" y="278116"/>
                    <a:pt x="0" y="251183"/>
                  </a:cubicBezTo>
                  <a:cubicBezTo>
                    <a:pt x="0" y="143453"/>
                    <a:pt x="87635" y="55818"/>
                    <a:pt x="195365" y="55818"/>
                  </a:cubicBezTo>
                  <a:cubicBezTo>
                    <a:pt x="222298" y="55818"/>
                    <a:pt x="247974" y="61295"/>
                    <a:pt x="271340" y="71194"/>
                  </a:cubicBezTo>
                  <a:lnTo>
                    <a:pt x="331276" y="111637"/>
                  </a:lnTo>
                  <a:lnTo>
                    <a:pt x="717855" y="111637"/>
                  </a:lnTo>
                  <a:lnTo>
                    <a:pt x="743483" y="73660"/>
                  </a:lnTo>
                  <a:cubicBezTo>
                    <a:pt x="788968" y="28174"/>
                    <a:pt x="851764" y="0"/>
                    <a:pt x="921006" y="0"/>
                  </a:cubicBezTo>
                  <a:close/>
                </a:path>
              </a:pathLst>
            </a:custGeom>
            <a:solidFill>
              <a:schemeClr val="bg1"/>
            </a:solidFill>
            <a:ln w="12700" cap="flat">
              <a:solidFill>
                <a:srgbClr val="101F29"/>
              </a:solidFill>
              <a:prstDash val="solid"/>
              <a:miter/>
            </a:ln>
          </p:spPr>
          <p:txBody>
            <a:bodyPr rtlCol="0" anchor="ctr"/>
            <a:lstStyle/>
            <a:p>
              <a:endParaRPr lang="en-US"/>
            </a:p>
          </p:txBody>
        </p:sp>
      </p:grpSp>
      <p:sp>
        <p:nvSpPr>
          <p:cNvPr id="13" name="Freeform: Shape 12">
            <a:extLst>
              <a:ext uri="{FF2B5EF4-FFF2-40B4-BE49-F238E27FC236}">
                <a16:creationId xmlns:a16="http://schemas.microsoft.com/office/drawing/2014/main" id="{D59E1BA9-FF16-BE2F-4294-9AEEA37BDFDA}"/>
              </a:ext>
            </a:extLst>
          </p:cNvPr>
          <p:cNvSpPr/>
          <p:nvPr/>
        </p:nvSpPr>
        <p:spPr>
          <a:xfrm>
            <a:off x="4578872" y="5186957"/>
            <a:ext cx="312419" cy="226003"/>
          </a:xfrm>
          <a:custGeom>
            <a:avLst/>
            <a:gdLst>
              <a:gd name="connsiteX0" fmla="*/ 3105674 w 3185149"/>
              <a:gd name="connsiteY0" fmla="*/ 462784 h 2304140"/>
              <a:gd name="connsiteX1" fmla="*/ 1343730 w 3185149"/>
              <a:gd name="connsiteY1" fmla="*/ 2224677 h 2304140"/>
              <a:gd name="connsiteX2" fmla="*/ 1152095 w 3185149"/>
              <a:gd name="connsiteY2" fmla="*/ 2304141 h 2304140"/>
              <a:gd name="connsiteX3" fmla="*/ 960460 w 3185149"/>
              <a:gd name="connsiteY3" fmla="*/ 2224677 h 2304140"/>
              <a:gd name="connsiteX4" fmla="*/ 79513 w 3185149"/>
              <a:gd name="connsiteY4" fmla="*/ 1343730 h 2304140"/>
              <a:gd name="connsiteX5" fmla="*/ 79513 w 3185149"/>
              <a:gd name="connsiteY5" fmla="*/ 960460 h 2304140"/>
              <a:gd name="connsiteX6" fmla="*/ 462784 w 3185149"/>
              <a:gd name="connsiteY6" fmla="*/ 960460 h 2304140"/>
              <a:gd name="connsiteX7" fmla="*/ 1152095 w 3185149"/>
              <a:gd name="connsiteY7" fmla="*/ 1649771 h 2304140"/>
              <a:gd name="connsiteX8" fmla="*/ 2722403 w 3185149"/>
              <a:gd name="connsiteY8" fmla="*/ 79513 h 2304140"/>
              <a:gd name="connsiteX9" fmla="*/ 3105674 w 3185149"/>
              <a:gd name="connsiteY9" fmla="*/ 79513 h 2304140"/>
              <a:gd name="connsiteX10" fmla="*/ 3105674 w 3185149"/>
              <a:gd name="connsiteY10" fmla="*/ 462784 h 230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85149" h="2304140">
                <a:moveTo>
                  <a:pt x="3105674" y="462784"/>
                </a:moveTo>
                <a:lnTo>
                  <a:pt x="1343730" y="2224677"/>
                </a:lnTo>
                <a:cubicBezTo>
                  <a:pt x="1290871" y="2277537"/>
                  <a:pt x="1221483" y="2304141"/>
                  <a:pt x="1152095" y="2304141"/>
                </a:cubicBezTo>
                <a:cubicBezTo>
                  <a:pt x="1082707" y="2304141"/>
                  <a:pt x="1013320" y="2277537"/>
                  <a:pt x="960460" y="2224677"/>
                </a:cubicBezTo>
                <a:lnTo>
                  <a:pt x="79513" y="1343730"/>
                </a:lnTo>
                <a:cubicBezTo>
                  <a:pt x="-26504" y="1237763"/>
                  <a:pt x="-26504" y="1066428"/>
                  <a:pt x="79513" y="960460"/>
                </a:cubicBezTo>
                <a:cubicBezTo>
                  <a:pt x="185481" y="854442"/>
                  <a:pt x="356766" y="854442"/>
                  <a:pt x="462784" y="960460"/>
                </a:cubicBezTo>
                <a:lnTo>
                  <a:pt x="1152095" y="1649771"/>
                </a:lnTo>
                <a:lnTo>
                  <a:pt x="2722403" y="79513"/>
                </a:lnTo>
                <a:cubicBezTo>
                  <a:pt x="2828371" y="-26504"/>
                  <a:pt x="2999656" y="-26504"/>
                  <a:pt x="3105674" y="79513"/>
                </a:cubicBezTo>
                <a:cubicBezTo>
                  <a:pt x="3211641" y="185481"/>
                  <a:pt x="3211641" y="356766"/>
                  <a:pt x="3105674" y="462784"/>
                </a:cubicBezTo>
                <a:close/>
              </a:path>
            </a:pathLst>
          </a:custGeom>
          <a:solidFill>
            <a:srgbClr val="55BF5B"/>
          </a:solidFill>
          <a:ln w="12706" cap="flat">
            <a:noFill/>
            <a:prstDash val="solid"/>
            <a:miter/>
          </a:ln>
        </p:spPr>
        <p:txBody>
          <a:bodyPr rtlCol="0" anchor="ctr"/>
          <a:lstStyle/>
          <a:p>
            <a:endParaRPr lang="en-US"/>
          </a:p>
        </p:txBody>
      </p:sp>
      <p:pic>
        <p:nvPicPr>
          <p:cNvPr id="18" name="Picture 17">
            <a:extLst>
              <a:ext uri="{FF2B5EF4-FFF2-40B4-BE49-F238E27FC236}">
                <a16:creationId xmlns:a16="http://schemas.microsoft.com/office/drawing/2014/main" id="{FAC756EA-CDD3-D98A-5F50-9F1C5D0D5B88}"/>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5163523" y="4768274"/>
            <a:ext cx="1201506" cy="1063368"/>
          </a:xfrm>
          <a:prstGeom prst="rect">
            <a:avLst/>
          </a:prstGeom>
        </p:spPr>
      </p:pic>
    </p:spTree>
    <p:extLst>
      <p:ext uri="{BB962C8B-B14F-4D97-AF65-F5344CB8AC3E}">
        <p14:creationId xmlns:p14="http://schemas.microsoft.com/office/powerpoint/2010/main" val="16963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1000"/>
                            </p:stCondLst>
                            <p:childTnLst>
                              <p:par>
                                <p:cTn id="33" presetID="1" presetClass="emph" presetSubtype="2" fill="hold" nodeType="afterEffect">
                                  <p:stCondLst>
                                    <p:cond delay="0"/>
                                  </p:stCondLst>
                                  <p:childTnLst>
                                    <p:animClr clrSpc="rgb" dir="cw">
                                      <p:cBhvr>
                                        <p:cTn id="34" dur="500" fill="hold"/>
                                        <p:tgtEl>
                                          <p:spTgt spid="5"/>
                                        </p:tgtEl>
                                        <p:attrNameLst>
                                          <p:attrName>fillcolor</p:attrName>
                                        </p:attrNameLst>
                                      </p:cBhvr>
                                      <p:to>
                                        <a:srgbClr val="55BF5B"/>
                                      </p:to>
                                    </p:animClr>
                                    <p:set>
                                      <p:cBhvr>
                                        <p:cTn id="35" dur="500" fill="hold"/>
                                        <p:tgtEl>
                                          <p:spTgt spid="5"/>
                                        </p:tgtEl>
                                        <p:attrNameLst>
                                          <p:attrName>fill.type</p:attrName>
                                        </p:attrNameLst>
                                      </p:cBhvr>
                                      <p:to>
                                        <p:strVal val="solid"/>
                                      </p:to>
                                    </p:set>
                                    <p:set>
                                      <p:cBhvr>
                                        <p:cTn id="36" dur="500" fill="hold"/>
                                        <p:tgtEl>
                                          <p:spTgt spid="5"/>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10" fill="hold"/>
                                        <p:tgtEl>
                                          <p:spTgt spid="5"/>
                                        </p:tgtEl>
                                        <p:attrNameLst>
                                          <p:attrName>fillcolor</p:attrName>
                                        </p:attrNameLst>
                                      </p:cBhvr>
                                      <p:to>
                                        <a:srgbClr val="FFFFFF"/>
                                      </p:to>
                                    </p:animClr>
                                    <p:set>
                                      <p:cBhvr>
                                        <p:cTn id="41" dur="10" fill="hold"/>
                                        <p:tgtEl>
                                          <p:spTgt spid="5"/>
                                        </p:tgtEl>
                                        <p:attrNameLst>
                                          <p:attrName>fill.type</p:attrName>
                                        </p:attrNameLst>
                                      </p:cBhvr>
                                      <p:to>
                                        <p:strVal val="solid"/>
                                      </p:to>
                                    </p:set>
                                    <p:set>
                                      <p:cBhvr>
                                        <p:cTn id="42" dur="10" fill="hold"/>
                                        <p:tgtEl>
                                          <p:spTgt spid="5"/>
                                        </p:tgtEl>
                                        <p:attrNameLst>
                                          <p:attrName>fill.on</p:attrName>
                                        </p:attrNameLst>
                                      </p:cBhvr>
                                      <p:to>
                                        <p:strVal val="true"/>
                                      </p:to>
                                    </p:set>
                                  </p:childTnLst>
                                </p:cTn>
                              </p:par>
                            </p:childTnLst>
                          </p:cTn>
                        </p:par>
                        <p:par>
                          <p:cTn id="43" fill="hold">
                            <p:stCondLst>
                              <p:cond delay="10"/>
                            </p:stCondLst>
                            <p:childTnLst>
                              <p:par>
                                <p:cTn id="44" presetID="35" presetClass="path" presetSubtype="0" accel="50000" decel="50000" fill="hold" nodeType="afterEffect">
                                  <p:stCondLst>
                                    <p:cond delay="0"/>
                                  </p:stCondLst>
                                  <p:childTnLst>
                                    <p:animMotion origin="layout" path="M 8.33333E-7 -3.33333E-6 L -0.08307 -3.33333E-6 " pathEditMode="relative" rAng="0" ptsTypes="AA">
                                      <p:cBhvr>
                                        <p:cTn id="45" dur="750" fill="hold"/>
                                        <p:tgtEl>
                                          <p:spTgt spid="8"/>
                                        </p:tgtEl>
                                        <p:attrNameLst>
                                          <p:attrName>ppt_x</p:attrName>
                                          <p:attrName>ppt_y</p:attrName>
                                        </p:attrNameLst>
                                      </p:cBhvr>
                                      <p:rCtr x="-4154" y="0"/>
                                    </p:animMotion>
                                  </p:childTnLst>
                                </p:cTn>
                              </p:par>
                            </p:childTnLst>
                          </p:cTn>
                        </p:par>
                        <p:par>
                          <p:cTn id="46" fill="hold">
                            <p:stCondLst>
                              <p:cond delay="760"/>
                            </p:stCondLst>
                            <p:childTnLst>
                              <p:par>
                                <p:cTn id="47" presetID="1" presetClass="emph" presetSubtype="2" fill="hold" nodeType="afterEffect">
                                  <p:stCondLst>
                                    <p:cond delay="0"/>
                                  </p:stCondLst>
                                  <p:childTnLst>
                                    <p:animClr clrSpc="rgb" dir="cw">
                                      <p:cBhvr>
                                        <p:cTn id="48" dur="500" fill="hold"/>
                                        <p:tgtEl>
                                          <p:spTgt spid="2"/>
                                        </p:tgtEl>
                                        <p:attrNameLst>
                                          <p:attrName>fillcolor</p:attrName>
                                        </p:attrNameLst>
                                      </p:cBhvr>
                                      <p:to>
                                        <a:srgbClr val="55BF5B"/>
                                      </p:to>
                                    </p:animClr>
                                    <p:set>
                                      <p:cBhvr>
                                        <p:cTn id="49" dur="500" fill="hold"/>
                                        <p:tgtEl>
                                          <p:spTgt spid="2"/>
                                        </p:tgtEl>
                                        <p:attrNameLst>
                                          <p:attrName>fill.type</p:attrName>
                                        </p:attrNameLst>
                                      </p:cBhvr>
                                      <p:to>
                                        <p:strVal val="solid"/>
                                      </p:to>
                                    </p:set>
                                    <p:set>
                                      <p:cBhvr>
                                        <p:cTn id="50" dur="500" fill="hold"/>
                                        <p:tgtEl>
                                          <p:spTgt spid="2"/>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animBg="1"/>
      <p:bldP spid="3" grpId="0" animBg="1"/>
      <p:bldP spid="4" grpId="0" animBg="1"/>
      <p:bldP spid="5"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E5F9430-6A19-12DB-28CC-50D8CB56A22B}"/>
              </a:ext>
            </a:extLst>
          </p:cNvPr>
          <p:cNvSpPr>
            <a:spLocks noGrp="1"/>
          </p:cNvSpPr>
          <p:nvPr>
            <p:ph type="title"/>
          </p:nvPr>
        </p:nvSpPr>
        <p:spPr/>
        <p:txBody>
          <a:bodyPr/>
          <a:lstStyle/>
          <a:p>
            <a:r>
              <a:rPr lang="en-US" dirty="0"/>
              <a:t>Infra-a-Apps</a:t>
            </a:r>
          </a:p>
        </p:txBody>
      </p:sp>
      <p:sp>
        <p:nvSpPr>
          <p:cNvPr id="3" name="CuadroTexto 15">
            <a:extLst>
              <a:ext uri="{FF2B5EF4-FFF2-40B4-BE49-F238E27FC236}">
                <a16:creationId xmlns:a16="http://schemas.microsoft.com/office/drawing/2014/main" id="{8BEFAE07-E790-C935-A89A-F2D2A440EE2D}"/>
              </a:ext>
            </a:extLst>
          </p:cNvPr>
          <p:cNvSpPr txBox="1"/>
          <p:nvPr/>
        </p:nvSpPr>
        <p:spPr>
          <a:xfrm>
            <a:off x="539826" y="1337657"/>
            <a:ext cx="10653311" cy="4624343"/>
          </a:xfrm>
          <a:prstGeom prst="rect">
            <a:avLst/>
          </a:prstGeom>
          <a:noFill/>
        </p:spPr>
        <p:txBody>
          <a:bodyPr wrap="square">
            <a:spAutoFit/>
          </a:bodyPr>
          <a:lstStyle/>
          <a:p>
            <a:r>
              <a:rPr lang="en-US" sz="1550" dirty="0" err="1">
                <a:solidFill>
                  <a:srgbClr val="FF6188"/>
                </a:solidFill>
                <a:latin typeface="consolas" panose="020B0609020204030204" pitchFamily="49" charset="0"/>
              </a:rPr>
              <a:t>apiVersion</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apps/v1</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kind</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Deployment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metadata</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name</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nginx-deployment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spec</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selector</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a:t>
            </a:r>
            <a:r>
              <a:rPr lang="en-US" sz="1550" dirty="0" err="1">
                <a:solidFill>
                  <a:srgbClr val="FF6188"/>
                </a:solidFill>
                <a:latin typeface="consolas" panose="020B0609020204030204" pitchFamily="49" charset="0"/>
              </a:rPr>
              <a:t>matchLabels</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app</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nginx</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replicas</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AB9DF2"/>
                </a:solidFill>
                <a:latin typeface="consolas" panose="020B0609020204030204" pitchFamily="49" charset="0"/>
              </a:rPr>
              <a:t>2</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template</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metadata</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labels</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app</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nginx</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spec</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containers</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939293"/>
                </a:solidFill>
                <a:latin typeface="consolas" panose="020B0609020204030204" pitchFamily="49" charset="0"/>
              </a:rPr>
              <a:t>      -</a:t>
            </a:r>
            <a:r>
              <a:rPr lang="en-US" sz="1550" dirty="0">
                <a:solidFill>
                  <a:srgbClr val="FCFCFA"/>
                </a:solidFill>
                <a:latin typeface="consolas" panose="020B0609020204030204" pitchFamily="49" charset="0"/>
              </a:rPr>
              <a:t> </a:t>
            </a:r>
            <a:r>
              <a:rPr lang="en-US" sz="1550" dirty="0">
                <a:solidFill>
                  <a:srgbClr val="FF6188"/>
                </a:solidFill>
                <a:latin typeface="consolas" panose="020B0609020204030204" pitchFamily="49" charset="0"/>
              </a:rPr>
              <a:t>name</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nginx</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image</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nginx:1.14.2 </a:t>
            </a:r>
            <a:r>
              <a:rPr lang="en-US" sz="1550" i="1" dirty="0">
                <a:solidFill>
                  <a:srgbClr val="727072"/>
                </a:solidFill>
                <a:latin typeface="consolas" panose="020B0609020204030204" pitchFamily="49" charset="0"/>
              </a:rPr>
              <a:t># </a:t>
            </a:r>
            <a:r>
              <a:rPr lang="en-US" sz="1550" i="1" dirty="0" err="1">
                <a:solidFill>
                  <a:srgbClr val="727072"/>
                </a:solidFill>
                <a:latin typeface="consolas" panose="020B0609020204030204" pitchFamily="49" charset="0"/>
              </a:rPr>
              <a:t>Establecemos</a:t>
            </a:r>
            <a:r>
              <a:rPr lang="en-US" sz="1550" i="1" dirty="0">
                <a:solidFill>
                  <a:srgbClr val="727072"/>
                </a:solidFill>
                <a:latin typeface="consolas" panose="020B0609020204030204" pitchFamily="49" charset="0"/>
              </a:rPr>
              <a:t> que </a:t>
            </a:r>
            <a:r>
              <a:rPr lang="en-US" sz="1550" i="1" dirty="0" err="1">
                <a:solidFill>
                  <a:srgbClr val="727072"/>
                </a:solidFill>
                <a:latin typeface="consolas" panose="020B0609020204030204" pitchFamily="49" charset="0"/>
              </a:rPr>
              <a:t>contenedor</a:t>
            </a:r>
            <a:r>
              <a:rPr lang="en-US" sz="1550" i="1" dirty="0">
                <a:solidFill>
                  <a:srgbClr val="727072"/>
                </a:solidFill>
                <a:latin typeface="consolas" panose="020B0609020204030204" pitchFamily="49" charset="0"/>
              </a:rPr>
              <a:t> de la </a:t>
            </a:r>
            <a:r>
              <a:rPr lang="en-US" sz="1550" i="1" dirty="0" err="1">
                <a:solidFill>
                  <a:srgbClr val="727072"/>
                </a:solidFill>
                <a:latin typeface="consolas" panose="020B0609020204030204" pitchFamily="49" charset="0"/>
              </a:rPr>
              <a:t>aplicacion</a:t>
            </a:r>
            <a:r>
              <a:rPr lang="en-US" sz="1550" i="1" dirty="0">
                <a:solidFill>
                  <a:srgbClr val="727072"/>
                </a:solidFill>
                <a:latin typeface="consolas" panose="020B0609020204030204" pitchFamily="49" charset="0"/>
              </a:rPr>
              <a:t> </a:t>
            </a:r>
            <a:r>
              <a:rPr lang="en-US" sz="1550" i="1" dirty="0" err="1">
                <a:solidFill>
                  <a:srgbClr val="727072"/>
                </a:solidFill>
                <a:latin typeface="consolas" panose="020B0609020204030204" pitchFamily="49" charset="0"/>
              </a:rPr>
              <a:t>queremos</a:t>
            </a:r>
            <a:r>
              <a:rPr lang="en-US" sz="1550" i="1" dirty="0">
                <a:solidFill>
                  <a:srgbClr val="727072"/>
                </a:solidFill>
                <a:latin typeface="consolas" panose="020B0609020204030204" pitchFamily="49" charset="0"/>
              </a:rPr>
              <a:t> </a:t>
            </a:r>
          </a:p>
          <a:p>
            <a:r>
              <a:rPr lang="en-US" sz="1550" i="1" dirty="0">
                <a:solidFill>
                  <a:srgbClr val="727072"/>
                </a:solidFill>
                <a:latin typeface="consolas" panose="020B0609020204030204" pitchFamily="49" charset="0"/>
              </a:rPr>
              <a:t>      </a:t>
            </a:r>
            <a:r>
              <a:rPr lang="en-US" sz="1550" dirty="0">
                <a:solidFill>
                  <a:srgbClr val="FF6188"/>
                </a:solidFill>
                <a:latin typeface="consolas" panose="020B0609020204030204" pitchFamily="49" charset="0"/>
              </a:rPr>
              <a:t>ports</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939293"/>
                </a:solidFill>
                <a:latin typeface="consolas" panose="020B0609020204030204" pitchFamily="49" charset="0"/>
              </a:rPr>
              <a:t>      -</a:t>
            </a:r>
            <a:r>
              <a:rPr lang="en-US" sz="1550" dirty="0">
                <a:solidFill>
                  <a:srgbClr val="FCFCFA"/>
                </a:solidFill>
                <a:latin typeface="consolas" panose="020B0609020204030204" pitchFamily="49" charset="0"/>
              </a:rPr>
              <a:t> </a:t>
            </a:r>
            <a:r>
              <a:rPr lang="en-US" sz="1550" dirty="0" err="1">
                <a:solidFill>
                  <a:srgbClr val="FF6188"/>
                </a:solidFill>
                <a:latin typeface="consolas" panose="020B0609020204030204" pitchFamily="49" charset="0"/>
              </a:rPr>
              <a:t>containerPort</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AB9DF2"/>
                </a:solidFill>
                <a:latin typeface="consolas" panose="020B0609020204030204" pitchFamily="49" charset="0"/>
              </a:rPr>
              <a:t>80</a:t>
            </a:r>
            <a:endParaRPr lang="en-US" sz="1550" dirty="0">
              <a:solidFill>
                <a:srgbClr val="FCFCFA"/>
              </a:solidFill>
              <a:latin typeface="consolas" panose="020B0609020204030204" pitchFamily="49" charset="0"/>
            </a:endParaRPr>
          </a:p>
        </p:txBody>
      </p:sp>
      <p:sp>
        <p:nvSpPr>
          <p:cNvPr id="2" name="TextBox 1">
            <a:extLst>
              <a:ext uri="{FF2B5EF4-FFF2-40B4-BE49-F238E27FC236}">
                <a16:creationId xmlns:a16="http://schemas.microsoft.com/office/drawing/2014/main" id="{006C3A7C-0F15-C3FC-C278-6F7F10BDC629}"/>
              </a:ext>
            </a:extLst>
          </p:cNvPr>
          <p:cNvSpPr txBox="1"/>
          <p:nvPr/>
        </p:nvSpPr>
        <p:spPr>
          <a:xfrm>
            <a:off x="1144996" y="999103"/>
            <a:ext cx="6096000" cy="338554"/>
          </a:xfrm>
          <a:prstGeom prst="rect">
            <a:avLst/>
          </a:prstGeom>
          <a:noFill/>
        </p:spPr>
        <p:txBody>
          <a:bodyPr wrap="square">
            <a:spAutoFit/>
          </a:bodyPr>
          <a:lstStyle/>
          <a:p>
            <a:r>
              <a:rPr lang="en-US" sz="1600" dirty="0" err="1">
                <a:solidFill>
                  <a:schemeClr val="bg1">
                    <a:lumMod val="50000"/>
                  </a:schemeClr>
                </a:solidFill>
                <a:latin typeface="+mj-lt"/>
              </a:rPr>
              <a:t>nginx.yaml</a:t>
            </a:r>
            <a:endParaRPr lang="en-US" sz="1600" dirty="0">
              <a:solidFill>
                <a:schemeClr val="bg1">
                  <a:lumMod val="50000"/>
                </a:schemeClr>
              </a:solidFill>
              <a:latin typeface="+mj-lt"/>
            </a:endParaRPr>
          </a:p>
        </p:txBody>
      </p:sp>
      <p:sp>
        <p:nvSpPr>
          <p:cNvPr id="6" name="Rectangle 5">
            <a:extLst>
              <a:ext uri="{FF2B5EF4-FFF2-40B4-BE49-F238E27FC236}">
                <a16:creationId xmlns:a16="http://schemas.microsoft.com/office/drawing/2014/main" id="{DDC607DD-4B31-AC3A-0802-A78335E188EF}"/>
              </a:ext>
            </a:extLst>
          </p:cNvPr>
          <p:cNvSpPr/>
          <p:nvPr/>
        </p:nvSpPr>
        <p:spPr>
          <a:xfrm>
            <a:off x="539826" y="6317092"/>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1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2" name="Title 1">
            <a:extLst>
              <a:ext uri="{FF2B5EF4-FFF2-40B4-BE49-F238E27FC236}">
                <a16:creationId xmlns:a16="http://schemas.microsoft.com/office/drawing/2014/main" id="{AB96FCAD-4B08-F2ED-E5F8-0ECD7210C564}"/>
              </a:ext>
            </a:extLst>
          </p:cNvPr>
          <p:cNvSpPr>
            <a:spLocks noGrp="1"/>
          </p:cNvSpPr>
          <p:nvPr>
            <p:ph type="title"/>
          </p:nvPr>
        </p:nvSpPr>
        <p:spPr>
          <a:xfrm>
            <a:off x="3789262" y="109853"/>
            <a:ext cx="4613476" cy="575195"/>
          </a:xfrm>
        </p:spPr>
        <p:txBody>
          <a:bodyPr/>
          <a:lstStyle/>
          <a:p>
            <a:r>
              <a:rPr lang="en-US" dirty="0"/>
              <a:t>Hay </a:t>
            </a:r>
            <a:r>
              <a:rPr lang="en-US" dirty="0" err="1"/>
              <a:t>herramientas</a:t>
            </a:r>
            <a:r>
              <a:rPr lang="en-US" dirty="0"/>
              <a:t> que </a:t>
            </a:r>
            <a:r>
              <a:rPr lang="en-US" dirty="0" err="1"/>
              <a:t>por</a:t>
            </a:r>
            <a:r>
              <a:rPr lang="en-US" dirty="0"/>
              <a:t> default se </a:t>
            </a:r>
            <a:r>
              <a:rPr lang="en-US" dirty="0" err="1"/>
              <a:t>acoplan</a:t>
            </a:r>
            <a:r>
              <a:rPr lang="en-US" dirty="0"/>
              <a:t> a </a:t>
            </a:r>
            <a:r>
              <a:rPr lang="en-US" dirty="0" err="1"/>
              <a:t>GitOps</a:t>
            </a:r>
            <a:endParaRPr lang="en-US" dirty="0"/>
          </a:p>
        </p:txBody>
      </p:sp>
      <p:sp>
        <p:nvSpPr>
          <p:cNvPr id="10" name="Rectangle: Rounded Corners 9">
            <a:extLst>
              <a:ext uri="{FF2B5EF4-FFF2-40B4-BE49-F238E27FC236}">
                <a16:creationId xmlns:a16="http://schemas.microsoft.com/office/drawing/2014/main" id="{8FF2D2D8-F223-86A4-A0DA-D0CAB44FEE0C}"/>
              </a:ext>
            </a:extLst>
          </p:cNvPr>
          <p:cNvSpPr/>
          <p:nvPr/>
        </p:nvSpPr>
        <p:spPr>
          <a:xfrm>
            <a:off x="2736265" y="2423866"/>
            <a:ext cx="2019419" cy="2010269"/>
          </a:xfrm>
          <a:prstGeom prst="roundRect">
            <a:avLst>
              <a:gd name="adj" fmla="val 6237"/>
            </a:avLst>
          </a:prstGeom>
          <a:noFill/>
          <a:ln w="381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B7D694A-4AE5-BB4D-AB2D-EEE3D8E65DA8}"/>
              </a:ext>
            </a:extLst>
          </p:cNvPr>
          <p:cNvPicPr>
            <a:picLocks noChangeAspect="1"/>
          </p:cNvPicPr>
          <p:nvPr/>
        </p:nvPicPr>
        <p:blipFill>
          <a:blip r:embed="rId3">
            <a:duotone>
              <a:schemeClr val="accent6">
                <a:shade val="45000"/>
                <a:satMod val="135000"/>
              </a:schemeClr>
              <a:prstClr val="white"/>
            </a:duotone>
          </a:blip>
          <a:stretch>
            <a:fillRect/>
          </a:stretch>
        </p:blipFill>
        <p:spPr>
          <a:xfrm>
            <a:off x="3068365" y="2802754"/>
            <a:ext cx="1196965" cy="1196965"/>
          </a:xfrm>
          <a:prstGeom prst="rect">
            <a:avLst/>
          </a:prstGeom>
        </p:spPr>
      </p:pic>
      <p:grpSp>
        <p:nvGrpSpPr>
          <p:cNvPr id="7" name="Group 6">
            <a:extLst>
              <a:ext uri="{FF2B5EF4-FFF2-40B4-BE49-F238E27FC236}">
                <a16:creationId xmlns:a16="http://schemas.microsoft.com/office/drawing/2014/main" id="{706EA60C-A781-73C5-C486-DD6838B6B732}"/>
              </a:ext>
            </a:extLst>
          </p:cNvPr>
          <p:cNvGrpSpPr/>
          <p:nvPr/>
        </p:nvGrpSpPr>
        <p:grpSpPr>
          <a:xfrm>
            <a:off x="6637020" y="2607759"/>
            <a:ext cx="5554980" cy="825696"/>
            <a:chOff x="4254888" y="2666914"/>
            <a:chExt cx="7563934" cy="604776"/>
          </a:xfrm>
        </p:grpSpPr>
        <p:sp>
          <p:nvSpPr>
            <p:cNvPr id="18" name="Rectangle: Top Corners Rounded 17">
              <a:extLst>
                <a:ext uri="{FF2B5EF4-FFF2-40B4-BE49-F238E27FC236}">
                  <a16:creationId xmlns:a16="http://schemas.microsoft.com/office/drawing/2014/main" id="{43C17912-6B7D-34CB-02E2-23E4ED52EC5F}"/>
                </a:ext>
              </a:extLst>
            </p:cNvPr>
            <p:cNvSpPr/>
            <p:nvPr userDrawn="1"/>
          </p:nvSpPr>
          <p:spPr>
            <a:xfrm rot="5400000" flipH="1">
              <a:off x="7734467" y="-812665"/>
              <a:ext cx="604776" cy="7563934"/>
            </a:xfrm>
            <a:prstGeom prst="round2SameRect">
              <a:avLst>
                <a:gd name="adj1" fmla="val 10336"/>
                <a:gd name="adj2" fmla="val 10324"/>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buntu" panose="020B0504030602030204" pitchFamily="34" charset="0"/>
              </a:endParaRPr>
            </a:p>
          </p:txBody>
        </p:sp>
        <p:sp>
          <p:nvSpPr>
            <p:cNvPr id="20" name="Title 1">
              <a:extLst>
                <a:ext uri="{FF2B5EF4-FFF2-40B4-BE49-F238E27FC236}">
                  <a16:creationId xmlns:a16="http://schemas.microsoft.com/office/drawing/2014/main" id="{AAB07B95-996A-4362-98E5-A27DE63507DD}"/>
                </a:ext>
              </a:extLst>
            </p:cNvPr>
            <p:cNvSpPr txBox="1">
              <a:spLocks/>
            </p:cNvSpPr>
            <p:nvPr/>
          </p:nvSpPr>
          <p:spPr>
            <a:xfrm>
              <a:off x="4806871" y="2726477"/>
              <a:ext cx="6009175" cy="486277"/>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err="1">
                  <a:solidFill>
                    <a:schemeClr val="bg1"/>
                  </a:solidFill>
                  <a:latin typeface="Ubuntu" panose="020B0504030602030204" pitchFamily="34" charset="0"/>
                </a:rPr>
                <a:t>Sintaxis</a:t>
              </a:r>
              <a:r>
                <a:rPr lang="en-US" sz="1800" dirty="0">
                  <a:solidFill>
                    <a:schemeClr val="bg1"/>
                  </a:solidFill>
                  <a:latin typeface="Ubuntu" panose="020B0504030602030204" pitchFamily="34" charset="0"/>
                </a:rPr>
                <a:t> </a:t>
              </a:r>
              <a:r>
                <a:rPr lang="en-US" sz="1800" dirty="0" err="1">
                  <a:solidFill>
                    <a:schemeClr val="bg1"/>
                  </a:solidFill>
                  <a:latin typeface="Ubuntu" panose="020B0504030602030204" pitchFamily="34" charset="0"/>
                </a:rPr>
                <a:t>declarativa</a:t>
              </a:r>
              <a:endParaRPr lang="en-US" sz="1800" dirty="0">
                <a:solidFill>
                  <a:schemeClr val="bg1"/>
                </a:solidFill>
                <a:latin typeface="Ubuntu" panose="020B0504030602030204" pitchFamily="34" charset="0"/>
              </a:endParaRPr>
            </a:p>
          </p:txBody>
        </p:sp>
      </p:grpSp>
      <p:grpSp>
        <p:nvGrpSpPr>
          <p:cNvPr id="21" name="Group 23">
            <a:extLst>
              <a:ext uri="{FF2B5EF4-FFF2-40B4-BE49-F238E27FC236}">
                <a16:creationId xmlns:a16="http://schemas.microsoft.com/office/drawing/2014/main" id="{93ABC2D0-A675-436F-2E93-C27D77AAB085}"/>
              </a:ext>
            </a:extLst>
          </p:cNvPr>
          <p:cNvGrpSpPr/>
          <p:nvPr/>
        </p:nvGrpSpPr>
        <p:grpSpPr>
          <a:xfrm>
            <a:off x="6331168" y="2607756"/>
            <a:ext cx="622531" cy="604779"/>
            <a:chOff x="4028333" y="2666914"/>
            <a:chExt cx="622531" cy="604779"/>
          </a:xfrm>
        </p:grpSpPr>
        <p:sp>
          <p:nvSpPr>
            <p:cNvPr id="23" name="Rectangle: Rounded Corners 3">
              <a:extLst>
                <a:ext uri="{FF2B5EF4-FFF2-40B4-BE49-F238E27FC236}">
                  <a16:creationId xmlns:a16="http://schemas.microsoft.com/office/drawing/2014/main" id="{5337982C-D313-B106-86E2-84EECA7C70FD}"/>
                </a:ext>
              </a:extLst>
            </p:cNvPr>
            <p:cNvSpPr/>
            <p:nvPr userDrawn="1"/>
          </p:nvSpPr>
          <p:spPr>
            <a:xfrm flipH="1">
              <a:off x="4028333" y="2666914"/>
              <a:ext cx="622531" cy="604779"/>
            </a:xfrm>
            <a:prstGeom prst="roundRect">
              <a:avLst>
                <a:gd name="adj" fmla="val 9497"/>
              </a:avLst>
            </a:prstGeom>
            <a:solidFill>
              <a:srgbClr val="10171E"/>
            </a:solidFill>
            <a:ln>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5">
              <a:extLst>
                <a:ext uri="{FF2B5EF4-FFF2-40B4-BE49-F238E27FC236}">
                  <a16:creationId xmlns:a16="http://schemas.microsoft.com/office/drawing/2014/main" id="{8AF928DB-3EED-102A-55AE-7FEEF492A5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7675" y="2843105"/>
              <a:ext cx="256824" cy="256824"/>
            </a:xfrm>
            <a:prstGeom prst="rect">
              <a:avLst/>
            </a:prstGeom>
          </p:spPr>
        </p:pic>
      </p:grpSp>
      <p:grpSp>
        <p:nvGrpSpPr>
          <p:cNvPr id="25" name="Group 24">
            <a:extLst>
              <a:ext uri="{FF2B5EF4-FFF2-40B4-BE49-F238E27FC236}">
                <a16:creationId xmlns:a16="http://schemas.microsoft.com/office/drawing/2014/main" id="{4CE4C23D-E184-2610-704C-DD99C0865B01}"/>
              </a:ext>
            </a:extLst>
          </p:cNvPr>
          <p:cNvGrpSpPr/>
          <p:nvPr/>
        </p:nvGrpSpPr>
        <p:grpSpPr>
          <a:xfrm>
            <a:off x="6637020" y="3586871"/>
            <a:ext cx="5554980" cy="825696"/>
            <a:chOff x="4254888" y="2666914"/>
            <a:chExt cx="7563934" cy="604776"/>
          </a:xfrm>
        </p:grpSpPr>
        <p:sp>
          <p:nvSpPr>
            <p:cNvPr id="26" name="Rectangle: Top Corners Rounded 25">
              <a:extLst>
                <a:ext uri="{FF2B5EF4-FFF2-40B4-BE49-F238E27FC236}">
                  <a16:creationId xmlns:a16="http://schemas.microsoft.com/office/drawing/2014/main" id="{8638634B-3761-0472-97DD-CA294F805284}"/>
                </a:ext>
              </a:extLst>
            </p:cNvPr>
            <p:cNvSpPr/>
            <p:nvPr userDrawn="1"/>
          </p:nvSpPr>
          <p:spPr>
            <a:xfrm rot="5400000" flipH="1">
              <a:off x="7734467" y="-812665"/>
              <a:ext cx="604776" cy="7563934"/>
            </a:xfrm>
            <a:prstGeom prst="round2SameRect">
              <a:avLst>
                <a:gd name="adj1" fmla="val 10336"/>
                <a:gd name="adj2" fmla="val 10324"/>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F7E10697-0437-C547-7D52-AA5F34E83291}"/>
                </a:ext>
              </a:extLst>
            </p:cNvPr>
            <p:cNvSpPr txBox="1">
              <a:spLocks/>
            </p:cNvSpPr>
            <p:nvPr/>
          </p:nvSpPr>
          <p:spPr>
            <a:xfrm>
              <a:off x="4806871" y="2726477"/>
              <a:ext cx="6009175" cy="486277"/>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err="1">
                  <a:solidFill>
                    <a:schemeClr val="bg1"/>
                  </a:solidFill>
                  <a:latin typeface="Ubuntu" panose="020B0504030602030204" pitchFamily="34" charset="0"/>
                </a:rPr>
                <a:t>Metodologia</a:t>
              </a:r>
              <a:r>
                <a:rPr lang="en-US" sz="1800" dirty="0">
                  <a:solidFill>
                    <a:schemeClr val="bg1"/>
                  </a:solidFill>
                  <a:latin typeface="Ubuntu" panose="020B0504030602030204" pitchFamily="34" charset="0"/>
                </a:rPr>
                <a:t> </a:t>
              </a:r>
              <a:r>
                <a:rPr lang="en-US" sz="1800" dirty="0" err="1">
                  <a:solidFill>
                    <a:schemeClr val="bg1"/>
                  </a:solidFill>
                  <a:latin typeface="Ubuntu" panose="020B0504030602030204" pitchFamily="34" charset="0"/>
                </a:rPr>
                <a:t>GitOps</a:t>
              </a:r>
              <a:r>
                <a:rPr lang="en-US" sz="1800" dirty="0">
                  <a:solidFill>
                    <a:schemeClr val="bg1"/>
                  </a:solidFill>
                  <a:latin typeface="Ubuntu" panose="020B0504030602030204" pitchFamily="34" charset="0"/>
                </a:rPr>
                <a:t>  </a:t>
              </a:r>
            </a:p>
          </p:txBody>
        </p:sp>
      </p:grpSp>
      <p:grpSp>
        <p:nvGrpSpPr>
          <p:cNvPr id="28" name="Group 23">
            <a:extLst>
              <a:ext uri="{FF2B5EF4-FFF2-40B4-BE49-F238E27FC236}">
                <a16:creationId xmlns:a16="http://schemas.microsoft.com/office/drawing/2014/main" id="{6E6E7DE3-6BA3-006B-1D5B-1E494D584250}"/>
              </a:ext>
            </a:extLst>
          </p:cNvPr>
          <p:cNvGrpSpPr/>
          <p:nvPr/>
        </p:nvGrpSpPr>
        <p:grpSpPr>
          <a:xfrm>
            <a:off x="6331168" y="3586868"/>
            <a:ext cx="622531" cy="604779"/>
            <a:chOff x="4028333" y="2666914"/>
            <a:chExt cx="622531" cy="604779"/>
          </a:xfrm>
        </p:grpSpPr>
        <p:sp>
          <p:nvSpPr>
            <p:cNvPr id="29" name="Rectangle: Rounded Corners 3">
              <a:extLst>
                <a:ext uri="{FF2B5EF4-FFF2-40B4-BE49-F238E27FC236}">
                  <a16:creationId xmlns:a16="http://schemas.microsoft.com/office/drawing/2014/main" id="{B5D1DF50-FDA6-44C8-0AE0-EA3FBE484D43}"/>
                </a:ext>
              </a:extLst>
            </p:cNvPr>
            <p:cNvSpPr/>
            <p:nvPr userDrawn="1"/>
          </p:nvSpPr>
          <p:spPr>
            <a:xfrm flipH="1">
              <a:off x="4028333" y="2666914"/>
              <a:ext cx="622531" cy="604779"/>
            </a:xfrm>
            <a:prstGeom prst="roundRect">
              <a:avLst>
                <a:gd name="adj" fmla="val 9497"/>
              </a:avLst>
            </a:prstGeom>
            <a:solidFill>
              <a:srgbClr val="10171E"/>
            </a:solidFill>
            <a:ln>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5">
              <a:extLst>
                <a:ext uri="{FF2B5EF4-FFF2-40B4-BE49-F238E27FC236}">
                  <a16:creationId xmlns:a16="http://schemas.microsoft.com/office/drawing/2014/main" id="{816059F9-2314-34DE-64E0-2EEDE7B49A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7675" y="2843105"/>
              <a:ext cx="256824" cy="256824"/>
            </a:xfrm>
            <a:prstGeom prst="rect">
              <a:avLst/>
            </a:prstGeom>
          </p:spPr>
        </p:pic>
      </p:grpSp>
      <p:sp>
        <p:nvSpPr>
          <p:cNvPr id="33" name="Rectangle 32">
            <a:extLst>
              <a:ext uri="{FF2B5EF4-FFF2-40B4-BE49-F238E27FC236}">
                <a16:creationId xmlns:a16="http://schemas.microsoft.com/office/drawing/2014/main" id="{E1C7A31F-04CB-CEC2-4ADA-39B41F6F98F4}"/>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74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22" presetClass="entr" presetSubtype="8"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22" presetClass="entr" presetSubtype="8" fill="hold" nodeType="withEffect">
                                  <p:stCondLst>
                                    <p:cond delay="25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400189-A429-8726-A58A-310E61159B4B}"/>
              </a:ext>
            </a:extLst>
          </p:cNvPr>
          <p:cNvSpPr>
            <a:spLocks noGrp="1"/>
          </p:cNvSpPr>
          <p:nvPr>
            <p:ph type="title"/>
          </p:nvPr>
        </p:nvSpPr>
        <p:spPr/>
        <p:txBody>
          <a:bodyPr/>
          <a:lstStyle/>
          <a:p>
            <a:r>
              <a:rPr lang="en-MX" dirty="0"/>
              <a:t>Jenkins usa una sintaxis imperativa</a:t>
            </a:r>
          </a:p>
        </p:txBody>
      </p:sp>
      <p:sp>
        <p:nvSpPr>
          <p:cNvPr id="37" name="Rectangle 36">
            <a:extLst>
              <a:ext uri="{FF2B5EF4-FFF2-40B4-BE49-F238E27FC236}">
                <a16:creationId xmlns:a16="http://schemas.microsoft.com/office/drawing/2014/main" id="{C7881AA7-3CC3-BDB1-BFC5-3E2297C34CE5}"/>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8B333BE-44B6-C18C-6D62-4C70EEC767C1}"/>
              </a:ext>
            </a:extLst>
          </p:cNvPr>
          <p:cNvSpPr/>
          <p:nvPr/>
        </p:nvSpPr>
        <p:spPr>
          <a:xfrm>
            <a:off x="703472" y="64125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3135E4-6AAA-03D5-6D42-7EA4B9AEB05D}"/>
              </a:ext>
            </a:extLst>
          </p:cNvPr>
          <p:cNvSpPr txBox="1"/>
          <p:nvPr/>
        </p:nvSpPr>
        <p:spPr>
          <a:xfrm>
            <a:off x="748282" y="1319101"/>
            <a:ext cx="6776238" cy="3754874"/>
          </a:xfrm>
          <a:prstGeom prst="rect">
            <a:avLst/>
          </a:prstGeom>
          <a:noFill/>
        </p:spPr>
        <p:txBody>
          <a:bodyPr wrap="square">
            <a:spAutoFit/>
          </a:bodyPr>
          <a:lstStyle/>
          <a:p>
            <a:r>
              <a:rPr lang="en-US" sz="1400" b="0" dirty="0">
                <a:solidFill>
                  <a:srgbClr val="FCFCFA"/>
                </a:solidFill>
                <a:effectLst/>
                <a:latin typeface="consolas" panose="020B0609020204030204" pitchFamily="49" charset="0"/>
              </a:rPr>
              <a:t>pipeline {</a:t>
            </a:r>
          </a:p>
          <a:p>
            <a:r>
              <a:rPr lang="en-US" sz="1400" b="0" dirty="0">
                <a:solidFill>
                  <a:srgbClr val="FCFCFA"/>
                </a:solidFill>
                <a:effectLst/>
                <a:latin typeface="consolas" panose="020B0609020204030204" pitchFamily="49" charset="0"/>
              </a:rPr>
              <a:t>  agent any</a:t>
            </a:r>
          </a:p>
          <a:p>
            <a:r>
              <a:rPr lang="en-US" sz="1400" b="0" dirty="0">
                <a:solidFill>
                  <a:srgbClr val="FCFCFA"/>
                </a:solidFill>
                <a:effectLst/>
                <a:latin typeface="consolas" panose="020B0609020204030204" pitchFamily="49" charset="0"/>
              </a:rPr>
              <a:t>  stages {</a:t>
            </a:r>
          </a:p>
          <a:p>
            <a:r>
              <a:rPr lang="en-US" sz="1400" b="0" dirty="0">
                <a:solidFill>
                  <a:srgbClr val="FCFCFA"/>
                </a:solidFill>
                <a:effectLst/>
                <a:latin typeface="consolas" panose="020B0609020204030204" pitchFamily="49" charset="0"/>
              </a:rPr>
              <a:t>    stage</a:t>
            </a:r>
            <a:r>
              <a:rPr lang="en-US" sz="1400" b="0" dirty="0">
                <a:solidFill>
                  <a:srgbClr val="939293"/>
                </a:solidFill>
                <a:effectLst/>
                <a:latin typeface="consolas" panose="020B0609020204030204" pitchFamily="49" charset="0"/>
              </a:rPr>
              <a:t>('</a:t>
            </a:r>
            <a:r>
              <a:rPr lang="en-US" sz="1400" b="0" dirty="0">
                <a:solidFill>
                  <a:srgbClr val="FFD866"/>
                </a:solidFill>
                <a:effectLst/>
                <a:latin typeface="consolas" panose="020B0609020204030204" pitchFamily="49" charset="0"/>
              </a:rPr>
              <a:t>Clone Git Repository</a:t>
            </a:r>
            <a:r>
              <a:rPr lang="en-US" sz="1400" b="0" dirty="0">
                <a:solidFill>
                  <a:srgbClr val="939293"/>
                </a:solidFill>
                <a:effectLst/>
                <a:latin typeface="consolas" panose="020B0609020204030204" pitchFamily="49" charset="0"/>
              </a:rPr>
              <a:t>')</a:t>
            </a:r>
            <a:r>
              <a:rPr lang="en-US" sz="1400" b="0" dirty="0">
                <a:solidFill>
                  <a:srgbClr val="FCFCFA"/>
                </a:solidFill>
                <a:effectLst/>
                <a:latin typeface="consolas" panose="020B0609020204030204" pitchFamily="49" charset="0"/>
              </a:rPr>
              <a:t> {</a:t>
            </a:r>
          </a:p>
          <a:p>
            <a:r>
              <a:rPr lang="en-US" sz="1400" b="0" dirty="0">
                <a:solidFill>
                  <a:srgbClr val="FCFCFA"/>
                </a:solidFill>
                <a:effectLst/>
                <a:latin typeface="consolas" panose="020B0609020204030204" pitchFamily="49" charset="0"/>
              </a:rPr>
              <a:t>      steps {</a:t>
            </a:r>
          </a:p>
          <a:p>
            <a:r>
              <a:rPr lang="en-US" sz="1400" b="0" dirty="0">
                <a:solidFill>
                  <a:srgbClr val="FCFCFA"/>
                </a:solidFill>
                <a:effectLst/>
                <a:latin typeface="consolas" panose="020B0609020204030204" pitchFamily="49" charset="0"/>
              </a:rPr>
              <a:t>        </a:t>
            </a:r>
            <a:r>
              <a:rPr lang="en-US" sz="1400" b="0" dirty="0" err="1">
                <a:solidFill>
                  <a:srgbClr val="FCFCFA"/>
                </a:solidFill>
                <a:effectLst/>
                <a:latin typeface="consolas" panose="020B0609020204030204" pitchFamily="49" charset="0"/>
              </a:rPr>
              <a:t>sh</a:t>
            </a:r>
            <a:r>
              <a:rPr lang="en-US" sz="1400" b="0" dirty="0">
                <a:solidFill>
                  <a:srgbClr val="FCFCFA"/>
                </a:solidFill>
                <a:effectLst/>
                <a:latin typeface="consolas" panose="020B0609020204030204" pitchFamily="49" charset="0"/>
              </a:rPr>
              <a:t> </a:t>
            </a:r>
            <a:r>
              <a:rPr lang="en-US" sz="1400" b="0" dirty="0">
                <a:solidFill>
                  <a:srgbClr val="939293"/>
                </a:solidFill>
                <a:effectLst/>
                <a:latin typeface="consolas" panose="020B0609020204030204" pitchFamily="49" charset="0"/>
              </a:rPr>
              <a:t>'''</a:t>
            </a:r>
            <a:endParaRPr lang="en-US" sz="1400" b="0" dirty="0">
              <a:solidFill>
                <a:srgbClr val="FCFCFA"/>
              </a:solidFill>
              <a:effectLst/>
              <a:latin typeface="consolas" panose="020B0609020204030204" pitchFamily="49" charset="0"/>
            </a:endParaRPr>
          </a:p>
          <a:p>
            <a:r>
              <a:rPr lang="en-US" sz="1400" b="0" dirty="0">
                <a:solidFill>
                  <a:srgbClr val="FFD866"/>
                </a:solidFill>
                <a:effectLst/>
                <a:latin typeface="consolas" panose="020B0609020204030204" pitchFamily="49" charset="0"/>
              </a:rPr>
              <a:t>          docker build -t </a:t>
            </a:r>
            <a:r>
              <a:rPr lang="en-US" sz="1400" b="0" dirty="0" err="1">
                <a:solidFill>
                  <a:srgbClr val="FFD866"/>
                </a:solidFill>
                <a:effectLst/>
                <a:latin typeface="consolas" panose="020B0609020204030204" pitchFamily="49" charset="0"/>
              </a:rPr>
              <a:t>privaterepo.docker.io</a:t>
            </a:r>
            <a:r>
              <a:rPr lang="en-US" sz="1400" b="0" dirty="0">
                <a:solidFill>
                  <a:srgbClr val="FFD866"/>
                </a:solidFill>
                <a:effectLst/>
                <a:latin typeface="consolas" panose="020B0609020204030204" pitchFamily="49" charset="0"/>
              </a:rPr>
              <a:t>/${IMAGE_NAME} .</a:t>
            </a:r>
            <a:endParaRPr lang="en-US" sz="1400" b="0" dirty="0">
              <a:solidFill>
                <a:srgbClr val="FCFCFA"/>
              </a:solidFill>
              <a:effectLst/>
              <a:latin typeface="consolas" panose="020B0609020204030204" pitchFamily="49" charset="0"/>
            </a:endParaRPr>
          </a:p>
          <a:p>
            <a:r>
              <a:rPr lang="en-US" sz="1400" b="0" dirty="0">
                <a:solidFill>
                  <a:srgbClr val="939293"/>
                </a:solidFill>
                <a:effectLst/>
                <a:latin typeface="consolas" panose="020B0609020204030204" pitchFamily="49" charset="0"/>
              </a:rPr>
              <a:t>        '''</a:t>
            </a:r>
            <a:endParaRPr lang="en-US" sz="1400" b="0" dirty="0">
              <a:solidFill>
                <a:srgbClr val="FCFCFA"/>
              </a:solidFill>
              <a:effectLst/>
              <a:latin typeface="consolas" panose="020B0609020204030204" pitchFamily="49" charset="0"/>
            </a:endParaRPr>
          </a:p>
          <a:p>
            <a:r>
              <a:rPr lang="en-US" sz="1400" b="0" dirty="0">
                <a:solidFill>
                  <a:srgbClr val="FCFCFA"/>
                </a:solidFill>
                <a:effectLst/>
                <a:latin typeface="consolas" panose="020B0609020204030204" pitchFamily="49" charset="0"/>
              </a:rPr>
              <a:t>       }</a:t>
            </a:r>
          </a:p>
          <a:p>
            <a:r>
              <a:rPr lang="en-US" sz="1400" b="0" dirty="0">
                <a:solidFill>
                  <a:srgbClr val="FCFCFA"/>
                </a:solidFill>
                <a:effectLst/>
                <a:latin typeface="consolas" panose="020B0609020204030204" pitchFamily="49" charset="0"/>
              </a:rPr>
              <a:t>    }</a:t>
            </a:r>
          </a:p>
          <a:p>
            <a:r>
              <a:rPr lang="en-US" sz="1400" b="0" dirty="0">
                <a:solidFill>
                  <a:srgbClr val="FCFCFA"/>
                </a:solidFill>
                <a:effectLst/>
                <a:latin typeface="consolas" panose="020B0609020204030204" pitchFamily="49" charset="0"/>
              </a:rPr>
              <a:t>    stage</a:t>
            </a:r>
            <a:r>
              <a:rPr lang="en-US" sz="1400" b="0" dirty="0">
                <a:solidFill>
                  <a:srgbClr val="939293"/>
                </a:solidFill>
                <a:effectLst/>
                <a:latin typeface="consolas" panose="020B0609020204030204" pitchFamily="49" charset="0"/>
              </a:rPr>
              <a:t>("</a:t>
            </a:r>
            <a:r>
              <a:rPr lang="en-US" sz="1400" b="0" dirty="0">
                <a:solidFill>
                  <a:srgbClr val="FFD866"/>
                </a:solidFill>
                <a:effectLst/>
                <a:latin typeface="consolas" panose="020B0609020204030204" pitchFamily="49" charset="0"/>
              </a:rPr>
              <a:t>Create </a:t>
            </a:r>
            <a:r>
              <a:rPr lang="en-US" sz="1400" b="0" dirty="0" err="1">
                <a:solidFill>
                  <a:srgbClr val="FFD866"/>
                </a:solidFill>
                <a:effectLst/>
                <a:latin typeface="consolas" panose="020B0609020204030204" pitchFamily="49" charset="0"/>
              </a:rPr>
              <a:t>KubeConfig</a:t>
            </a:r>
            <a:r>
              <a:rPr lang="en-US" sz="1400" b="0" dirty="0">
                <a:solidFill>
                  <a:srgbClr val="FFD866"/>
                </a:solidFill>
                <a:effectLst/>
                <a:latin typeface="consolas" panose="020B0609020204030204" pitchFamily="49" charset="0"/>
              </a:rPr>
              <a:t> file</a:t>
            </a:r>
            <a:r>
              <a:rPr lang="en-US" sz="1400" b="0" dirty="0">
                <a:solidFill>
                  <a:srgbClr val="939293"/>
                </a:solidFill>
                <a:effectLst/>
                <a:latin typeface="consolas" panose="020B0609020204030204" pitchFamily="49" charset="0"/>
              </a:rPr>
              <a:t>")</a:t>
            </a:r>
            <a:r>
              <a:rPr lang="en-US" sz="1400" b="0" dirty="0">
                <a:solidFill>
                  <a:srgbClr val="FCFCFA"/>
                </a:solidFill>
                <a:effectLst/>
                <a:latin typeface="consolas" panose="020B0609020204030204" pitchFamily="49" charset="0"/>
              </a:rPr>
              <a:t> {</a:t>
            </a:r>
          </a:p>
          <a:p>
            <a:r>
              <a:rPr lang="en-US" sz="1400" b="0" dirty="0">
                <a:solidFill>
                  <a:srgbClr val="FCFCFA"/>
                </a:solidFill>
                <a:effectLst/>
                <a:latin typeface="consolas" panose="020B0609020204030204" pitchFamily="49" charset="0"/>
              </a:rPr>
              <a:t>      steps{ </a:t>
            </a:r>
          </a:p>
          <a:p>
            <a:r>
              <a:rPr lang="en-US" sz="1400" b="0" dirty="0">
                <a:solidFill>
                  <a:srgbClr val="FCFCFA"/>
                </a:solidFill>
                <a:effectLst/>
                <a:latin typeface="consolas" panose="020B0609020204030204" pitchFamily="49" charset="0"/>
              </a:rPr>
              <a:t>        </a:t>
            </a:r>
            <a:r>
              <a:rPr lang="en-US" sz="1400" b="0" dirty="0" err="1">
                <a:solidFill>
                  <a:srgbClr val="FCFCFA"/>
                </a:solidFill>
                <a:effectLst/>
                <a:latin typeface="consolas" panose="020B0609020204030204" pitchFamily="49" charset="0"/>
              </a:rPr>
              <a:t>sh</a:t>
            </a:r>
            <a:r>
              <a:rPr lang="en-US" sz="1400" b="0" dirty="0">
                <a:solidFill>
                  <a:srgbClr val="FCFCFA"/>
                </a:solidFill>
                <a:effectLst/>
                <a:latin typeface="consolas" panose="020B0609020204030204" pitchFamily="49" charset="0"/>
              </a:rPr>
              <a:t> </a:t>
            </a:r>
            <a:r>
              <a:rPr lang="en-US" sz="1400" b="0" dirty="0">
                <a:solidFill>
                  <a:srgbClr val="939293"/>
                </a:solidFill>
                <a:effectLst/>
                <a:latin typeface="consolas" panose="020B0609020204030204" pitchFamily="49" charset="0"/>
              </a:rPr>
              <a:t>'''</a:t>
            </a:r>
            <a:endParaRPr lang="en-US" sz="1400" b="0" dirty="0">
              <a:solidFill>
                <a:srgbClr val="FCFCFA"/>
              </a:solidFill>
              <a:effectLst/>
              <a:latin typeface="consolas" panose="020B0609020204030204" pitchFamily="49" charset="0"/>
            </a:endParaRPr>
          </a:p>
          <a:p>
            <a:r>
              <a:rPr lang="en-US" sz="1400" b="0" dirty="0">
                <a:solidFill>
                  <a:srgbClr val="FFD866"/>
                </a:solidFill>
                <a:effectLst/>
                <a:latin typeface="consolas" panose="020B0609020204030204" pitchFamily="49" charset="0"/>
              </a:rPr>
              <a:t>          docker push </a:t>
            </a:r>
            <a:r>
              <a:rPr lang="en-US" sz="1400" b="0" dirty="0" err="1">
                <a:solidFill>
                  <a:srgbClr val="FFD866"/>
                </a:solidFill>
                <a:effectLst/>
                <a:latin typeface="consolas" panose="020B0609020204030204" pitchFamily="49" charset="0"/>
              </a:rPr>
              <a:t>privaterepo.docker.io</a:t>
            </a:r>
            <a:r>
              <a:rPr lang="en-US" sz="1400" b="0" dirty="0">
                <a:solidFill>
                  <a:srgbClr val="FFD866"/>
                </a:solidFill>
                <a:effectLst/>
                <a:latin typeface="consolas" panose="020B0609020204030204" pitchFamily="49" charset="0"/>
              </a:rPr>
              <a:t>/${IMAGE_NAME}</a:t>
            </a:r>
            <a:endParaRPr lang="en-US" sz="1400" b="0" dirty="0">
              <a:solidFill>
                <a:srgbClr val="FCFCFA"/>
              </a:solidFill>
              <a:effectLst/>
              <a:latin typeface="consolas" panose="020B0609020204030204" pitchFamily="49" charset="0"/>
            </a:endParaRPr>
          </a:p>
          <a:p>
            <a:r>
              <a:rPr lang="en-US" sz="1400" b="0" dirty="0">
                <a:solidFill>
                  <a:srgbClr val="939293"/>
                </a:solidFill>
                <a:effectLst/>
                <a:latin typeface="consolas" panose="020B0609020204030204" pitchFamily="49" charset="0"/>
              </a:rPr>
              <a:t>        '’’ </a:t>
            </a:r>
            <a:endParaRPr lang="en-US" sz="1400" b="0" dirty="0">
              <a:solidFill>
                <a:srgbClr val="FCFCFA"/>
              </a:solidFill>
              <a:effectLst/>
              <a:latin typeface="consolas" panose="020B0609020204030204" pitchFamily="49" charset="0"/>
            </a:endParaRPr>
          </a:p>
          <a:p>
            <a:r>
              <a:rPr lang="en-US" sz="1400" b="0" dirty="0">
                <a:solidFill>
                  <a:srgbClr val="FCFCFA"/>
                </a:solidFill>
                <a:effectLst/>
                <a:latin typeface="consolas" panose="020B0609020204030204" pitchFamily="49" charset="0"/>
              </a:rPr>
              <a:t>    }</a:t>
            </a:r>
          </a:p>
          <a:p>
            <a:r>
              <a:rPr lang="en-US" sz="1400" b="0" dirty="0">
                <a:solidFill>
                  <a:srgbClr val="FCFCFA"/>
                </a:solidFill>
                <a:effectLst/>
                <a:latin typeface="consolas" panose="020B0609020204030204" pitchFamily="49" charset="0"/>
              </a:rPr>
              <a:t>}</a:t>
            </a:r>
          </a:p>
        </p:txBody>
      </p:sp>
      <p:grpSp>
        <p:nvGrpSpPr>
          <p:cNvPr id="3" name="Group 2">
            <a:extLst>
              <a:ext uri="{FF2B5EF4-FFF2-40B4-BE49-F238E27FC236}">
                <a16:creationId xmlns:a16="http://schemas.microsoft.com/office/drawing/2014/main" id="{07E60CDC-09BC-B724-4653-2EC4F0E56D01}"/>
              </a:ext>
            </a:extLst>
          </p:cNvPr>
          <p:cNvGrpSpPr/>
          <p:nvPr/>
        </p:nvGrpSpPr>
        <p:grpSpPr>
          <a:xfrm>
            <a:off x="8859034" y="2049510"/>
            <a:ext cx="1380881" cy="3427098"/>
            <a:chOff x="8859034" y="2049510"/>
            <a:chExt cx="1380881" cy="3427098"/>
          </a:xfrm>
        </p:grpSpPr>
        <p:sp>
          <p:nvSpPr>
            <p:cNvPr id="2" name="Rectangle: Rounded Corners 1">
              <a:extLst>
                <a:ext uri="{FF2B5EF4-FFF2-40B4-BE49-F238E27FC236}">
                  <a16:creationId xmlns:a16="http://schemas.microsoft.com/office/drawing/2014/main" id="{1577F564-266A-D552-728E-D79C941B297D}"/>
                </a:ext>
              </a:extLst>
            </p:cNvPr>
            <p:cNvSpPr/>
            <p:nvPr/>
          </p:nvSpPr>
          <p:spPr>
            <a:xfrm>
              <a:off x="8990992" y="2049510"/>
              <a:ext cx="1116967" cy="2575021"/>
            </a:xfrm>
            <a:prstGeom prst="roundRect">
              <a:avLst>
                <a:gd name="adj" fmla="val 12895"/>
              </a:avLst>
            </a:prstGeom>
            <a:solidFill>
              <a:schemeClr val="accent2">
                <a:lumMod val="7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Docker - Crunchbase Company Profile &amp; Funding">
              <a:extLst>
                <a:ext uri="{FF2B5EF4-FFF2-40B4-BE49-F238E27FC236}">
                  <a16:creationId xmlns:a16="http://schemas.microsoft.com/office/drawing/2014/main" id="{B17000CE-DED2-2862-980F-8132A7C51B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844"/>
            <a:stretch/>
          </p:blipFill>
          <p:spPr bwMode="auto">
            <a:xfrm>
              <a:off x="8859034" y="4671342"/>
              <a:ext cx="1380881" cy="80526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a:extLst>
              <a:ext uri="{FF2B5EF4-FFF2-40B4-BE49-F238E27FC236}">
                <a16:creationId xmlns:a16="http://schemas.microsoft.com/office/drawing/2014/main" id="{AA4E2BCB-ED22-AAA8-4E50-D87AB2965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7152" y="1269481"/>
            <a:ext cx="1564651" cy="215951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A427FD2-6C90-A530-8B30-9E3F169D4B33}"/>
              </a:ext>
            </a:extLst>
          </p:cNvPr>
          <p:cNvGrpSpPr/>
          <p:nvPr/>
        </p:nvGrpSpPr>
        <p:grpSpPr>
          <a:xfrm>
            <a:off x="7632525" y="4454849"/>
            <a:ext cx="2598972" cy="1116967"/>
            <a:chOff x="7632525" y="4454849"/>
            <a:chExt cx="2598972" cy="1116967"/>
          </a:xfrm>
        </p:grpSpPr>
        <p:sp>
          <p:nvSpPr>
            <p:cNvPr id="4" name="Rectangle: Rounded Corners 1">
              <a:extLst>
                <a:ext uri="{FF2B5EF4-FFF2-40B4-BE49-F238E27FC236}">
                  <a16:creationId xmlns:a16="http://schemas.microsoft.com/office/drawing/2014/main" id="{57D2495C-CD94-1987-FDCA-9462EF4F857C}"/>
                </a:ext>
              </a:extLst>
            </p:cNvPr>
            <p:cNvSpPr/>
            <p:nvPr/>
          </p:nvSpPr>
          <p:spPr>
            <a:xfrm rot="5400000">
              <a:off x="8385503" y="3725822"/>
              <a:ext cx="1116967" cy="2575021"/>
            </a:xfrm>
            <a:prstGeom prst="roundRect">
              <a:avLst>
                <a:gd name="adj" fmla="val 12895"/>
              </a:avLst>
            </a:prstGeom>
            <a:solidFill>
              <a:schemeClr val="accent3">
                <a:lumMod val="7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jfrog-artifactory-logo - Blog Irontec">
              <a:extLst>
                <a:ext uri="{FF2B5EF4-FFF2-40B4-BE49-F238E27FC236}">
                  <a16:creationId xmlns:a16="http://schemas.microsoft.com/office/drawing/2014/main" id="{F513E309-C632-F83E-7149-47BA7AB73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2525" y="4454849"/>
              <a:ext cx="1094553" cy="1094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121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ABCDB9B-4108-33B4-5F52-2DE0DB34D0DA}"/>
              </a:ext>
            </a:extLst>
          </p:cNvPr>
          <p:cNvSpPr/>
          <p:nvPr/>
        </p:nvSpPr>
        <p:spPr>
          <a:xfrm>
            <a:off x="7651452" y="1146388"/>
            <a:ext cx="3268768" cy="2159519"/>
          </a:xfrm>
          <a:prstGeom prst="roundRect">
            <a:avLst>
              <a:gd name="adj" fmla="val 6237"/>
            </a:avLst>
          </a:prstGeom>
          <a:solidFill>
            <a:srgbClr val="326CE5">
              <a:alpha val="22000"/>
            </a:srgbClr>
          </a:solidFill>
          <a:ln w="381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2B17CB-91A9-28A9-DCE4-32CA21C62F06}"/>
              </a:ext>
            </a:extLst>
          </p:cNvPr>
          <p:cNvSpPr>
            <a:spLocks noGrp="1"/>
          </p:cNvSpPr>
          <p:nvPr>
            <p:ph type="title"/>
          </p:nvPr>
        </p:nvSpPr>
        <p:spPr/>
        <p:txBody>
          <a:bodyPr/>
          <a:lstStyle/>
          <a:p>
            <a:r>
              <a:rPr lang="en-US" dirty="0" err="1"/>
              <a:t>ArgoCD</a:t>
            </a:r>
            <a:r>
              <a:rPr lang="en-US" dirty="0"/>
              <a:t> </a:t>
            </a:r>
            <a:r>
              <a:rPr lang="en-US" dirty="0" err="1"/>
              <a:t>monitorea</a:t>
            </a:r>
            <a:r>
              <a:rPr lang="en-US" dirty="0"/>
              <a:t> Git y </a:t>
            </a:r>
            <a:r>
              <a:rPr lang="en-US" dirty="0" err="1"/>
              <a:t>reconcilia</a:t>
            </a:r>
            <a:r>
              <a:rPr lang="en-US" dirty="0"/>
              <a:t> </a:t>
            </a:r>
            <a:r>
              <a:rPr lang="en-US" dirty="0" err="1"/>
              <a:t>los</a:t>
            </a:r>
            <a:r>
              <a:rPr lang="en-US" dirty="0"/>
              <a:t> </a:t>
            </a:r>
            <a:r>
              <a:rPr lang="en-US" dirty="0" err="1"/>
              <a:t>cambios</a:t>
            </a:r>
            <a:endParaRPr lang="en-US" dirty="0"/>
          </a:p>
        </p:txBody>
      </p:sp>
      <p:pic>
        <p:nvPicPr>
          <p:cNvPr id="3078" name="Picture 6">
            <a:extLst>
              <a:ext uri="{FF2B5EF4-FFF2-40B4-BE49-F238E27FC236}">
                <a16:creationId xmlns:a16="http://schemas.microsoft.com/office/drawing/2014/main" id="{9886CB11-05BE-9CDC-324A-2FA2B44B6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7034" y="1146388"/>
            <a:ext cx="1467338" cy="1424792"/>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Shape 22">
            <a:extLst>
              <a:ext uri="{FF2B5EF4-FFF2-40B4-BE49-F238E27FC236}">
                <a16:creationId xmlns:a16="http://schemas.microsoft.com/office/drawing/2014/main" id="{3B1D8FA3-3AA9-77C7-8FE8-B91BEB5ED37F}"/>
              </a:ext>
            </a:extLst>
          </p:cNvPr>
          <p:cNvSpPr/>
          <p:nvPr/>
        </p:nvSpPr>
        <p:spPr>
          <a:xfrm>
            <a:off x="2760785" y="1695428"/>
            <a:ext cx="4870938" cy="1090996"/>
          </a:xfrm>
          <a:custGeom>
            <a:avLst/>
            <a:gdLst>
              <a:gd name="connsiteX0" fmla="*/ 0 w 4870938"/>
              <a:gd name="connsiteY0" fmla="*/ 555403 h 1090996"/>
              <a:gd name="connsiteX1" fmla="*/ 1723292 w 4870938"/>
              <a:gd name="connsiteY1" fmla="*/ 115787 h 1090996"/>
              <a:gd name="connsiteX2" fmla="*/ 1740877 w 4870938"/>
              <a:gd name="connsiteY2" fmla="*/ 80618 h 1090996"/>
              <a:gd name="connsiteX3" fmla="*/ 2795953 w 4870938"/>
              <a:gd name="connsiteY3" fmla="*/ 1082941 h 1090996"/>
              <a:gd name="connsiteX4" fmla="*/ 4870938 w 4870938"/>
              <a:gd name="connsiteY4" fmla="*/ 572987 h 1090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938" h="1090996">
                <a:moveTo>
                  <a:pt x="0" y="555403"/>
                </a:moveTo>
                <a:lnTo>
                  <a:pt x="1723292" y="115787"/>
                </a:lnTo>
                <a:cubicBezTo>
                  <a:pt x="2013438" y="36656"/>
                  <a:pt x="1562100" y="-80574"/>
                  <a:pt x="1740877" y="80618"/>
                </a:cubicBezTo>
                <a:cubicBezTo>
                  <a:pt x="1919654" y="241810"/>
                  <a:pt x="2274276" y="1000880"/>
                  <a:pt x="2795953" y="1082941"/>
                </a:cubicBezTo>
                <a:cubicBezTo>
                  <a:pt x="3317630" y="1165002"/>
                  <a:pt x="4489938" y="593502"/>
                  <a:pt x="4870938" y="572987"/>
                </a:cubicBezTo>
              </a:path>
            </a:pathLst>
          </a:custGeom>
          <a:no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40D53DDB-D577-E6D5-EC99-FE3AA5859969}"/>
              </a:ext>
            </a:extLst>
          </p:cNvPr>
          <p:cNvSpPr/>
          <p:nvPr/>
        </p:nvSpPr>
        <p:spPr>
          <a:xfrm>
            <a:off x="4659923" y="3270738"/>
            <a:ext cx="5081954" cy="2023927"/>
          </a:xfrm>
          <a:custGeom>
            <a:avLst/>
            <a:gdLst>
              <a:gd name="connsiteX0" fmla="*/ 4800600 w 5081954"/>
              <a:gd name="connsiteY0" fmla="*/ 0 h 2023927"/>
              <a:gd name="connsiteX1" fmla="*/ 5081954 w 5081954"/>
              <a:gd name="connsiteY1" fmla="*/ 1617785 h 2023927"/>
              <a:gd name="connsiteX2" fmla="*/ 5081954 w 5081954"/>
              <a:gd name="connsiteY2" fmla="*/ 1617785 h 2023927"/>
              <a:gd name="connsiteX3" fmla="*/ 2303585 w 5081954"/>
              <a:gd name="connsiteY3" fmla="*/ 1318847 h 2023927"/>
              <a:gd name="connsiteX4" fmla="*/ 826477 w 5081954"/>
              <a:gd name="connsiteY4" fmla="*/ 2022231 h 2023927"/>
              <a:gd name="connsiteX5" fmla="*/ 0 w 5081954"/>
              <a:gd name="connsiteY5" fmla="*/ 1477108 h 202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1954" h="2023927">
                <a:moveTo>
                  <a:pt x="4800600" y="0"/>
                </a:moveTo>
                <a:lnTo>
                  <a:pt x="5081954" y="1617785"/>
                </a:lnTo>
                <a:lnTo>
                  <a:pt x="5081954" y="1617785"/>
                </a:lnTo>
                <a:cubicBezTo>
                  <a:pt x="4618893" y="1567962"/>
                  <a:pt x="3012831" y="1251439"/>
                  <a:pt x="2303585" y="1318847"/>
                </a:cubicBezTo>
                <a:cubicBezTo>
                  <a:pt x="1594339" y="1386255"/>
                  <a:pt x="1210408" y="1995854"/>
                  <a:pt x="826477" y="2022231"/>
                </a:cubicBezTo>
                <a:cubicBezTo>
                  <a:pt x="442546" y="2048608"/>
                  <a:pt x="221273" y="1762858"/>
                  <a:pt x="0" y="1477108"/>
                </a:cubicBezTo>
              </a:path>
            </a:pathLst>
          </a:custGeom>
          <a:noFill/>
          <a:ln w="762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espliegue del CD de Argo en Oracle Container Engine for Kubernetes (OKE)">
            <a:extLst>
              <a:ext uri="{FF2B5EF4-FFF2-40B4-BE49-F238E27FC236}">
                <a16:creationId xmlns:a16="http://schemas.microsoft.com/office/drawing/2014/main" id="{227E2ECA-5668-DF07-7562-2222AE3C9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3849" y="4004633"/>
            <a:ext cx="1460794" cy="14607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ocker - Crunchbase Company Profile &amp; Funding">
            <a:extLst>
              <a:ext uri="{FF2B5EF4-FFF2-40B4-BE49-F238E27FC236}">
                <a16:creationId xmlns:a16="http://schemas.microsoft.com/office/drawing/2014/main" id="{B17000CE-DED2-2862-980F-8132A7C51B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844"/>
          <a:stretch/>
        </p:blipFill>
        <p:spPr bwMode="auto">
          <a:xfrm>
            <a:off x="1455550" y="1918297"/>
            <a:ext cx="1380881" cy="8052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AA4E2BCB-ED22-AAA8-4E50-D87AB2965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1645" y="1161166"/>
            <a:ext cx="1564651" cy="2159519"/>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645F7B76-04BC-1C14-CF91-AE1708784278}"/>
              </a:ext>
            </a:extLst>
          </p:cNvPr>
          <p:cNvGrpSpPr/>
          <p:nvPr/>
        </p:nvGrpSpPr>
        <p:grpSpPr>
          <a:xfrm>
            <a:off x="2640504" y="3686565"/>
            <a:ext cx="2019419" cy="2010269"/>
            <a:chOff x="2403542" y="3796804"/>
            <a:chExt cx="2019419" cy="2010269"/>
          </a:xfrm>
        </p:grpSpPr>
        <p:sp>
          <p:nvSpPr>
            <p:cNvPr id="25" name="Rectangle: Rounded Corners 24">
              <a:extLst>
                <a:ext uri="{FF2B5EF4-FFF2-40B4-BE49-F238E27FC236}">
                  <a16:creationId xmlns:a16="http://schemas.microsoft.com/office/drawing/2014/main" id="{D206D7AD-BFE0-8FBF-6164-61E67D940B44}"/>
                </a:ext>
              </a:extLst>
            </p:cNvPr>
            <p:cNvSpPr/>
            <p:nvPr/>
          </p:nvSpPr>
          <p:spPr>
            <a:xfrm>
              <a:off x="2403542" y="3796804"/>
              <a:ext cx="2019419" cy="2010269"/>
            </a:xfrm>
            <a:prstGeom prst="roundRect">
              <a:avLst>
                <a:gd name="adj" fmla="val 6237"/>
              </a:avLst>
            </a:prstGeom>
            <a:noFill/>
            <a:ln w="38100" cap="rnd">
              <a:solidFill>
                <a:srgbClr val="27DDF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upo 15">
              <a:extLst>
                <a:ext uri="{FF2B5EF4-FFF2-40B4-BE49-F238E27FC236}">
                  <a16:creationId xmlns:a16="http://schemas.microsoft.com/office/drawing/2014/main" id="{2AF6AFD3-4B06-510F-1F2D-593E68BBEB80}"/>
                </a:ext>
              </a:extLst>
            </p:cNvPr>
            <p:cNvGrpSpPr/>
            <p:nvPr/>
          </p:nvGrpSpPr>
          <p:grpSpPr>
            <a:xfrm>
              <a:off x="2540621" y="3872262"/>
              <a:ext cx="798649" cy="1001487"/>
              <a:chOff x="1062844" y="3429000"/>
              <a:chExt cx="1119886" cy="1494864"/>
            </a:xfrm>
          </p:grpSpPr>
          <p:pic>
            <p:nvPicPr>
              <p:cNvPr id="27" name="Picture 20">
                <a:extLst>
                  <a:ext uri="{FF2B5EF4-FFF2-40B4-BE49-F238E27FC236}">
                    <a16:creationId xmlns:a16="http://schemas.microsoft.com/office/drawing/2014/main" id="{62EEF3D9-8F0A-C50A-A1CE-051214082A51}"/>
                  </a:ext>
                </a:extLst>
              </p:cNvPr>
              <p:cNvPicPr>
                <a:picLocks noChangeAspect="1" noChangeArrowheads="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descr="Terraform and HCL - IntelliJ IDEs Plugin | Marketplace">
                <a:extLst>
                  <a:ext uri="{FF2B5EF4-FFF2-40B4-BE49-F238E27FC236}">
                    <a16:creationId xmlns:a16="http://schemas.microsoft.com/office/drawing/2014/main" id="{D5F4187D-0CF0-FF94-58D5-FE96712C07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4081" y="3987615"/>
                <a:ext cx="416862" cy="4168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upo 16">
              <a:extLst>
                <a:ext uri="{FF2B5EF4-FFF2-40B4-BE49-F238E27FC236}">
                  <a16:creationId xmlns:a16="http://schemas.microsoft.com/office/drawing/2014/main" id="{8C722604-E097-8E63-E16A-3D916232C2B5}"/>
                </a:ext>
              </a:extLst>
            </p:cNvPr>
            <p:cNvGrpSpPr/>
            <p:nvPr/>
          </p:nvGrpSpPr>
          <p:grpSpPr>
            <a:xfrm>
              <a:off x="3339270" y="3918973"/>
              <a:ext cx="798649" cy="1001487"/>
              <a:chOff x="2245110" y="3429000"/>
              <a:chExt cx="1119886" cy="1494864"/>
            </a:xfrm>
          </p:grpSpPr>
          <p:pic>
            <p:nvPicPr>
              <p:cNvPr id="30" name="Picture 20">
                <a:extLst>
                  <a:ext uri="{FF2B5EF4-FFF2-40B4-BE49-F238E27FC236}">
                    <a16:creationId xmlns:a16="http://schemas.microsoft.com/office/drawing/2014/main" id="{46F3F935-D08C-A454-12E4-4B2101593071}"/>
                  </a:ext>
                </a:extLst>
              </p:cNvPr>
              <p:cNvPicPr>
                <a:picLocks noChangeAspect="1" noChangeArrowheads="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2245110"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Kubernetes">
                <a:extLst>
                  <a:ext uri="{FF2B5EF4-FFF2-40B4-BE49-F238E27FC236}">
                    <a16:creationId xmlns:a16="http://schemas.microsoft.com/office/drawing/2014/main" id="{783E8E28-DF55-1F30-3A77-6839969C11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4208" y="4047025"/>
                <a:ext cx="357452" cy="3574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upo 17">
              <a:extLst>
                <a:ext uri="{FF2B5EF4-FFF2-40B4-BE49-F238E27FC236}">
                  <a16:creationId xmlns:a16="http://schemas.microsoft.com/office/drawing/2014/main" id="{8E98B5D7-0C09-E0D6-9E4F-97ACF0BCDDE7}"/>
                </a:ext>
              </a:extLst>
            </p:cNvPr>
            <p:cNvGrpSpPr/>
            <p:nvPr/>
          </p:nvGrpSpPr>
          <p:grpSpPr>
            <a:xfrm>
              <a:off x="2531115" y="4774175"/>
              <a:ext cx="817659" cy="1032898"/>
              <a:chOff x="1062844" y="4745221"/>
              <a:chExt cx="1119886" cy="1494864"/>
            </a:xfrm>
          </p:grpSpPr>
          <p:pic>
            <p:nvPicPr>
              <p:cNvPr id="33" name="Picture 20">
                <a:extLst>
                  <a:ext uri="{FF2B5EF4-FFF2-40B4-BE49-F238E27FC236}">
                    <a16:creationId xmlns:a16="http://schemas.microsoft.com/office/drawing/2014/main" id="{14AB1CEF-C524-1D0F-7DEB-C1227AE491F0}"/>
                  </a:ext>
                </a:extLst>
              </p:cNvPr>
              <p:cNvPicPr>
                <a:picLocks noChangeAspect="1" noChangeArrowheads="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4745221"/>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Ansible · GitHub">
                <a:extLst>
                  <a:ext uri="{FF2B5EF4-FFF2-40B4-BE49-F238E27FC236}">
                    <a16:creationId xmlns:a16="http://schemas.microsoft.com/office/drawing/2014/main" id="{5EF86490-935B-9278-A0EA-9D084CC739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4081" y="5238598"/>
                <a:ext cx="502459" cy="502459"/>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0">
              <a:extLst>
                <a:ext uri="{FF2B5EF4-FFF2-40B4-BE49-F238E27FC236}">
                  <a16:creationId xmlns:a16="http://schemas.microsoft.com/office/drawing/2014/main" id="{CA088393-0D30-F7B2-4A77-0A7FB0D151CB}"/>
                </a:ext>
              </a:extLst>
            </p:cNvPr>
            <p:cNvPicPr>
              <a:picLocks noChangeAspect="1"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3251" y="4954039"/>
              <a:ext cx="735469" cy="735469"/>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36">
            <a:extLst>
              <a:ext uri="{FF2B5EF4-FFF2-40B4-BE49-F238E27FC236}">
                <a16:creationId xmlns:a16="http://schemas.microsoft.com/office/drawing/2014/main" id="{C7881AA7-3CC3-BDB1-BFC5-3E2297C34CE5}"/>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8B333BE-44B6-C18C-6D62-4C70EEC767C1}"/>
              </a:ext>
            </a:extLst>
          </p:cNvPr>
          <p:cNvSpPr/>
          <p:nvPr/>
        </p:nvSpPr>
        <p:spPr>
          <a:xfrm>
            <a:off x="703472" y="64125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06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1.66667E-6 -0.01019 L 0.06003 -0.00811 L 0.19063 -0.06713 L 0.24154 0.04027 L 0.27917 0.06273 L 0.30469 0.06782 L 0.35586 0.04467 L 0.40235 0.02176 L 0.44141 0.00578 L 0.45638 -0.00348 L 0.48802 -0.01482 L 0.50326 0.05601 " pathEditMode="relative" rAng="0" ptsTypes="AAAAAAAAAAAA">
                                      <p:cBhvr>
                                        <p:cTn id="11" dur="2000" fill="hold"/>
                                        <p:tgtEl>
                                          <p:spTgt spid="3076"/>
                                        </p:tgtEl>
                                        <p:attrNameLst>
                                          <p:attrName>ppt_x</p:attrName>
                                          <p:attrName>ppt_y</p:attrName>
                                        </p:attrNameLst>
                                      </p:cBhvr>
                                      <p:rCtr x="25156" y="1042"/>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1000"/>
                                        <p:tgtEl>
                                          <p:spTgt spid="24"/>
                                        </p:tgtEl>
                                      </p:cBhvr>
                                    </p:animEffect>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2" name="Title 1">
            <a:extLst>
              <a:ext uri="{FF2B5EF4-FFF2-40B4-BE49-F238E27FC236}">
                <a16:creationId xmlns:a16="http://schemas.microsoft.com/office/drawing/2014/main" id="{AB96FCAD-4B08-F2ED-E5F8-0ECD7210C564}"/>
              </a:ext>
            </a:extLst>
          </p:cNvPr>
          <p:cNvSpPr>
            <a:spLocks noGrp="1"/>
          </p:cNvSpPr>
          <p:nvPr>
            <p:ph type="title"/>
          </p:nvPr>
        </p:nvSpPr>
        <p:spPr>
          <a:xfrm>
            <a:off x="3789262" y="109853"/>
            <a:ext cx="4613476" cy="575195"/>
          </a:xfrm>
        </p:spPr>
        <p:txBody>
          <a:bodyPr/>
          <a:lstStyle/>
          <a:p>
            <a:r>
              <a:rPr lang="en-US" dirty="0" err="1"/>
              <a:t>ArgoCD</a:t>
            </a:r>
            <a:r>
              <a:rPr lang="en-US" dirty="0"/>
              <a:t> </a:t>
            </a:r>
            <a:r>
              <a:rPr lang="en-US" dirty="0" err="1"/>
              <a:t>puede</a:t>
            </a:r>
            <a:r>
              <a:rPr lang="en-US" dirty="0"/>
              <a:t> ser </a:t>
            </a:r>
            <a:r>
              <a:rPr lang="en-US" dirty="0" err="1"/>
              <a:t>una</a:t>
            </a:r>
            <a:r>
              <a:rPr lang="en-US" dirty="0"/>
              <a:t> </a:t>
            </a:r>
            <a:r>
              <a:rPr lang="en-US" dirty="0" err="1"/>
              <a:t>limitante</a:t>
            </a:r>
            <a:r>
              <a:rPr lang="en-US" dirty="0"/>
              <a:t>…</a:t>
            </a:r>
          </a:p>
        </p:txBody>
      </p:sp>
      <p:grpSp>
        <p:nvGrpSpPr>
          <p:cNvPr id="7" name="Group 6">
            <a:extLst>
              <a:ext uri="{FF2B5EF4-FFF2-40B4-BE49-F238E27FC236}">
                <a16:creationId xmlns:a16="http://schemas.microsoft.com/office/drawing/2014/main" id="{706EA60C-A781-73C5-C486-DD6838B6B732}"/>
              </a:ext>
            </a:extLst>
          </p:cNvPr>
          <p:cNvGrpSpPr/>
          <p:nvPr/>
        </p:nvGrpSpPr>
        <p:grpSpPr>
          <a:xfrm>
            <a:off x="6637020" y="1276740"/>
            <a:ext cx="5554980" cy="825696"/>
            <a:chOff x="4254888" y="2666914"/>
            <a:chExt cx="7563934" cy="604776"/>
          </a:xfrm>
        </p:grpSpPr>
        <p:sp>
          <p:nvSpPr>
            <p:cNvPr id="18" name="Rectangle: Top Corners Rounded 17">
              <a:extLst>
                <a:ext uri="{FF2B5EF4-FFF2-40B4-BE49-F238E27FC236}">
                  <a16:creationId xmlns:a16="http://schemas.microsoft.com/office/drawing/2014/main" id="{43C17912-6B7D-34CB-02E2-23E4ED52EC5F}"/>
                </a:ext>
              </a:extLst>
            </p:cNvPr>
            <p:cNvSpPr/>
            <p:nvPr userDrawn="1"/>
          </p:nvSpPr>
          <p:spPr>
            <a:xfrm rot="5400000" flipH="1">
              <a:off x="7734467" y="-812665"/>
              <a:ext cx="604776" cy="7563934"/>
            </a:xfrm>
            <a:prstGeom prst="round2SameRect">
              <a:avLst>
                <a:gd name="adj1" fmla="val 10336"/>
                <a:gd name="adj2" fmla="val 10324"/>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buntu" panose="020B0504030602030204" pitchFamily="34" charset="0"/>
              </a:endParaRPr>
            </a:p>
          </p:txBody>
        </p:sp>
        <p:sp>
          <p:nvSpPr>
            <p:cNvPr id="20" name="Title 1">
              <a:extLst>
                <a:ext uri="{FF2B5EF4-FFF2-40B4-BE49-F238E27FC236}">
                  <a16:creationId xmlns:a16="http://schemas.microsoft.com/office/drawing/2014/main" id="{AAB07B95-996A-4362-98E5-A27DE63507DD}"/>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err="1">
                  <a:solidFill>
                    <a:schemeClr val="bg1"/>
                  </a:solidFill>
                  <a:effectLst/>
                  <a:latin typeface="Ubuntu" panose="020B0504030602030204" pitchFamily="34" charset="0"/>
                </a:rPr>
                <a:t>ArgoCD</a:t>
              </a:r>
              <a:r>
                <a:rPr lang="es-ES" sz="1800" b="0" i="0" dirty="0">
                  <a:solidFill>
                    <a:schemeClr val="bg1"/>
                  </a:solidFill>
                  <a:effectLst/>
                  <a:latin typeface="Ubuntu" panose="020B0504030602030204" pitchFamily="34" charset="0"/>
                </a:rPr>
                <a:t> funciona con </a:t>
              </a:r>
              <a:r>
                <a:rPr lang="es-ES" sz="1800" b="0" i="0" dirty="0" err="1">
                  <a:solidFill>
                    <a:schemeClr val="bg1"/>
                  </a:solidFill>
                  <a:effectLst/>
                  <a:latin typeface="Ubuntu" panose="020B0504030602030204" pitchFamily="34" charset="0"/>
                </a:rPr>
                <a:t>Kubernetes</a:t>
              </a:r>
              <a:endParaRPr lang="en-US" sz="1800" dirty="0">
                <a:solidFill>
                  <a:schemeClr val="bg1"/>
                </a:solidFill>
                <a:latin typeface="Ubuntu" panose="020B0504030602030204" pitchFamily="34" charset="0"/>
              </a:endParaRPr>
            </a:p>
          </p:txBody>
        </p:sp>
      </p:grpSp>
      <p:grpSp>
        <p:nvGrpSpPr>
          <p:cNvPr id="21" name="Group 23">
            <a:extLst>
              <a:ext uri="{FF2B5EF4-FFF2-40B4-BE49-F238E27FC236}">
                <a16:creationId xmlns:a16="http://schemas.microsoft.com/office/drawing/2014/main" id="{93ABC2D0-A675-436F-2E93-C27D77AAB085}"/>
              </a:ext>
            </a:extLst>
          </p:cNvPr>
          <p:cNvGrpSpPr/>
          <p:nvPr/>
        </p:nvGrpSpPr>
        <p:grpSpPr>
          <a:xfrm>
            <a:off x="6331168" y="1276737"/>
            <a:ext cx="622531" cy="604779"/>
            <a:chOff x="4028333" y="2666914"/>
            <a:chExt cx="622531" cy="604779"/>
          </a:xfrm>
        </p:grpSpPr>
        <p:sp>
          <p:nvSpPr>
            <p:cNvPr id="23" name="Rectangle: Rounded Corners 3">
              <a:extLst>
                <a:ext uri="{FF2B5EF4-FFF2-40B4-BE49-F238E27FC236}">
                  <a16:creationId xmlns:a16="http://schemas.microsoft.com/office/drawing/2014/main" id="{5337982C-D313-B106-86E2-84EECA7C70FD}"/>
                </a:ext>
              </a:extLst>
            </p:cNvPr>
            <p:cNvSpPr/>
            <p:nvPr userDrawn="1"/>
          </p:nvSpPr>
          <p:spPr>
            <a:xfrm flipH="1">
              <a:off x="4028333" y="2666914"/>
              <a:ext cx="622531" cy="604779"/>
            </a:xfrm>
            <a:prstGeom prst="roundRect">
              <a:avLst>
                <a:gd name="adj" fmla="val 9497"/>
              </a:avLst>
            </a:prstGeom>
            <a:solidFill>
              <a:srgbClr val="10171E"/>
            </a:solidFill>
            <a:ln>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5">
              <a:extLst>
                <a:ext uri="{FF2B5EF4-FFF2-40B4-BE49-F238E27FC236}">
                  <a16:creationId xmlns:a16="http://schemas.microsoft.com/office/drawing/2014/main" id="{8AF928DB-3EED-102A-55AE-7FEEF492A5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7675" y="2843105"/>
              <a:ext cx="256824" cy="256824"/>
            </a:xfrm>
            <a:prstGeom prst="rect">
              <a:avLst/>
            </a:prstGeom>
          </p:spPr>
        </p:pic>
      </p:grpSp>
      <p:grpSp>
        <p:nvGrpSpPr>
          <p:cNvPr id="25" name="Group 24">
            <a:extLst>
              <a:ext uri="{FF2B5EF4-FFF2-40B4-BE49-F238E27FC236}">
                <a16:creationId xmlns:a16="http://schemas.microsoft.com/office/drawing/2014/main" id="{4CE4C23D-E184-2610-704C-DD99C0865B01}"/>
              </a:ext>
            </a:extLst>
          </p:cNvPr>
          <p:cNvGrpSpPr/>
          <p:nvPr/>
        </p:nvGrpSpPr>
        <p:grpSpPr>
          <a:xfrm>
            <a:off x="6637020" y="2255852"/>
            <a:ext cx="5554980" cy="825696"/>
            <a:chOff x="4254888" y="2666914"/>
            <a:chExt cx="7563934" cy="604776"/>
          </a:xfrm>
        </p:grpSpPr>
        <p:sp>
          <p:nvSpPr>
            <p:cNvPr id="26" name="Rectangle: Top Corners Rounded 25">
              <a:extLst>
                <a:ext uri="{FF2B5EF4-FFF2-40B4-BE49-F238E27FC236}">
                  <a16:creationId xmlns:a16="http://schemas.microsoft.com/office/drawing/2014/main" id="{8638634B-3761-0472-97DD-CA294F805284}"/>
                </a:ext>
              </a:extLst>
            </p:cNvPr>
            <p:cNvSpPr/>
            <p:nvPr userDrawn="1"/>
          </p:nvSpPr>
          <p:spPr>
            <a:xfrm rot="5400000" flipH="1">
              <a:off x="7734467" y="-812665"/>
              <a:ext cx="604776" cy="7563934"/>
            </a:xfrm>
            <a:prstGeom prst="round2SameRect">
              <a:avLst>
                <a:gd name="adj1" fmla="val 10336"/>
                <a:gd name="adj2" fmla="val 10324"/>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F7E10697-0437-C547-7D52-AA5F34E83291}"/>
                </a:ext>
              </a:extLst>
            </p:cNvPr>
            <p:cNvSpPr txBox="1">
              <a:spLocks/>
            </p:cNvSpPr>
            <p:nvPr/>
          </p:nvSpPr>
          <p:spPr>
            <a:xfrm>
              <a:off x="4806871" y="2726477"/>
              <a:ext cx="6009175" cy="486277"/>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a:solidFill>
                    <a:schemeClr val="bg1"/>
                  </a:solidFill>
                  <a:effectLst/>
                  <a:latin typeface="Ubuntu" panose="020B0504030602030204" pitchFamily="34" charset="0"/>
                </a:rPr>
                <a:t>Git como una única fuente de verdad</a:t>
              </a:r>
              <a:endParaRPr lang="en-US" sz="1800" dirty="0">
                <a:solidFill>
                  <a:schemeClr val="bg1"/>
                </a:solidFill>
                <a:latin typeface="Ubuntu" panose="020B0504030602030204" pitchFamily="34" charset="0"/>
              </a:endParaRPr>
            </a:p>
          </p:txBody>
        </p:sp>
      </p:grpSp>
      <p:grpSp>
        <p:nvGrpSpPr>
          <p:cNvPr id="28" name="Group 23">
            <a:extLst>
              <a:ext uri="{FF2B5EF4-FFF2-40B4-BE49-F238E27FC236}">
                <a16:creationId xmlns:a16="http://schemas.microsoft.com/office/drawing/2014/main" id="{6E6E7DE3-6BA3-006B-1D5B-1E494D584250}"/>
              </a:ext>
            </a:extLst>
          </p:cNvPr>
          <p:cNvGrpSpPr/>
          <p:nvPr/>
        </p:nvGrpSpPr>
        <p:grpSpPr>
          <a:xfrm>
            <a:off x="6331168" y="2255849"/>
            <a:ext cx="622531" cy="604779"/>
            <a:chOff x="4028333" y="2666914"/>
            <a:chExt cx="622531" cy="604779"/>
          </a:xfrm>
        </p:grpSpPr>
        <p:sp>
          <p:nvSpPr>
            <p:cNvPr id="29" name="Rectangle: Rounded Corners 3">
              <a:extLst>
                <a:ext uri="{FF2B5EF4-FFF2-40B4-BE49-F238E27FC236}">
                  <a16:creationId xmlns:a16="http://schemas.microsoft.com/office/drawing/2014/main" id="{B5D1DF50-FDA6-44C8-0AE0-EA3FBE484D43}"/>
                </a:ext>
              </a:extLst>
            </p:cNvPr>
            <p:cNvSpPr/>
            <p:nvPr userDrawn="1"/>
          </p:nvSpPr>
          <p:spPr>
            <a:xfrm flipH="1">
              <a:off x="4028333" y="2666914"/>
              <a:ext cx="622531" cy="604779"/>
            </a:xfrm>
            <a:prstGeom prst="roundRect">
              <a:avLst>
                <a:gd name="adj" fmla="val 9497"/>
              </a:avLst>
            </a:prstGeom>
            <a:solidFill>
              <a:srgbClr val="10171E"/>
            </a:solidFill>
            <a:ln>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5">
              <a:extLst>
                <a:ext uri="{FF2B5EF4-FFF2-40B4-BE49-F238E27FC236}">
                  <a16:creationId xmlns:a16="http://schemas.microsoft.com/office/drawing/2014/main" id="{816059F9-2314-34DE-64E0-2EEDE7B49A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7675" y="2843105"/>
              <a:ext cx="256824" cy="256824"/>
            </a:xfrm>
            <a:prstGeom prst="rect">
              <a:avLst/>
            </a:prstGeom>
          </p:spPr>
        </p:pic>
      </p:grpSp>
      <p:grpSp>
        <p:nvGrpSpPr>
          <p:cNvPr id="8" name="Group 7">
            <a:extLst>
              <a:ext uri="{FF2B5EF4-FFF2-40B4-BE49-F238E27FC236}">
                <a16:creationId xmlns:a16="http://schemas.microsoft.com/office/drawing/2014/main" id="{E4105A95-F34D-4B27-BA9B-A6DC551AA30C}"/>
              </a:ext>
            </a:extLst>
          </p:cNvPr>
          <p:cNvGrpSpPr/>
          <p:nvPr/>
        </p:nvGrpSpPr>
        <p:grpSpPr>
          <a:xfrm>
            <a:off x="6637020" y="3212395"/>
            <a:ext cx="5554980" cy="825696"/>
            <a:chOff x="4254888" y="2666914"/>
            <a:chExt cx="7563934" cy="604776"/>
          </a:xfrm>
        </p:grpSpPr>
        <p:sp>
          <p:nvSpPr>
            <p:cNvPr id="9" name="Rectangle: Top Corners Rounded 8">
              <a:extLst>
                <a:ext uri="{FF2B5EF4-FFF2-40B4-BE49-F238E27FC236}">
                  <a16:creationId xmlns:a16="http://schemas.microsoft.com/office/drawing/2014/main" id="{4C8D1335-07C0-316A-903E-CE4B4E742981}"/>
                </a:ext>
              </a:extLst>
            </p:cNvPr>
            <p:cNvSpPr/>
            <p:nvPr userDrawn="1"/>
          </p:nvSpPr>
          <p:spPr>
            <a:xfrm rot="5400000" flipH="1">
              <a:off x="7734467" y="-812665"/>
              <a:ext cx="604776" cy="7563934"/>
            </a:xfrm>
            <a:prstGeom prst="round2SameRect">
              <a:avLst>
                <a:gd name="adj1" fmla="val 10336"/>
                <a:gd name="adj2" fmla="val 10324"/>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buntu" panose="020B0504030602030204" pitchFamily="34" charset="0"/>
              </a:endParaRPr>
            </a:p>
          </p:txBody>
        </p:sp>
        <p:sp>
          <p:nvSpPr>
            <p:cNvPr id="11" name="Title 1">
              <a:extLst>
                <a:ext uri="{FF2B5EF4-FFF2-40B4-BE49-F238E27FC236}">
                  <a16:creationId xmlns:a16="http://schemas.microsoft.com/office/drawing/2014/main" id="{B99D092E-5A28-FAE2-1101-0B684ECF3B20}"/>
                </a:ext>
              </a:extLst>
            </p:cNvPr>
            <p:cNvSpPr txBox="1">
              <a:spLocks/>
            </p:cNvSpPr>
            <p:nvPr/>
          </p:nvSpPr>
          <p:spPr>
            <a:xfrm>
              <a:off x="4806871" y="2726477"/>
              <a:ext cx="6009175" cy="486277"/>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a:solidFill>
                    <a:schemeClr val="bg1"/>
                  </a:solidFill>
                  <a:effectLst/>
                  <a:latin typeface="Ubuntu" panose="020B0504030602030204" pitchFamily="34" charset="0"/>
                </a:rPr>
                <a:t>Cada cambio realizado en la infraestructura es rastreable</a:t>
              </a:r>
              <a:endParaRPr lang="en-US" sz="1800" dirty="0">
                <a:solidFill>
                  <a:schemeClr val="bg1"/>
                </a:solidFill>
                <a:latin typeface="Ubuntu" panose="020B0504030602030204" pitchFamily="34" charset="0"/>
              </a:endParaRPr>
            </a:p>
          </p:txBody>
        </p:sp>
      </p:grpSp>
      <p:grpSp>
        <p:nvGrpSpPr>
          <p:cNvPr id="12" name="Group 23">
            <a:extLst>
              <a:ext uri="{FF2B5EF4-FFF2-40B4-BE49-F238E27FC236}">
                <a16:creationId xmlns:a16="http://schemas.microsoft.com/office/drawing/2014/main" id="{80F702B6-F025-F761-B9FF-65D5E0A39CCA}"/>
              </a:ext>
            </a:extLst>
          </p:cNvPr>
          <p:cNvGrpSpPr/>
          <p:nvPr/>
        </p:nvGrpSpPr>
        <p:grpSpPr>
          <a:xfrm>
            <a:off x="6331168" y="3212392"/>
            <a:ext cx="622531" cy="604779"/>
            <a:chOff x="4028333" y="2666914"/>
            <a:chExt cx="622531" cy="604779"/>
          </a:xfrm>
        </p:grpSpPr>
        <p:sp>
          <p:nvSpPr>
            <p:cNvPr id="13" name="Rectangle: Rounded Corners 3">
              <a:extLst>
                <a:ext uri="{FF2B5EF4-FFF2-40B4-BE49-F238E27FC236}">
                  <a16:creationId xmlns:a16="http://schemas.microsoft.com/office/drawing/2014/main" id="{70283A1B-BCC2-6F63-0E36-F6DCE95DC4D5}"/>
                </a:ext>
              </a:extLst>
            </p:cNvPr>
            <p:cNvSpPr/>
            <p:nvPr userDrawn="1"/>
          </p:nvSpPr>
          <p:spPr>
            <a:xfrm flipH="1">
              <a:off x="4028333" y="2666914"/>
              <a:ext cx="622531" cy="604779"/>
            </a:xfrm>
            <a:prstGeom prst="roundRect">
              <a:avLst>
                <a:gd name="adj" fmla="val 9497"/>
              </a:avLst>
            </a:prstGeom>
            <a:solidFill>
              <a:srgbClr val="10171E"/>
            </a:solidFill>
            <a:ln>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5">
              <a:extLst>
                <a:ext uri="{FF2B5EF4-FFF2-40B4-BE49-F238E27FC236}">
                  <a16:creationId xmlns:a16="http://schemas.microsoft.com/office/drawing/2014/main" id="{260238FE-A607-6C4C-2EC9-F3F3FD4C67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7675" y="2843105"/>
              <a:ext cx="256824" cy="256824"/>
            </a:xfrm>
            <a:prstGeom prst="rect">
              <a:avLst/>
            </a:prstGeom>
          </p:spPr>
        </p:pic>
      </p:grpSp>
      <p:pic>
        <p:nvPicPr>
          <p:cNvPr id="4" name="Graphic 3">
            <a:extLst>
              <a:ext uri="{FF2B5EF4-FFF2-40B4-BE49-F238E27FC236}">
                <a16:creationId xmlns:a16="http://schemas.microsoft.com/office/drawing/2014/main" id="{94983EEF-A035-69B2-4C34-5CB5050D5E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51874" y="4371536"/>
            <a:ext cx="1554480" cy="1554480"/>
          </a:xfrm>
          <a:prstGeom prst="rect">
            <a:avLst/>
          </a:prstGeom>
        </p:spPr>
      </p:pic>
      <p:sp>
        <p:nvSpPr>
          <p:cNvPr id="5" name="Rectangle 4">
            <a:extLst>
              <a:ext uri="{FF2B5EF4-FFF2-40B4-BE49-F238E27FC236}">
                <a16:creationId xmlns:a16="http://schemas.microsoft.com/office/drawing/2014/main" id="{5B7C6B45-3D6C-4912-8A06-743F97FD67F2}"/>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CD40810-725F-CC5B-E498-CC549F5678BC}"/>
              </a:ext>
            </a:extLst>
          </p:cNvPr>
          <p:cNvGrpSpPr/>
          <p:nvPr/>
        </p:nvGrpSpPr>
        <p:grpSpPr>
          <a:xfrm>
            <a:off x="1376089" y="4618289"/>
            <a:ext cx="8430264" cy="1116967"/>
            <a:chOff x="1376089" y="4618289"/>
            <a:chExt cx="8430264" cy="1116967"/>
          </a:xfrm>
        </p:grpSpPr>
        <p:sp>
          <p:nvSpPr>
            <p:cNvPr id="6" name="Rectangle: Rounded Corners 5">
              <a:extLst>
                <a:ext uri="{FF2B5EF4-FFF2-40B4-BE49-F238E27FC236}">
                  <a16:creationId xmlns:a16="http://schemas.microsoft.com/office/drawing/2014/main" id="{F10A3565-1135-59E2-812C-DE00FA454CE0}"/>
                </a:ext>
              </a:extLst>
            </p:cNvPr>
            <p:cNvSpPr/>
            <p:nvPr/>
          </p:nvSpPr>
          <p:spPr>
            <a:xfrm rot="5400000">
              <a:off x="5032737" y="961641"/>
              <a:ext cx="1116967" cy="8430264"/>
            </a:xfrm>
            <a:prstGeom prst="roundRect">
              <a:avLst>
                <a:gd name="adj" fmla="val 12895"/>
              </a:avLst>
            </a:prstGeom>
            <a:solidFill>
              <a:schemeClr val="accent6">
                <a:lumMod val="7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6BA94EE-38FA-34D5-5875-8FF8D369F427}"/>
                </a:ext>
              </a:extLst>
            </p:cNvPr>
            <p:cNvSpPr txBox="1"/>
            <p:nvPr/>
          </p:nvSpPr>
          <p:spPr>
            <a:xfrm>
              <a:off x="2039815" y="4825610"/>
              <a:ext cx="5277334" cy="646331"/>
            </a:xfrm>
            <a:prstGeom prst="rect">
              <a:avLst/>
            </a:prstGeom>
            <a:noFill/>
          </p:spPr>
          <p:txBody>
            <a:bodyPr wrap="square">
              <a:spAutoFit/>
            </a:bodyPr>
            <a:lstStyle/>
            <a:p>
              <a:r>
                <a:rPr lang="es-ES" sz="1800" b="0" i="0" dirty="0">
                  <a:solidFill>
                    <a:schemeClr val="bg1"/>
                  </a:solidFill>
                  <a:effectLst/>
                  <a:latin typeface="Ubuntu" panose="020B0504030602030204" pitchFamily="34" charset="0"/>
                </a:rPr>
                <a:t>Que si queremos utilizar herramientas </a:t>
              </a:r>
              <a:r>
                <a:rPr lang="es-ES" sz="1800" b="0" i="0" dirty="0" err="1">
                  <a:solidFill>
                    <a:schemeClr val="bg1"/>
                  </a:solidFill>
                  <a:effectLst/>
                  <a:latin typeface="Ubuntu" panose="020B0504030602030204" pitchFamily="34" charset="0"/>
                </a:rPr>
                <a:t>GitOps</a:t>
              </a:r>
              <a:r>
                <a:rPr lang="es-ES" sz="1800" b="0" i="0" dirty="0">
                  <a:solidFill>
                    <a:schemeClr val="bg1"/>
                  </a:solidFill>
                  <a:effectLst/>
                  <a:latin typeface="Ubuntu" panose="020B0504030602030204" pitchFamily="34" charset="0"/>
                </a:rPr>
                <a:t>  como </a:t>
              </a:r>
              <a:r>
                <a:rPr lang="es-ES" sz="1800" b="0" i="0" dirty="0" err="1">
                  <a:solidFill>
                    <a:schemeClr val="bg1"/>
                  </a:solidFill>
                  <a:effectLst/>
                  <a:latin typeface="Ubuntu" panose="020B0504030602030204" pitchFamily="34" charset="0"/>
                </a:rPr>
                <a:t>ArgoCD</a:t>
              </a:r>
              <a:r>
                <a:rPr lang="es-ES" dirty="0">
                  <a:solidFill>
                    <a:schemeClr val="bg1"/>
                  </a:solidFill>
                  <a:latin typeface="Ubuntu" panose="020B0504030602030204" pitchFamily="34" charset="0"/>
                </a:rPr>
                <a:t>, para recursos externos a k8s?</a:t>
              </a:r>
              <a:endParaRPr lang="en-US" sz="1800" dirty="0">
                <a:solidFill>
                  <a:schemeClr val="bg1"/>
                </a:solidFill>
                <a:latin typeface="Ubuntu" panose="020B0504030602030204" pitchFamily="34" charset="0"/>
              </a:endParaRPr>
            </a:p>
          </p:txBody>
        </p:sp>
      </p:grpSp>
    </p:spTree>
    <p:extLst>
      <p:ext uri="{BB962C8B-B14F-4D97-AF65-F5344CB8AC3E}">
        <p14:creationId xmlns:p14="http://schemas.microsoft.com/office/powerpoint/2010/main" val="295904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8"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22" presetClass="entr" presetSubtype="8" fill="hold"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22" presetClass="entr" presetSubtype="8" fill="hold" nodeType="withEffect">
                                  <p:stCondLst>
                                    <p:cond delay="25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750"/>
                            </p:stCondLst>
                            <p:childTnLst>
                              <p:par>
                                <p:cTn id="28" presetID="42"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anim calcmode="lin" valueType="num">
                                      <p:cBhvr>
                                        <p:cTn id="31" dur="500" fill="hold"/>
                                        <p:tgtEl>
                                          <p:spTgt spid="4"/>
                                        </p:tgtEl>
                                        <p:attrNameLst>
                                          <p:attrName>ppt_x</p:attrName>
                                        </p:attrNameLst>
                                      </p:cBhvr>
                                      <p:tavLst>
                                        <p:tav tm="0">
                                          <p:val>
                                            <p:strVal val="#ppt_x"/>
                                          </p:val>
                                        </p:tav>
                                        <p:tav tm="100000">
                                          <p:val>
                                            <p:strVal val="#ppt_x"/>
                                          </p:val>
                                        </p:tav>
                                      </p:tavLst>
                                    </p:anim>
                                    <p:anim calcmode="lin" valueType="num">
                                      <p:cBhvr>
                                        <p:cTn id="3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righ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E0763-06D2-24D7-9921-39756F966442}"/>
              </a:ext>
            </a:extLst>
          </p:cNvPr>
          <p:cNvGrpSpPr/>
          <p:nvPr/>
        </p:nvGrpSpPr>
        <p:grpSpPr>
          <a:xfrm>
            <a:off x="6096000" y="3266024"/>
            <a:ext cx="6765715" cy="645868"/>
            <a:chOff x="6096000" y="3266024"/>
            <a:chExt cx="6765715" cy="645868"/>
          </a:xfrm>
        </p:grpSpPr>
        <p:grpSp>
          <p:nvGrpSpPr>
            <p:cNvPr id="22" name="Group 21">
              <a:extLst>
                <a:ext uri="{FF2B5EF4-FFF2-40B4-BE49-F238E27FC236}">
                  <a16:creationId xmlns:a16="http://schemas.microsoft.com/office/drawing/2014/main" id="{AAF5546B-D8C5-6444-84E6-77B7670A33A8}"/>
                </a:ext>
              </a:extLst>
            </p:cNvPr>
            <p:cNvGrpSpPr/>
            <p:nvPr/>
          </p:nvGrpSpPr>
          <p:grpSpPr>
            <a:xfrm>
              <a:off x="6568005" y="3286570"/>
              <a:ext cx="6293710" cy="604776"/>
              <a:chOff x="4607664" y="2666914"/>
              <a:chExt cx="7211158" cy="604776"/>
            </a:xfrm>
          </p:grpSpPr>
          <p:sp>
            <p:nvSpPr>
              <p:cNvPr id="24" name="Rectangle: Top Corners Rounded 23">
                <a:extLst>
                  <a:ext uri="{FF2B5EF4-FFF2-40B4-BE49-F238E27FC236}">
                    <a16:creationId xmlns:a16="http://schemas.microsoft.com/office/drawing/2014/main" id="{32887931-A964-1083-CF3C-FCD1CDA01186}"/>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25" name="Title 1">
                <a:extLst>
                  <a:ext uri="{FF2B5EF4-FFF2-40B4-BE49-F238E27FC236}">
                    <a16:creationId xmlns:a16="http://schemas.microsoft.com/office/drawing/2014/main" id="{A64C40B4-FB54-15C9-21C8-61709BAB35E8}"/>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Ubuntu" panose="020B0504030602030204" pitchFamily="34" charset="0"/>
                  </a:rPr>
                  <a:t>EC2 instances </a:t>
                </a:r>
                <a:r>
                  <a:rPr lang="en-US" sz="1800" dirty="0" err="1">
                    <a:solidFill>
                      <a:schemeClr val="bg1"/>
                    </a:solidFill>
                    <a:latin typeface="Ubuntu" panose="020B0504030602030204" pitchFamily="34" charset="0"/>
                  </a:rPr>
                  <a:t>en</a:t>
                </a:r>
                <a:r>
                  <a:rPr lang="en-US" sz="1800" dirty="0">
                    <a:solidFill>
                      <a:schemeClr val="bg1"/>
                    </a:solidFill>
                    <a:latin typeface="Ubuntu" panose="020B0504030602030204" pitchFamily="34" charset="0"/>
                  </a:rPr>
                  <a:t> </a:t>
                </a:r>
              </a:p>
            </p:txBody>
          </p:sp>
        </p:grpSp>
        <p:sp>
          <p:nvSpPr>
            <p:cNvPr id="30" name="Freeform: Shape 29">
              <a:extLst>
                <a:ext uri="{FF2B5EF4-FFF2-40B4-BE49-F238E27FC236}">
                  <a16:creationId xmlns:a16="http://schemas.microsoft.com/office/drawing/2014/main" id="{9F3C1606-B84A-DF0F-F707-CE65DE9EB0ED}"/>
                </a:ext>
              </a:extLst>
            </p:cNvPr>
            <p:cNvSpPr/>
            <p:nvPr/>
          </p:nvSpPr>
          <p:spPr>
            <a:xfrm>
              <a:off x="6096000" y="3266024"/>
              <a:ext cx="645868" cy="645868"/>
            </a:xfrm>
            <a:custGeom>
              <a:avLst/>
              <a:gdLst>
                <a:gd name="connsiteX0" fmla="*/ 223039 w 645868"/>
                <a:gd name="connsiteY0" fmla="*/ 196121 h 645868"/>
                <a:gd name="connsiteX1" fmla="*/ 204011 w 645868"/>
                <a:gd name="connsiteY1" fmla="*/ 204011 h 645868"/>
                <a:gd name="connsiteX2" fmla="*/ 204011 w 645868"/>
                <a:gd name="connsiteY2" fmla="*/ 242067 h 645868"/>
                <a:gd name="connsiteX3" fmla="*/ 284882 w 645868"/>
                <a:gd name="connsiteY3" fmla="*/ 322933 h 645868"/>
                <a:gd name="connsiteX4" fmla="*/ 204011 w 645868"/>
                <a:gd name="connsiteY4" fmla="*/ 403799 h 645868"/>
                <a:gd name="connsiteX5" fmla="*/ 204011 w 645868"/>
                <a:gd name="connsiteY5" fmla="*/ 441855 h 645868"/>
                <a:gd name="connsiteX6" fmla="*/ 223041 w 645868"/>
                <a:gd name="connsiteY6" fmla="*/ 449739 h 645868"/>
                <a:gd name="connsiteX7" fmla="*/ 242067 w 645868"/>
                <a:gd name="connsiteY7" fmla="*/ 441855 h 645868"/>
                <a:gd name="connsiteX8" fmla="*/ 322933 w 645868"/>
                <a:gd name="connsiteY8" fmla="*/ 360984 h 645868"/>
                <a:gd name="connsiteX9" fmla="*/ 403799 w 645868"/>
                <a:gd name="connsiteY9" fmla="*/ 441855 h 645868"/>
                <a:gd name="connsiteX10" fmla="*/ 422826 w 645868"/>
                <a:gd name="connsiteY10" fmla="*/ 449739 h 645868"/>
                <a:gd name="connsiteX11" fmla="*/ 441855 w 645868"/>
                <a:gd name="connsiteY11" fmla="*/ 441855 h 645868"/>
                <a:gd name="connsiteX12" fmla="*/ 441855 w 645868"/>
                <a:gd name="connsiteY12" fmla="*/ 403799 h 645868"/>
                <a:gd name="connsiteX13" fmla="*/ 360984 w 645868"/>
                <a:gd name="connsiteY13" fmla="*/ 322933 h 645868"/>
                <a:gd name="connsiteX14" fmla="*/ 441855 w 645868"/>
                <a:gd name="connsiteY14" fmla="*/ 242067 h 645868"/>
                <a:gd name="connsiteX15" fmla="*/ 441855 w 645868"/>
                <a:gd name="connsiteY15" fmla="*/ 204011 h 645868"/>
                <a:gd name="connsiteX16" fmla="*/ 403799 w 645868"/>
                <a:gd name="connsiteY16" fmla="*/ 204011 h 645868"/>
                <a:gd name="connsiteX17" fmla="*/ 322933 w 645868"/>
                <a:gd name="connsiteY17" fmla="*/ 284882 h 645868"/>
                <a:gd name="connsiteX18" fmla="*/ 242067 w 645868"/>
                <a:gd name="connsiteY18" fmla="*/ 204011 h 645868"/>
                <a:gd name="connsiteX19" fmla="*/ 223039 w 645868"/>
                <a:gd name="connsiteY19" fmla="*/ 196121 h 645868"/>
                <a:gd name="connsiteX20" fmla="*/ 322934 w 645868"/>
                <a:gd name="connsiteY20" fmla="*/ 0 h 645868"/>
                <a:gd name="connsiteX21" fmla="*/ 645868 w 645868"/>
                <a:gd name="connsiteY21" fmla="*/ 322934 h 645868"/>
                <a:gd name="connsiteX22" fmla="*/ 322934 w 645868"/>
                <a:gd name="connsiteY22" fmla="*/ 645868 h 645868"/>
                <a:gd name="connsiteX23" fmla="*/ 0 w 645868"/>
                <a:gd name="connsiteY23" fmla="*/ 322934 h 645868"/>
                <a:gd name="connsiteX24" fmla="*/ 322934 w 645868"/>
                <a:gd name="connsiteY24" fmla="*/ 0 h 6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5868" h="645868">
                  <a:moveTo>
                    <a:pt x="223039" y="196121"/>
                  </a:moveTo>
                  <a:cubicBezTo>
                    <a:pt x="216157" y="196121"/>
                    <a:pt x="209274" y="198751"/>
                    <a:pt x="204011" y="204011"/>
                  </a:cubicBezTo>
                  <a:cubicBezTo>
                    <a:pt x="193491" y="214536"/>
                    <a:pt x="193491" y="231542"/>
                    <a:pt x="204011" y="242067"/>
                  </a:cubicBezTo>
                  <a:lnTo>
                    <a:pt x="284882" y="322933"/>
                  </a:lnTo>
                  <a:lnTo>
                    <a:pt x="204011" y="403799"/>
                  </a:lnTo>
                  <a:cubicBezTo>
                    <a:pt x="193491" y="414325"/>
                    <a:pt x="193491" y="431330"/>
                    <a:pt x="204011" y="441855"/>
                  </a:cubicBezTo>
                  <a:cubicBezTo>
                    <a:pt x="209259" y="447104"/>
                    <a:pt x="216148" y="449739"/>
                    <a:pt x="223041" y="449739"/>
                  </a:cubicBezTo>
                  <a:cubicBezTo>
                    <a:pt x="229929" y="449739"/>
                    <a:pt x="236818" y="447104"/>
                    <a:pt x="242067" y="441855"/>
                  </a:cubicBezTo>
                  <a:lnTo>
                    <a:pt x="322933" y="360984"/>
                  </a:lnTo>
                  <a:lnTo>
                    <a:pt x="403799" y="441855"/>
                  </a:lnTo>
                  <a:cubicBezTo>
                    <a:pt x="409048" y="447104"/>
                    <a:pt x="415937" y="449739"/>
                    <a:pt x="422826" y="449739"/>
                  </a:cubicBezTo>
                  <a:cubicBezTo>
                    <a:pt x="429718" y="449739"/>
                    <a:pt x="436607" y="447104"/>
                    <a:pt x="441855" y="441855"/>
                  </a:cubicBezTo>
                  <a:cubicBezTo>
                    <a:pt x="452375" y="431330"/>
                    <a:pt x="452375" y="414325"/>
                    <a:pt x="441855" y="403799"/>
                  </a:cubicBezTo>
                  <a:lnTo>
                    <a:pt x="360984" y="322933"/>
                  </a:lnTo>
                  <a:lnTo>
                    <a:pt x="441855" y="242067"/>
                  </a:lnTo>
                  <a:cubicBezTo>
                    <a:pt x="452375" y="231542"/>
                    <a:pt x="452375" y="214536"/>
                    <a:pt x="441855" y="204011"/>
                  </a:cubicBezTo>
                  <a:cubicBezTo>
                    <a:pt x="431330" y="193491"/>
                    <a:pt x="414325" y="193491"/>
                    <a:pt x="403799" y="204011"/>
                  </a:cubicBezTo>
                  <a:lnTo>
                    <a:pt x="322933" y="284882"/>
                  </a:lnTo>
                  <a:lnTo>
                    <a:pt x="242067" y="204011"/>
                  </a:lnTo>
                  <a:cubicBezTo>
                    <a:pt x="236805" y="198751"/>
                    <a:pt x="229922" y="196121"/>
                    <a:pt x="223039" y="196121"/>
                  </a:cubicBezTo>
                  <a:close/>
                  <a:moveTo>
                    <a:pt x="322934" y="0"/>
                  </a:moveTo>
                  <a:cubicBezTo>
                    <a:pt x="501007" y="0"/>
                    <a:pt x="645868" y="144861"/>
                    <a:pt x="645868" y="322934"/>
                  </a:cubicBezTo>
                  <a:cubicBezTo>
                    <a:pt x="645868" y="501007"/>
                    <a:pt x="501007" y="645868"/>
                    <a:pt x="322934" y="645868"/>
                  </a:cubicBezTo>
                  <a:cubicBezTo>
                    <a:pt x="144861" y="645868"/>
                    <a:pt x="0" y="501007"/>
                    <a:pt x="0" y="322934"/>
                  </a:cubicBezTo>
                  <a:cubicBezTo>
                    <a:pt x="0" y="144861"/>
                    <a:pt x="144861" y="0"/>
                    <a:pt x="322934" y="0"/>
                  </a:cubicBezTo>
                  <a:close/>
                </a:path>
              </a:pathLst>
            </a:custGeom>
            <a:solidFill>
              <a:srgbClr val="E04E59"/>
            </a:solidFill>
            <a:ln w="1246"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03C50DD8-171B-B4F6-A721-53042570AB6D}"/>
              </a:ext>
            </a:extLst>
          </p:cNvPr>
          <p:cNvGrpSpPr/>
          <p:nvPr/>
        </p:nvGrpSpPr>
        <p:grpSpPr>
          <a:xfrm>
            <a:off x="6096000" y="4021832"/>
            <a:ext cx="6765715" cy="645868"/>
            <a:chOff x="6096000" y="4021832"/>
            <a:chExt cx="6765715" cy="645868"/>
          </a:xfrm>
        </p:grpSpPr>
        <p:grpSp>
          <p:nvGrpSpPr>
            <p:cNvPr id="27" name="Group 26">
              <a:extLst>
                <a:ext uri="{FF2B5EF4-FFF2-40B4-BE49-F238E27FC236}">
                  <a16:creationId xmlns:a16="http://schemas.microsoft.com/office/drawing/2014/main" id="{B3B4A190-EB8C-ED1A-5A22-FFDC320F36D5}"/>
                </a:ext>
              </a:extLst>
            </p:cNvPr>
            <p:cNvGrpSpPr/>
            <p:nvPr/>
          </p:nvGrpSpPr>
          <p:grpSpPr>
            <a:xfrm>
              <a:off x="6568005" y="4062924"/>
              <a:ext cx="6293710" cy="604776"/>
              <a:chOff x="4607664" y="2666914"/>
              <a:chExt cx="7211158" cy="604776"/>
            </a:xfrm>
          </p:grpSpPr>
          <p:sp>
            <p:nvSpPr>
              <p:cNvPr id="28" name="Rectangle: Top Corners Rounded 27">
                <a:extLst>
                  <a:ext uri="{FF2B5EF4-FFF2-40B4-BE49-F238E27FC236}">
                    <a16:creationId xmlns:a16="http://schemas.microsoft.com/office/drawing/2014/main" id="{EDDBE78B-CAF5-6879-FC5D-0621C0FADACF}"/>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29" name="Title 1">
                <a:extLst>
                  <a:ext uri="{FF2B5EF4-FFF2-40B4-BE49-F238E27FC236}">
                    <a16:creationId xmlns:a16="http://schemas.microsoft.com/office/drawing/2014/main" id="{04DB4C02-CC3C-40D3-80A4-FF5AC18D2CB4}"/>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Ubuntu" panose="020B0504030602030204" pitchFamily="34" charset="0"/>
                  </a:rPr>
                  <a:t>Compute Engines de GCP</a:t>
                </a:r>
              </a:p>
            </p:txBody>
          </p:sp>
        </p:grpSp>
        <p:sp>
          <p:nvSpPr>
            <p:cNvPr id="31" name="Freeform: Shape 30">
              <a:extLst>
                <a:ext uri="{FF2B5EF4-FFF2-40B4-BE49-F238E27FC236}">
                  <a16:creationId xmlns:a16="http://schemas.microsoft.com/office/drawing/2014/main" id="{5F38B031-5943-4C7B-2D53-CBE876F7EF02}"/>
                </a:ext>
              </a:extLst>
            </p:cNvPr>
            <p:cNvSpPr/>
            <p:nvPr/>
          </p:nvSpPr>
          <p:spPr>
            <a:xfrm>
              <a:off x="6096000" y="4021832"/>
              <a:ext cx="645868" cy="645868"/>
            </a:xfrm>
            <a:custGeom>
              <a:avLst/>
              <a:gdLst>
                <a:gd name="connsiteX0" fmla="*/ 223039 w 645868"/>
                <a:gd name="connsiteY0" fmla="*/ 196121 h 645868"/>
                <a:gd name="connsiteX1" fmla="*/ 204011 w 645868"/>
                <a:gd name="connsiteY1" fmla="*/ 204011 h 645868"/>
                <a:gd name="connsiteX2" fmla="*/ 204011 w 645868"/>
                <a:gd name="connsiteY2" fmla="*/ 242067 h 645868"/>
                <a:gd name="connsiteX3" fmla="*/ 284882 w 645868"/>
                <a:gd name="connsiteY3" fmla="*/ 322933 h 645868"/>
                <a:gd name="connsiteX4" fmla="*/ 204011 w 645868"/>
                <a:gd name="connsiteY4" fmla="*/ 403799 h 645868"/>
                <a:gd name="connsiteX5" fmla="*/ 204011 w 645868"/>
                <a:gd name="connsiteY5" fmla="*/ 441855 h 645868"/>
                <a:gd name="connsiteX6" fmla="*/ 223041 w 645868"/>
                <a:gd name="connsiteY6" fmla="*/ 449739 h 645868"/>
                <a:gd name="connsiteX7" fmla="*/ 242067 w 645868"/>
                <a:gd name="connsiteY7" fmla="*/ 441855 h 645868"/>
                <a:gd name="connsiteX8" fmla="*/ 322933 w 645868"/>
                <a:gd name="connsiteY8" fmla="*/ 360984 h 645868"/>
                <a:gd name="connsiteX9" fmla="*/ 403799 w 645868"/>
                <a:gd name="connsiteY9" fmla="*/ 441855 h 645868"/>
                <a:gd name="connsiteX10" fmla="*/ 422826 w 645868"/>
                <a:gd name="connsiteY10" fmla="*/ 449739 h 645868"/>
                <a:gd name="connsiteX11" fmla="*/ 441855 w 645868"/>
                <a:gd name="connsiteY11" fmla="*/ 441855 h 645868"/>
                <a:gd name="connsiteX12" fmla="*/ 441855 w 645868"/>
                <a:gd name="connsiteY12" fmla="*/ 403799 h 645868"/>
                <a:gd name="connsiteX13" fmla="*/ 360984 w 645868"/>
                <a:gd name="connsiteY13" fmla="*/ 322933 h 645868"/>
                <a:gd name="connsiteX14" fmla="*/ 441855 w 645868"/>
                <a:gd name="connsiteY14" fmla="*/ 242067 h 645868"/>
                <a:gd name="connsiteX15" fmla="*/ 441855 w 645868"/>
                <a:gd name="connsiteY15" fmla="*/ 204011 h 645868"/>
                <a:gd name="connsiteX16" fmla="*/ 403799 w 645868"/>
                <a:gd name="connsiteY16" fmla="*/ 204011 h 645868"/>
                <a:gd name="connsiteX17" fmla="*/ 322933 w 645868"/>
                <a:gd name="connsiteY17" fmla="*/ 284882 h 645868"/>
                <a:gd name="connsiteX18" fmla="*/ 242067 w 645868"/>
                <a:gd name="connsiteY18" fmla="*/ 204011 h 645868"/>
                <a:gd name="connsiteX19" fmla="*/ 223039 w 645868"/>
                <a:gd name="connsiteY19" fmla="*/ 196121 h 645868"/>
                <a:gd name="connsiteX20" fmla="*/ 322934 w 645868"/>
                <a:gd name="connsiteY20" fmla="*/ 0 h 645868"/>
                <a:gd name="connsiteX21" fmla="*/ 645868 w 645868"/>
                <a:gd name="connsiteY21" fmla="*/ 322934 h 645868"/>
                <a:gd name="connsiteX22" fmla="*/ 322934 w 645868"/>
                <a:gd name="connsiteY22" fmla="*/ 645868 h 645868"/>
                <a:gd name="connsiteX23" fmla="*/ 0 w 645868"/>
                <a:gd name="connsiteY23" fmla="*/ 322934 h 645868"/>
                <a:gd name="connsiteX24" fmla="*/ 322934 w 645868"/>
                <a:gd name="connsiteY24" fmla="*/ 0 h 6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5868" h="645868">
                  <a:moveTo>
                    <a:pt x="223039" y="196121"/>
                  </a:moveTo>
                  <a:cubicBezTo>
                    <a:pt x="216157" y="196121"/>
                    <a:pt x="209274" y="198751"/>
                    <a:pt x="204011" y="204011"/>
                  </a:cubicBezTo>
                  <a:cubicBezTo>
                    <a:pt x="193491" y="214536"/>
                    <a:pt x="193491" y="231542"/>
                    <a:pt x="204011" y="242067"/>
                  </a:cubicBezTo>
                  <a:lnTo>
                    <a:pt x="284882" y="322933"/>
                  </a:lnTo>
                  <a:lnTo>
                    <a:pt x="204011" y="403799"/>
                  </a:lnTo>
                  <a:cubicBezTo>
                    <a:pt x="193491" y="414325"/>
                    <a:pt x="193491" y="431330"/>
                    <a:pt x="204011" y="441855"/>
                  </a:cubicBezTo>
                  <a:cubicBezTo>
                    <a:pt x="209259" y="447104"/>
                    <a:pt x="216148" y="449739"/>
                    <a:pt x="223041" y="449739"/>
                  </a:cubicBezTo>
                  <a:cubicBezTo>
                    <a:pt x="229929" y="449739"/>
                    <a:pt x="236818" y="447104"/>
                    <a:pt x="242067" y="441855"/>
                  </a:cubicBezTo>
                  <a:lnTo>
                    <a:pt x="322933" y="360984"/>
                  </a:lnTo>
                  <a:lnTo>
                    <a:pt x="403799" y="441855"/>
                  </a:lnTo>
                  <a:cubicBezTo>
                    <a:pt x="409048" y="447104"/>
                    <a:pt x="415937" y="449739"/>
                    <a:pt x="422826" y="449739"/>
                  </a:cubicBezTo>
                  <a:cubicBezTo>
                    <a:pt x="429718" y="449739"/>
                    <a:pt x="436607" y="447104"/>
                    <a:pt x="441855" y="441855"/>
                  </a:cubicBezTo>
                  <a:cubicBezTo>
                    <a:pt x="452375" y="431330"/>
                    <a:pt x="452375" y="414325"/>
                    <a:pt x="441855" y="403799"/>
                  </a:cubicBezTo>
                  <a:lnTo>
                    <a:pt x="360984" y="322933"/>
                  </a:lnTo>
                  <a:lnTo>
                    <a:pt x="441855" y="242067"/>
                  </a:lnTo>
                  <a:cubicBezTo>
                    <a:pt x="452375" y="231542"/>
                    <a:pt x="452375" y="214536"/>
                    <a:pt x="441855" y="204011"/>
                  </a:cubicBezTo>
                  <a:cubicBezTo>
                    <a:pt x="431330" y="193491"/>
                    <a:pt x="414325" y="193491"/>
                    <a:pt x="403799" y="204011"/>
                  </a:cubicBezTo>
                  <a:lnTo>
                    <a:pt x="322933" y="284882"/>
                  </a:lnTo>
                  <a:lnTo>
                    <a:pt x="242067" y="204011"/>
                  </a:lnTo>
                  <a:cubicBezTo>
                    <a:pt x="236805" y="198751"/>
                    <a:pt x="229922" y="196121"/>
                    <a:pt x="223039" y="196121"/>
                  </a:cubicBezTo>
                  <a:close/>
                  <a:moveTo>
                    <a:pt x="322934" y="0"/>
                  </a:moveTo>
                  <a:cubicBezTo>
                    <a:pt x="501007" y="0"/>
                    <a:pt x="645868" y="144861"/>
                    <a:pt x="645868" y="322934"/>
                  </a:cubicBezTo>
                  <a:cubicBezTo>
                    <a:pt x="645868" y="501007"/>
                    <a:pt x="501007" y="645868"/>
                    <a:pt x="322934" y="645868"/>
                  </a:cubicBezTo>
                  <a:cubicBezTo>
                    <a:pt x="144861" y="645868"/>
                    <a:pt x="0" y="501007"/>
                    <a:pt x="0" y="322934"/>
                  </a:cubicBezTo>
                  <a:cubicBezTo>
                    <a:pt x="0" y="144861"/>
                    <a:pt x="144861" y="0"/>
                    <a:pt x="322934" y="0"/>
                  </a:cubicBezTo>
                  <a:close/>
                </a:path>
              </a:pathLst>
            </a:custGeom>
            <a:solidFill>
              <a:srgbClr val="E04E59"/>
            </a:solidFill>
            <a:ln w="1246"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51A5A84D-928A-1590-393B-B335D2B13A5B}"/>
              </a:ext>
            </a:extLst>
          </p:cNvPr>
          <p:cNvSpPr>
            <a:spLocks noGrp="1"/>
          </p:cNvSpPr>
          <p:nvPr>
            <p:ph type="title"/>
          </p:nvPr>
        </p:nvSpPr>
        <p:spPr/>
        <p:txBody>
          <a:bodyPr/>
          <a:lstStyle/>
          <a:p>
            <a:r>
              <a:rPr lang="en-US" dirty="0" err="1"/>
              <a:t>ArgoCD</a:t>
            </a:r>
            <a:r>
              <a:rPr lang="en-US" dirty="0"/>
              <a:t> no </a:t>
            </a:r>
            <a:r>
              <a:rPr lang="en-US" dirty="0" err="1"/>
              <a:t>podria</a:t>
            </a:r>
            <a:r>
              <a:rPr lang="en-US" dirty="0"/>
              <a:t> </a:t>
            </a:r>
            <a:r>
              <a:rPr lang="en-US" dirty="0" err="1"/>
              <a:t>gestionar</a:t>
            </a:r>
            <a:r>
              <a:rPr lang="en-US" dirty="0"/>
              <a:t> </a:t>
            </a:r>
            <a:r>
              <a:rPr lang="en-US" dirty="0" err="1"/>
              <a:t>Recursos</a:t>
            </a:r>
            <a:r>
              <a:rPr lang="en-US" dirty="0"/>
              <a:t> </a:t>
            </a:r>
            <a:r>
              <a:rPr lang="en-US" dirty="0" err="1"/>
              <a:t>externos</a:t>
            </a:r>
            <a:r>
              <a:rPr lang="en-US" dirty="0"/>
              <a:t> a Kubernetes…</a:t>
            </a:r>
          </a:p>
        </p:txBody>
      </p:sp>
      <p:grpSp>
        <p:nvGrpSpPr>
          <p:cNvPr id="5" name="Group 4">
            <a:extLst>
              <a:ext uri="{FF2B5EF4-FFF2-40B4-BE49-F238E27FC236}">
                <a16:creationId xmlns:a16="http://schemas.microsoft.com/office/drawing/2014/main" id="{64052524-303F-651C-545C-50CD80FFD764}"/>
              </a:ext>
            </a:extLst>
          </p:cNvPr>
          <p:cNvGrpSpPr/>
          <p:nvPr/>
        </p:nvGrpSpPr>
        <p:grpSpPr>
          <a:xfrm>
            <a:off x="6096000" y="2469262"/>
            <a:ext cx="6765715" cy="645868"/>
            <a:chOff x="6331917" y="4286863"/>
            <a:chExt cx="6765715" cy="645868"/>
          </a:xfrm>
        </p:grpSpPr>
        <p:grpSp>
          <p:nvGrpSpPr>
            <p:cNvPr id="6" name="Group 5">
              <a:extLst>
                <a:ext uri="{FF2B5EF4-FFF2-40B4-BE49-F238E27FC236}">
                  <a16:creationId xmlns:a16="http://schemas.microsoft.com/office/drawing/2014/main" id="{5996F162-C4B6-E762-AC20-0A6B068F6B34}"/>
                </a:ext>
              </a:extLst>
            </p:cNvPr>
            <p:cNvGrpSpPr/>
            <p:nvPr/>
          </p:nvGrpSpPr>
          <p:grpSpPr>
            <a:xfrm>
              <a:off x="6803922" y="4307409"/>
              <a:ext cx="6293710" cy="604776"/>
              <a:chOff x="4607664" y="2666914"/>
              <a:chExt cx="7211158" cy="604776"/>
            </a:xfrm>
          </p:grpSpPr>
          <p:sp>
            <p:nvSpPr>
              <p:cNvPr id="39" name="Rectangle: Top Corners Rounded 38">
                <a:extLst>
                  <a:ext uri="{FF2B5EF4-FFF2-40B4-BE49-F238E27FC236}">
                    <a16:creationId xmlns:a16="http://schemas.microsoft.com/office/drawing/2014/main" id="{D1394F03-605C-7AB6-9D95-1D75F8184BD3}"/>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buntu" panose="020B0504030602030204" pitchFamily="34" charset="0"/>
                </a:endParaRPr>
              </a:p>
            </p:txBody>
          </p:sp>
          <p:sp>
            <p:nvSpPr>
              <p:cNvPr id="40" name="Title 1">
                <a:extLst>
                  <a:ext uri="{FF2B5EF4-FFF2-40B4-BE49-F238E27FC236}">
                    <a16:creationId xmlns:a16="http://schemas.microsoft.com/office/drawing/2014/main" id="{B73A5A24-8D52-6E9A-B4AA-D5B23429D9B6}"/>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0" i="0" dirty="0">
                    <a:solidFill>
                      <a:srgbClr val="D1D5DB"/>
                    </a:solidFill>
                    <a:effectLst/>
                    <a:latin typeface="Ubuntu" panose="020B0504030602030204" pitchFamily="34" charset="0"/>
                  </a:rPr>
                  <a:t>Azure VM</a:t>
                </a:r>
                <a:endParaRPr lang="en-US" sz="1800" dirty="0">
                  <a:solidFill>
                    <a:schemeClr val="bg1"/>
                  </a:solidFill>
                  <a:latin typeface="Ubuntu" panose="020B0504030602030204" pitchFamily="34" charset="0"/>
                </a:endParaRPr>
              </a:p>
            </p:txBody>
          </p:sp>
        </p:grpSp>
        <p:sp>
          <p:nvSpPr>
            <p:cNvPr id="21" name="Freeform: Shape 20">
              <a:extLst>
                <a:ext uri="{FF2B5EF4-FFF2-40B4-BE49-F238E27FC236}">
                  <a16:creationId xmlns:a16="http://schemas.microsoft.com/office/drawing/2014/main" id="{372B5C89-DBF7-9791-BD92-C0ADFB3130D4}"/>
                </a:ext>
              </a:extLst>
            </p:cNvPr>
            <p:cNvSpPr/>
            <p:nvPr/>
          </p:nvSpPr>
          <p:spPr>
            <a:xfrm>
              <a:off x="6331917" y="4286863"/>
              <a:ext cx="645868" cy="645868"/>
            </a:xfrm>
            <a:custGeom>
              <a:avLst/>
              <a:gdLst>
                <a:gd name="connsiteX0" fmla="*/ 223039 w 645868"/>
                <a:gd name="connsiteY0" fmla="*/ 196121 h 645868"/>
                <a:gd name="connsiteX1" fmla="*/ 204011 w 645868"/>
                <a:gd name="connsiteY1" fmla="*/ 204011 h 645868"/>
                <a:gd name="connsiteX2" fmla="*/ 204011 w 645868"/>
                <a:gd name="connsiteY2" fmla="*/ 242067 h 645868"/>
                <a:gd name="connsiteX3" fmla="*/ 284882 w 645868"/>
                <a:gd name="connsiteY3" fmla="*/ 322933 h 645868"/>
                <a:gd name="connsiteX4" fmla="*/ 204011 w 645868"/>
                <a:gd name="connsiteY4" fmla="*/ 403799 h 645868"/>
                <a:gd name="connsiteX5" fmla="*/ 204011 w 645868"/>
                <a:gd name="connsiteY5" fmla="*/ 441855 h 645868"/>
                <a:gd name="connsiteX6" fmla="*/ 223041 w 645868"/>
                <a:gd name="connsiteY6" fmla="*/ 449739 h 645868"/>
                <a:gd name="connsiteX7" fmla="*/ 242067 w 645868"/>
                <a:gd name="connsiteY7" fmla="*/ 441855 h 645868"/>
                <a:gd name="connsiteX8" fmla="*/ 322933 w 645868"/>
                <a:gd name="connsiteY8" fmla="*/ 360984 h 645868"/>
                <a:gd name="connsiteX9" fmla="*/ 403799 w 645868"/>
                <a:gd name="connsiteY9" fmla="*/ 441855 h 645868"/>
                <a:gd name="connsiteX10" fmla="*/ 422826 w 645868"/>
                <a:gd name="connsiteY10" fmla="*/ 449739 h 645868"/>
                <a:gd name="connsiteX11" fmla="*/ 441855 w 645868"/>
                <a:gd name="connsiteY11" fmla="*/ 441855 h 645868"/>
                <a:gd name="connsiteX12" fmla="*/ 441855 w 645868"/>
                <a:gd name="connsiteY12" fmla="*/ 403799 h 645868"/>
                <a:gd name="connsiteX13" fmla="*/ 360984 w 645868"/>
                <a:gd name="connsiteY13" fmla="*/ 322933 h 645868"/>
                <a:gd name="connsiteX14" fmla="*/ 441855 w 645868"/>
                <a:gd name="connsiteY14" fmla="*/ 242067 h 645868"/>
                <a:gd name="connsiteX15" fmla="*/ 441855 w 645868"/>
                <a:gd name="connsiteY15" fmla="*/ 204011 h 645868"/>
                <a:gd name="connsiteX16" fmla="*/ 403799 w 645868"/>
                <a:gd name="connsiteY16" fmla="*/ 204011 h 645868"/>
                <a:gd name="connsiteX17" fmla="*/ 322933 w 645868"/>
                <a:gd name="connsiteY17" fmla="*/ 284882 h 645868"/>
                <a:gd name="connsiteX18" fmla="*/ 242067 w 645868"/>
                <a:gd name="connsiteY18" fmla="*/ 204011 h 645868"/>
                <a:gd name="connsiteX19" fmla="*/ 223039 w 645868"/>
                <a:gd name="connsiteY19" fmla="*/ 196121 h 645868"/>
                <a:gd name="connsiteX20" fmla="*/ 322934 w 645868"/>
                <a:gd name="connsiteY20" fmla="*/ 0 h 645868"/>
                <a:gd name="connsiteX21" fmla="*/ 645868 w 645868"/>
                <a:gd name="connsiteY21" fmla="*/ 322934 h 645868"/>
                <a:gd name="connsiteX22" fmla="*/ 322934 w 645868"/>
                <a:gd name="connsiteY22" fmla="*/ 645868 h 645868"/>
                <a:gd name="connsiteX23" fmla="*/ 0 w 645868"/>
                <a:gd name="connsiteY23" fmla="*/ 322934 h 645868"/>
                <a:gd name="connsiteX24" fmla="*/ 322934 w 645868"/>
                <a:gd name="connsiteY24" fmla="*/ 0 h 6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5868" h="645868">
                  <a:moveTo>
                    <a:pt x="223039" y="196121"/>
                  </a:moveTo>
                  <a:cubicBezTo>
                    <a:pt x="216157" y="196121"/>
                    <a:pt x="209274" y="198751"/>
                    <a:pt x="204011" y="204011"/>
                  </a:cubicBezTo>
                  <a:cubicBezTo>
                    <a:pt x="193491" y="214536"/>
                    <a:pt x="193491" y="231542"/>
                    <a:pt x="204011" y="242067"/>
                  </a:cubicBezTo>
                  <a:lnTo>
                    <a:pt x="284882" y="322933"/>
                  </a:lnTo>
                  <a:lnTo>
                    <a:pt x="204011" y="403799"/>
                  </a:lnTo>
                  <a:cubicBezTo>
                    <a:pt x="193491" y="414325"/>
                    <a:pt x="193491" y="431330"/>
                    <a:pt x="204011" y="441855"/>
                  </a:cubicBezTo>
                  <a:cubicBezTo>
                    <a:pt x="209259" y="447104"/>
                    <a:pt x="216148" y="449739"/>
                    <a:pt x="223041" y="449739"/>
                  </a:cubicBezTo>
                  <a:cubicBezTo>
                    <a:pt x="229929" y="449739"/>
                    <a:pt x="236818" y="447104"/>
                    <a:pt x="242067" y="441855"/>
                  </a:cubicBezTo>
                  <a:lnTo>
                    <a:pt x="322933" y="360984"/>
                  </a:lnTo>
                  <a:lnTo>
                    <a:pt x="403799" y="441855"/>
                  </a:lnTo>
                  <a:cubicBezTo>
                    <a:pt x="409048" y="447104"/>
                    <a:pt x="415937" y="449739"/>
                    <a:pt x="422826" y="449739"/>
                  </a:cubicBezTo>
                  <a:cubicBezTo>
                    <a:pt x="429718" y="449739"/>
                    <a:pt x="436607" y="447104"/>
                    <a:pt x="441855" y="441855"/>
                  </a:cubicBezTo>
                  <a:cubicBezTo>
                    <a:pt x="452375" y="431330"/>
                    <a:pt x="452375" y="414325"/>
                    <a:pt x="441855" y="403799"/>
                  </a:cubicBezTo>
                  <a:lnTo>
                    <a:pt x="360984" y="322933"/>
                  </a:lnTo>
                  <a:lnTo>
                    <a:pt x="441855" y="242067"/>
                  </a:lnTo>
                  <a:cubicBezTo>
                    <a:pt x="452375" y="231542"/>
                    <a:pt x="452375" y="214536"/>
                    <a:pt x="441855" y="204011"/>
                  </a:cubicBezTo>
                  <a:cubicBezTo>
                    <a:pt x="431330" y="193491"/>
                    <a:pt x="414325" y="193491"/>
                    <a:pt x="403799" y="204011"/>
                  </a:cubicBezTo>
                  <a:lnTo>
                    <a:pt x="322933" y="284882"/>
                  </a:lnTo>
                  <a:lnTo>
                    <a:pt x="242067" y="204011"/>
                  </a:lnTo>
                  <a:cubicBezTo>
                    <a:pt x="236805" y="198751"/>
                    <a:pt x="229922" y="196121"/>
                    <a:pt x="223039" y="196121"/>
                  </a:cubicBezTo>
                  <a:close/>
                  <a:moveTo>
                    <a:pt x="322934" y="0"/>
                  </a:moveTo>
                  <a:cubicBezTo>
                    <a:pt x="501007" y="0"/>
                    <a:pt x="645868" y="144861"/>
                    <a:pt x="645868" y="322934"/>
                  </a:cubicBezTo>
                  <a:cubicBezTo>
                    <a:pt x="645868" y="501007"/>
                    <a:pt x="501007" y="645868"/>
                    <a:pt x="322934" y="645868"/>
                  </a:cubicBezTo>
                  <a:cubicBezTo>
                    <a:pt x="144861" y="645868"/>
                    <a:pt x="0" y="501007"/>
                    <a:pt x="0" y="322934"/>
                  </a:cubicBezTo>
                  <a:cubicBezTo>
                    <a:pt x="0" y="144861"/>
                    <a:pt x="144861" y="0"/>
                    <a:pt x="322934" y="0"/>
                  </a:cubicBezTo>
                  <a:close/>
                </a:path>
              </a:pathLst>
            </a:custGeom>
            <a:solidFill>
              <a:srgbClr val="E04E59"/>
            </a:solidFill>
            <a:ln w="1246" cap="flat">
              <a:noFill/>
              <a:prstDash val="solid"/>
              <a:miter/>
            </a:ln>
          </p:spPr>
          <p:txBody>
            <a:bodyPr rtlCol="0" anchor="ctr"/>
            <a:lstStyle/>
            <a:p>
              <a:endParaRPr lang="en-US"/>
            </a:p>
          </p:txBody>
        </p:sp>
      </p:grpSp>
    </p:spTree>
    <p:extLst>
      <p:ext uri="{BB962C8B-B14F-4D97-AF65-F5344CB8AC3E}">
        <p14:creationId xmlns:p14="http://schemas.microsoft.com/office/powerpoint/2010/main" val="275388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F6F642C-FF0B-1D31-F877-F6CBBD73AA8C}"/>
              </a:ext>
            </a:extLst>
          </p:cNvPr>
          <p:cNvSpPr/>
          <p:nvPr/>
        </p:nvSpPr>
        <p:spPr>
          <a:xfrm rot="5400000">
            <a:off x="5890138" y="-762277"/>
            <a:ext cx="1116967" cy="7710469"/>
          </a:xfrm>
          <a:prstGeom prst="roundRect">
            <a:avLst>
              <a:gd name="adj" fmla="val 12895"/>
            </a:avLst>
          </a:prstGeom>
          <a:solidFill>
            <a:schemeClr val="accent6">
              <a:lumMod val="7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A5A84D-928A-1590-393B-B335D2B13A5B}"/>
              </a:ext>
            </a:extLst>
          </p:cNvPr>
          <p:cNvSpPr>
            <a:spLocks noGrp="1"/>
          </p:cNvSpPr>
          <p:nvPr>
            <p:ph type="title"/>
          </p:nvPr>
        </p:nvSpPr>
        <p:spPr/>
        <p:txBody>
          <a:bodyPr/>
          <a:lstStyle/>
          <a:p>
            <a:r>
              <a:rPr lang="en-US"/>
              <a:t>Crossplane</a:t>
            </a:r>
            <a:endParaRPr lang="en-US" dirty="0"/>
          </a:p>
        </p:txBody>
      </p:sp>
      <p:pic>
        <p:nvPicPr>
          <p:cNvPr id="1028" name="Picture 4" descr="Home Page">
            <a:extLst>
              <a:ext uri="{FF2B5EF4-FFF2-40B4-BE49-F238E27FC236}">
                <a16:creationId xmlns:a16="http://schemas.microsoft.com/office/drawing/2014/main" id="{85A3D8CB-646B-9076-C30A-A9FEF1BBF22A}"/>
              </a:ext>
            </a:extLst>
          </p:cNvPr>
          <p:cNvPicPr>
            <a:picLocks noChangeAspect="1" noChangeArrowheads="1"/>
          </p:cNvPicPr>
          <p:nvPr/>
        </p:nvPicPr>
        <p:blipFill rotWithShape="1">
          <a:blip r:embed="rId3">
            <a:clrChange>
              <a:clrFrom>
                <a:srgbClr val="173C53"/>
              </a:clrFrom>
              <a:clrTo>
                <a:srgbClr val="173C53">
                  <a:alpha val="0"/>
                </a:srgbClr>
              </a:clrTo>
            </a:clrChange>
            <a:extLst>
              <a:ext uri="{28A0092B-C50C-407E-A947-70E740481C1C}">
                <a14:useLocalDpi xmlns:a14="http://schemas.microsoft.com/office/drawing/2010/main" val="0"/>
              </a:ext>
            </a:extLst>
          </a:blip>
          <a:srcRect r="83321"/>
          <a:stretch/>
        </p:blipFill>
        <p:spPr bwMode="auto">
          <a:xfrm>
            <a:off x="1913835" y="1831975"/>
            <a:ext cx="2039815" cy="2940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0DE7A8E-685D-65AE-D190-E9E34F37E1B9}"/>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Home Page">
            <a:extLst>
              <a:ext uri="{FF2B5EF4-FFF2-40B4-BE49-F238E27FC236}">
                <a16:creationId xmlns:a16="http://schemas.microsoft.com/office/drawing/2014/main" id="{333893B9-8EBF-80F1-9C54-704232E37268}"/>
              </a:ext>
            </a:extLst>
          </p:cNvPr>
          <p:cNvPicPr>
            <a:picLocks noChangeAspect="1" noChangeArrowheads="1"/>
          </p:cNvPicPr>
          <p:nvPr/>
        </p:nvPicPr>
        <p:blipFill rotWithShape="1">
          <a:blip r:embed="rId3">
            <a:clrChange>
              <a:clrFrom>
                <a:srgbClr val="173C53"/>
              </a:clrFrom>
              <a:clrTo>
                <a:srgbClr val="173C53">
                  <a:alpha val="0"/>
                </a:srgbClr>
              </a:clrTo>
            </a:clrChange>
            <a:extLst>
              <a:ext uri="{28A0092B-C50C-407E-A947-70E740481C1C}">
                <a14:useLocalDpi xmlns:a14="http://schemas.microsoft.com/office/drawing/2010/main" val="0"/>
              </a:ext>
            </a:extLst>
          </a:blip>
          <a:srcRect l="16731"/>
          <a:stretch/>
        </p:blipFill>
        <p:spPr bwMode="auto">
          <a:xfrm>
            <a:off x="3797200" y="2211394"/>
            <a:ext cx="6088186" cy="176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9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028"/>
                                        </p:tgtEl>
                                      </p:cBhvr>
                                    </p:animEffect>
                                    <p:animScale>
                                      <p:cBhvr>
                                        <p:cTn id="13" dur="250" autoRev="1" fill="hold"/>
                                        <p:tgtEl>
                                          <p:spTgt spid="102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5A84D-928A-1590-393B-B335D2B13A5B}"/>
              </a:ext>
            </a:extLst>
          </p:cNvPr>
          <p:cNvSpPr>
            <a:spLocks noGrp="1"/>
          </p:cNvSpPr>
          <p:nvPr>
            <p:ph type="title"/>
          </p:nvPr>
        </p:nvSpPr>
        <p:spPr/>
        <p:txBody>
          <a:bodyPr/>
          <a:lstStyle/>
          <a:p>
            <a:r>
              <a:rPr lang="en-US" dirty="0" err="1"/>
              <a:t>Crossplane</a:t>
            </a:r>
            <a:endParaRPr lang="en-US" dirty="0"/>
          </a:p>
        </p:txBody>
      </p:sp>
      <p:sp>
        <p:nvSpPr>
          <p:cNvPr id="3" name="Rectangle 2">
            <a:extLst>
              <a:ext uri="{FF2B5EF4-FFF2-40B4-BE49-F238E27FC236}">
                <a16:creationId xmlns:a16="http://schemas.microsoft.com/office/drawing/2014/main" id="{B0DE7A8E-685D-65AE-D190-E9E34F37E1B9}"/>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78EA77B-2ED3-CDFD-C41F-04D2EFDA44B0}"/>
              </a:ext>
            </a:extLst>
          </p:cNvPr>
          <p:cNvGrpSpPr/>
          <p:nvPr/>
        </p:nvGrpSpPr>
        <p:grpSpPr>
          <a:xfrm>
            <a:off x="1112838" y="1447800"/>
            <a:ext cx="9982200" cy="3962400"/>
            <a:chOff x="1206500" y="1104900"/>
            <a:chExt cx="9982200" cy="3962400"/>
          </a:xfrm>
        </p:grpSpPr>
        <p:pic>
          <p:nvPicPr>
            <p:cNvPr id="3074" name="Picture 2" descr="Using Crossplane in GitOps: Bootstrap | by MorningSpace | Oct, 2021 | Medium">
              <a:extLst>
                <a:ext uri="{FF2B5EF4-FFF2-40B4-BE49-F238E27FC236}">
                  <a16:creationId xmlns:a16="http://schemas.microsoft.com/office/drawing/2014/main" id="{BDD431E4-A13C-B261-7AF6-6270F6BD615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6500" y="1104900"/>
              <a:ext cx="9982200" cy="3962400"/>
            </a:xfrm>
            <a:prstGeom prst="rect">
              <a:avLst/>
            </a:prstGeom>
            <a:noFill/>
            <a:ln>
              <a:solidFill>
                <a:srgbClr val="10171E"/>
              </a:solidFill>
            </a:ln>
            <a:extLst>
              <a:ext uri="{909E8E84-426E-40DD-AFC4-6F175D3DCCD1}">
                <a14:hiddenFill xmlns:a14="http://schemas.microsoft.com/office/drawing/2010/main">
                  <a:solidFill>
                    <a:srgbClr val="FFFFFF"/>
                  </a:solidFill>
                </a14:hiddenFill>
              </a:ext>
            </a:extLst>
          </p:spPr>
        </p:pic>
        <p:pic>
          <p:nvPicPr>
            <p:cNvPr id="5" name="Picture 2" descr="Using Crossplane in GitOps: Bootstrap | by MorningSpace | Oct, 2021 | Medium">
              <a:extLst>
                <a:ext uri="{FF2B5EF4-FFF2-40B4-BE49-F238E27FC236}">
                  <a16:creationId xmlns:a16="http://schemas.microsoft.com/office/drawing/2014/main" id="{02F10703-3786-A054-15EB-EEE937A4F1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96" t="17948" r="70865" b="32051"/>
            <a:stretch/>
          </p:blipFill>
          <p:spPr bwMode="auto">
            <a:xfrm>
              <a:off x="2184400" y="1816100"/>
              <a:ext cx="1930400" cy="1981200"/>
            </a:xfrm>
            <a:prstGeom prst="rect">
              <a:avLst/>
            </a:prstGeom>
            <a:noFill/>
            <a:ln>
              <a:solidFill>
                <a:srgbClr val="10171E"/>
              </a:solidFill>
            </a:ln>
            <a:extLst>
              <a:ext uri="{909E8E84-426E-40DD-AFC4-6F175D3DCCD1}">
                <a14:hiddenFill xmlns:a14="http://schemas.microsoft.com/office/drawing/2010/main">
                  <a:solidFill>
                    <a:srgbClr val="FFFFFF"/>
                  </a:solidFill>
                </a14:hiddenFill>
              </a:ext>
            </a:extLst>
          </p:spPr>
        </p:pic>
        <p:pic>
          <p:nvPicPr>
            <p:cNvPr id="6" name="Picture 2" descr="Using Crossplane in GitOps: Bootstrap | by MorningSpace | Oct, 2021 | Medium">
              <a:extLst>
                <a:ext uri="{FF2B5EF4-FFF2-40B4-BE49-F238E27FC236}">
                  <a16:creationId xmlns:a16="http://schemas.microsoft.com/office/drawing/2014/main" id="{39DEB257-5BB8-CE7A-3D15-BAF31E01F4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906" t="18591" r="12086" b="35896"/>
            <a:stretch/>
          </p:blipFill>
          <p:spPr bwMode="auto">
            <a:xfrm>
              <a:off x="7086600" y="1841500"/>
              <a:ext cx="2895600" cy="1803400"/>
            </a:xfrm>
            <a:prstGeom prst="rect">
              <a:avLst/>
            </a:prstGeom>
            <a:noFill/>
            <a:ln>
              <a:solidFill>
                <a:srgbClr val="10171E"/>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8119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5A84D-928A-1590-393B-B335D2B13A5B}"/>
              </a:ext>
            </a:extLst>
          </p:cNvPr>
          <p:cNvSpPr>
            <a:spLocks noGrp="1"/>
          </p:cNvSpPr>
          <p:nvPr>
            <p:ph type="title"/>
          </p:nvPr>
        </p:nvSpPr>
        <p:spPr/>
        <p:txBody>
          <a:bodyPr/>
          <a:lstStyle/>
          <a:p>
            <a:r>
              <a:rPr lang="en-US"/>
              <a:t>Crossplane</a:t>
            </a:r>
            <a:endParaRPr lang="en-US" dirty="0"/>
          </a:p>
        </p:txBody>
      </p:sp>
      <p:sp>
        <p:nvSpPr>
          <p:cNvPr id="3" name="Rectangle 2">
            <a:extLst>
              <a:ext uri="{FF2B5EF4-FFF2-40B4-BE49-F238E27FC236}">
                <a16:creationId xmlns:a16="http://schemas.microsoft.com/office/drawing/2014/main" id="{B0DE7A8E-685D-65AE-D190-E9E34F37E1B9}"/>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B4E524F-A089-E308-24E5-D4EDCC42C60E}"/>
              </a:ext>
            </a:extLst>
          </p:cNvPr>
          <p:cNvPicPr>
            <a:picLocks noChangeAspect="1"/>
          </p:cNvPicPr>
          <p:nvPr/>
        </p:nvPicPr>
        <p:blipFill>
          <a:blip r:embed="rId3"/>
          <a:stretch>
            <a:fillRect/>
          </a:stretch>
        </p:blipFill>
        <p:spPr>
          <a:xfrm>
            <a:off x="2217737" y="0"/>
            <a:ext cx="7950493" cy="6858000"/>
          </a:xfrm>
          <a:prstGeom prst="rect">
            <a:avLst/>
          </a:prstGeom>
        </p:spPr>
      </p:pic>
    </p:spTree>
    <p:extLst>
      <p:ext uri="{BB962C8B-B14F-4D97-AF65-F5344CB8AC3E}">
        <p14:creationId xmlns:p14="http://schemas.microsoft.com/office/powerpoint/2010/main" val="2740616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60A3-F57D-8211-5C17-B46E17EC80AB}"/>
              </a:ext>
            </a:extLst>
          </p:cNvPr>
          <p:cNvSpPr>
            <a:spLocks noGrp="1"/>
          </p:cNvSpPr>
          <p:nvPr>
            <p:ph type="title"/>
          </p:nvPr>
        </p:nvSpPr>
        <p:spPr/>
        <p:txBody>
          <a:bodyPr/>
          <a:lstStyle/>
          <a:p>
            <a:r>
              <a:rPr lang="en-US" dirty="0"/>
              <a:t>UI Era</a:t>
            </a:r>
          </a:p>
        </p:txBody>
      </p:sp>
      <p:sp>
        <p:nvSpPr>
          <p:cNvPr id="20" name="Rectangle 19">
            <a:extLst>
              <a:ext uri="{FF2B5EF4-FFF2-40B4-BE49-F238E27FC236}">
                <a16:creationId xmlns:a16="http://schemas.microsoft.com/office/drawing/2014/main" id="{A71AA648-9195-1E2B-EC4D-49FF93BE615D}"/>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23">
            <a:extLst>
              <a:ext uri="{FF2B5EF4-FFF2-40B4-BE49-F238E27FC236}">
                <a16:creationId xmlns:a16="http://schemas.microsoft.com/office/drawing/2014/main" id="{9DC21091-74E0-AFD8-E929-4F97F6B3C25C}"/>
              </a:ext>
            </a:extLst>
          </p:cNvPr>
          <p:cNvSpPr/>
          <p:nvPr/>
        </p:nvSpPr>
        <p:spPr>
          <a:xfrm>
            <a:off x="1941861" y="1598591"/>
            <a:ext cx="10250139" cy="1241587"/>
          </a:xfrm>
          <a:prstGeom prst="roundRect">
            <a:avLst>
              <a:gd name="adj" fmla="val 12895"/>
            </a:avLst>
          </a:prstGeom>
          <a:solidFill>
            <a:schemeClr val="accent1">
              <a:lumMod val="75000"/>
              <a:alpha val="19000"/>
            </a:schemeClr>
          </a:solidFill>
          <a:ln>
            <a:solidFill>
              <a:srgbClr val="164E5C">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pic>
        <p:nvPicPr>
          <p:cNvPr id="9" name="Picture 8">
            <a:extLst>
              <a:ext uri="{FF2B5EF4-FFF2-40B4-BE49-F238E27FC236}">
                <a16:creationId xmlns:a16="http://schemas.microsoft.com/office/drawing/2014/main" id="{EAAF989B-B9E1-C1AA-E683-6F99F28C9D83}"/>
              </a:ext>
            </a:extLst>
          </p:cNvPr>
          <p:cNvPicPr>
            <a:picLocks noChangeAspect="1"/>
          </p:cNvPicPr>
          <p:nvPr/>
        </p:nvPicPr>
        <p:blipFill>
          <a:blip r:embed="rId3">
            <a:duotone>
              <a:schemeClr val="bg2">
                <a:shade val="45000"/>
                <a:satMod val="135000"/>
              </a:schemeClr>
              <a:prstClr val="white"/>
            </a:duotone>
          </a:blip>
          <a:stretch>
            <a:fillRect/>
          </a:stretch>
        </p:blipFill>
        <p:spPr>
          <a:xfrm>
            <a:off x="2680853" y="2568830"/>
            <a:ext cx="2252183" cy="2252183"/>
          </a:xfrm>
          <a:prstGeom prst="rect">
            <a:avLst/>
          </a:prstGeom>
        </p:spPr>
      </p:pic>
      <p:sp>
        <p:nvSpPr>
          <p:cNvPr id="26" name="Graphic 3">
            <a:extLst>
              <a:ext uri="{FF2B5EF4-FFF2-40B4-BE49-F238E27FC236}">
                <a16:creationId xmlns:a16="http://schemas.microsoft.com/office/drawing/2014/main" id="{594642B4-0C44-0A94-F6B4-84264FD5187B}"/>
              </a:ext>
            </a:extLst>
          </p:cNvPr>
          <p:cNvSpPr/>
          <p:nvPr/>
        </p:nvSpPr>
        <p:spPr>
          <a:xfrm>
            <a:off x="6480252" y="3217012"/>
            <a:ext cx="487815" cy="606763"/>
          </a:xfrm>
          <a:custGeom>
            <a:avLst/>
            <a:gdLst>
              <a:gd name="connsiteX0" fmla="*/ 351752 w 487815"/>
              <a:gd name="connsiteY0" fmla="*/ 606764 h 606763"/>
              <a:gd name="connsiteX1" fmla="*/ 287189 w 487815"/>
              <a:gd name="connsiteY1" fmla="*/ 566710 h 606763"/>
              <a:gd name="connsiteX2" fmla="*/ 251451 w 487815"/>
              <a:gd name="connsiteY2" fmla="*/ 499795 h 606763"/>
              <a:gd name="connsiteX3" fmla="*/ 231178 w 487815"/>
              <a:gd name="connsiteY3" fmla="*/ 538494 h 606763"/>
              <a:gd name="connsiteX4" fmla="*/ 229413 w 487815"/>
              <a:gd name="connsiteY4" fmla="*/ 541351 h 606763"/>
              <a:gd name="connsiteX5" fmla="*/ 178010 w 487815"/>
              <a:gd name="connsiteY5" fmla="*/ 566377 h 606763"/>
              <a:gd name="connsiteX6" fmla="*/ 177617 w 487815"/>
              <a:gd name="connsiteY6" fmla="*/ 566375 h 606763"/>
              <a:gd name="connsiteX7" fmla="*/ 128137 w 487815"/>
              <a:gd name="connsiteY7" fmla="*/ 545050 h 606763"/>
              <a:gd name="connsiteX8" fmla="*/ 106668 w 487815"/>
              <a:gd name="connsiteY8" fmla="*/ 492899 h 606763"/>
              <a:gd name="connsiteX9" fmla="*/ 106668 w 487815"/>
              <a:gd name="connsiteY9" fmla="*/ 186014 h 606763"/>
              <a:gd name="connsiteX10" fmla="*/ 147825 w 487815"/>
              <a:gd name="connsiteY10" fmla="*/ 121522 h 606763"/>
              <a:gd name="connsiteX11" fmla="*/ 223042 w 487815"/>
              <a:gd name="connsiteY11" fmla="*/ 131179 h 606763"/>
              <a:gd name="connsiteX12" fmla="*/ 379175 w 487815"/>
              <a:gd name="connsiteY12" fmla="*/ 247450 h 606763"/>
              <a:gd name="connsiteX13" fmla="*/ 384029 w 487815"/>
              <a:gd name="connsiteY13" fmla="*/ 280616 h 606763"/>
              <a:gd name="connsiteX14" fmla="*/ 350863 w 487815"/>
              <a:gd name="connsiteY14" fmla="*/ 285469 h 606763"/>
              <a:gd name="connsiteX15" fmla="*/ 194204 w 487815"/>
              <a:gd name="connsiteY15" fmla="*/ 168806 h 606763"/>
              <a:gd name="connsiteX16" fmla="*/ 193067 w 487815"/>
              <a:gd name="connsiteY16" fmla="*/ 167904 h 606763"/>
              <a:gd name="connsiteX17" fmla="*/ 167792 w 487815"/>
              <a:gd name="connsiteY17" fmla="*/ 164516 h 606763"/>
              <a:gd name="connsiteX18" fmla="*/ 154073 w 487815"/>
              <a:gd name="connsiteY18" fmla="*/ 186014 h 606763"/>
              <a:gd name="connsiteX19" fmla="*/ 154073 w 487815"/>
              <a:gd name="connsiteY19" fmla="*/ 492901 h 606763"/>
              <a:gd name="connsiteX20" fmla="*/ 177931 w 487815"/>
              <a:gd name="connsiteY20" fmla="*/ 518973 h 606763"/>
              <a:gd name="connsiteX21" fmla="*/ 178040 w 487815"/>
              <a:gd name="connsiteY21" fmla="*/ 518973 h 606763"/>
              <a:gd name="connsiteX22" fmla="*/ 190250 w 487815"/>
              <a:gd name="connsiteY22" fmla="*/ 514472 h 606763"/>
              <a:gd name="connsiteX23" fmla="*/ 230257 w 487815"/>
              <a:gd name="connsiteY23" fmla="*/ 438106 h 606763"/>
              <a:gd name="connsiteX24" fmla="*/ 251157 w 487815"/>
              <a:gd name="connsiteY24" fmla="*/ 425403 h 606763"/>
              <a:gd name="connsiteX25" fmla="*/ 251252 w 487815"/>
              <a:gd name="connsiteY25" fmla="*/ 425403 h 606763"/>
              <a:gd name="connsiteX26" fmla="*/ 272160 w 487815"/>
              <a:gd name="connsiteY26" fmla="*/ 437939 h 606763"/>
              <a:gd name="connsiteX27" fmla="*/ 329223 w 487815"/>
              <a:gd name="connsiteY27" fmla="*/ 544782 h 606763"/>
              <a:gd name="connsiteX28" fmla="*/ 329685 w 487815"/>
              <a:gd name="connsiteY28" fmla="*/ 545696 h 606763"/>
              <a:gd name="connsiteX29" fmla="*/ 361643 w 487815"/>
              <a:gd name="connsiteY29" fmla="*/ 557183 h 606763"/>
              <a:gd name="connsiteX30" fmla="*/ 374266 w 487815"/>
              <a:gd name="connsiteY30" fmla="*/ 543367 h 606763"/>
              <a:gd name="connsiteX31" fmla="*/ 373507 w 487815"/>
              <a:gd name="connsiteY31" fmla="*/ 525223 h 606763"/>
              <a:gd name="connsiteX32" fmla="*/ 315916 w 487815"/>
              <a:gd name="connsiteY32" fmla="*/ 422740 h 606763"/>
              <a:gd name="connsiteX33" fmla="*/ 316122 w 487815"/>
              <a:gd name="connsiteY33" fmla="*/ 399159 h 606763"/>
              <a:gd name="connsiteX34" fmla="*/ 336579 w 487815"/>
              <a:gd name="connsiteY34" fmla="*/ 387428 h 606763"/>
              <a:gd name="connsiteX35" fmla="*/ 417839 w 487815"/>
              <a:gd name="connsiteY35" fmla="*/ 387428 h 606763"/>
              <a:gd name="connsiteX36" fmla="*/ 438444 w 487815"/>
              <a:gd name="connsiteY36" fmla="*/ 372568 h 606763"/>
              <a:gd name="connsiteX37" fmla="*/ 433827 w 487815"/>
              <a:gd name="connsiteY37" fmla="*/ 346803 h 606763"/>
              <a:gd name="connsiteX38" fmla="*/ 434812 w 487815"/>
              <a:gd name="connsiteY38" fmla="*/ 313298 h 606763"/>
              <a:gd name="connsiteX39" fmla="*/ 468317 w 487815"/>
              <a:gd name="connsiteY39" fmla="*/ 314284 h 606763"/>
              <a:gd name="connsiteX40" fmla="*/ 482312 w 487815"/>
              <a:gd name="connsiteY40" fmla="*/ 390535 h 606763"/>
              <a:gd name="connsiteX41" fmla="*/ 419235 w 487815"/>
              <a:gd name="connsiteY41" fmla="*/ 434815 h 606763"/>
              <a:gd name="connsiteX42" fmla="*/ 418351 w 487815"/>
              <a:gd name="connsiteY42" fmla="*/ 434832 h 606763"/>
              <a:gd name="connsiteX43" fmla="*/ 377087 w 487815"/>
              <a:gd name="connsiteY43" fmla="*/ 434832 h 606763"/>
              <a:gd name="connsiteX44" fmla="*/ 415242 w 487815"/>
              <a:gd name="connsiteY44" fmla="*/ 502730 h 606763"/>
              <a:gd name="connsiteX45" fmla="*/ 415907 w 487815"/>
              <a:gd name="connsiteY45" fmla="*/ 504000 h 606763"/>
              <a:gd name="connsiteX46" fmla="*/ 418908 w 487815"/>
              <a:gd name="connsiteY46" fmla="*/ 559312 h 606763"/>
              <a:gd name="connsiteX47" fmla="*/ 381545 w 487815"/>
              <a:gd name="connsiteY47" fmla="*/ 600208 h 606763"/>
              <a:gd name="connsiteX48" fmla="*/ 351752 w 487815"/>
              <a:gd name="connsiteY48" fmla="*/ 606764 h 606763"/>
              <a:gd name="connsiteX49" fmla="*/ 133468 w 487815"/>
              <a:gd name="connsiteY49" fmla="*/ 93079 h 606763"/>
              <a:gd name="connsiteX50" fmla="*/ 142854 w 487815"/>
              <a:gd name="connsiteY50" fmla="*/ 60900 h 606763"/>
              <a:gd name="connsiteX51" fmla="*/ 122707 w 487815"/>
              <a:gd name="connsiteY51" fmla="*/ 24162 h 606763"/>
              <a:gd name="connsiteX52" fmla="*/ 90529 w 487815"/>
              <a:gd name="connsiteY52" fmla="*/ 14778 h 606763"/>
              <a:gd name="connsiteX53" fmla="*/ 81143 w 487815"/>
              <a:gd name="connsiteY53" fmla="*/ 46957 h 606763"/>
              <a:gd name="connsiteX54" fmla="*/ 101290 w 487815"/>
              <a:gd name="connsiteY54" fmla="*/ 83695 h 606763"/>
              <a:gd name="connsiteX55" fmla="*/ 122093 w 487815"/>
              <a:gd name="connsiteY55" fmla="*/ 96004 h 606763"/>
              <a:gd name="connsiteX56" fmla="*/ 133468 w 487815"/>
              <a:gd name="connsiteY56" fmla="*/ 93079 h 606763"/>
              <a:gd name="connsiteX57" fmla="*/ 83346 w 487815"/>
              <a:gd name="connsiteY57" fmla="*/ 146979 h 606763"/>
              <a:gd name="connsiteX58" fmla="*/ 71132 w 487815"/>
              <a:gd name="connsiteY58" fmla="*/ 115763 h 606763"/>
              <a:gd name="connsiteX59" fmla="*/ 33208 w 487815"/>
              <a:gd name="connsiteY59" fmla="*/ 99172 h 606763"/>
              <a:gd name="connsiteX60" fmla="*/ 1993 w 487815"/>
              <a:gd name="connsiteY60" fmla="*/ 111387 h 606763"/>
              <a:gd name="connsiteX61" fmla="*/ 14208 w 487815"/>
              <a:gd name="connsiteY61" fmla="*/ 142602 h 606763"/>
              <a:gd name="connsiteX62" fmla="*/ 52131 w 487815"/>
              <a:gd name="connsiteY62" fmla="*/ 159194 h 606763"/>
              <a:gd name="connsiteX63" fmla="*/ 61619 w 487815"/>
              <a:gd name="connsiteY63" fmla="*/ 161187 h 606763"/>
              <a:gd name="connsiteX64" fmla="*/ 83346 w 487815"/>
              <a:gd name="connsiteY64" fmla="*/ 146979 h 606763"/>
              <a:gd name="connsiteX65" fmla="*/ 231070 w 487815"/>
              <a:gd name="connsiteY65" fmla="*/ 70313 h 606763"/>
              <a:gd name="connsiteX66" fmla="*/ 244106 w 487815"/>
              <a:gd name="connsiteY66" fmla="*/ 31204 h 606763"/>
              <a:gd name="connsiteX67" fmla="*/ 229116 w 487815"/>
              <a:gd name="connsiteY67" fmla="*/ 1224 h 606763"/>
              <a:gd name="connsiteX68" fmla="*/ 199135 w 487815"/>
              <a:gd name="connsiteY68" fmla="*/ 16214 h 606763"/>
              <a:gd name="connsiteX69" fmla="*/ 186099 w 487815"/>
              <a:gd name="connsiteY69" fmla="*/ 55322 h 606763"/>
              <a:gd name="connsiteX70" fmla="*/ 201089 w 487815"/>
              <a:gd name="connsiteY70" fmla="*/ 85303 h 606763"/>
              <a:gd name="connsiteX71" fmla="*/ 208587 w 487815"/>
              <a:gd name="connsiteY71" fmla="*/ 86526 h 606763"/>
              <a:gd name="connsiteX72" fmla="*/ 231070 w 487815"/>
              <a:gd name="connsiteY72" fmla="*/ 70313 h 606763"/>
              <a:gd name="connsiteX73" fmla="*/ 293797 w 487815"/>
              <a:gd name="connsiteY73" fmla="*/ 130453 h 606763"/>
              <a:gd name="connsiteX74" fmla="*/ 325795 w 487815"/>
              <a:gd name="connsiteY74" fmla="*/ 106751 h 606763"/>
              <a:gd name="connsiteX75" fmla="*/ 330733 w 487815"/>
              <a:gd name="connsiteY75" fmla="*/ 73596 h 606763"/>
              <a:gd name="connsiteX76" fmla="*/ 297579 w 487815"/>
              <a:gd name="connsiteY76" fmla="*/ 68658 h 606763"/>
              <a:gd name="connsiteX77" fmla="*/ 265581 w 487815"/>
              <a:gd name="connsiteY77" fmla="*/ 92360 h 606763"/>
              <a:gd name="connsiteX78" fmla="*/ 260643 w 487815"/>
              <a:gd name="connsiteY78" fmla="*/ 125514 h 606763"/>
              <a:gd name="connsiteX79" fmla="*/ 279708 w 487815"/>
              <a:gd name="connsiteY79" fmla="*/ 135110 h 606763"/>
              <a:gd name="connsiteX80" fmla="*/ 293797 w 487815"/>
              <a:gd name="connsiteY80" fmla="*/ 130453 h 606763"/>
              <a:gd name="connsiteX81" fmla="*/ 34882 w 487815"/>
              <a:gd name="connsiteY81" fmla="*/ 263774 h 606763"/>
              <a:gd name="connsiteX82" fmla="*/ 70435 w 487815"/>
              <a:gd name="connsiteY82" fmla="*/ 249553 h 606763"/>
              <a:gd name="connsiteX83" fmla="*/ 83639 w 487815"/>
              <a:gd name="connsiteY83" fmla="*/ 218744 h 606763"/>
              <a:gd name="connsiteX84" fmla="*/ 52830 w 487815"/>
              <a:gd name="connsiteY84" fmla="*/ 205539 h 606763"/>
              <a:gd name="connsiteX85" fmla="*/ 17277 w 487815"/>
              <a:gd name="connsiteY85" fmla="*/ 219760 h 606763"/>
              <a:gd name="connsiteX86" fmla="*/ 4073 w 487815"/>
              <a:gd name="connsiteY86" fmla="*/ 250569 h 606763"/>
              <a:gd name="connsiteX87" fmla="*/ 26086 w 487815"/>
              <a:gd name="connsiteY87" fmla="*/ 265476 h 606763"/>
              <a:gd name="connsiteX88" fmla="*/ 34882 w 487815"/>
              <a:gd name="connsiteY88" fmla="*/ 263774 h 60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87815" h="606763">
                <a:moveTo>
                  <a:pt x="351752" y="606764"/>
                </a:moveTo>
                <a:cubicBezTo>
                  <a:pt x="325171" y="606765"/>
                  <a:pt x="299537" y="591934"/>
                  <a:pt x="287189" y="566710"/>
                </a:cubicBezTo>
                <a:lnTo>
                  <a:pt x="251451" y="499795"/>
                </a:lnTo>
                <a:lnTo>
                  <a:pt x="231178" y="538494"/>
                </a:lnTo>
                <a:cubicBezTo>
                  <a:pt x="230659" y="539487"/>
                  <a:pt x="230067" y="540442"/>
                  <a:pt x="229413" y="541351"/>
                </a:cubicBezTo>
                <a:cubicBezTo>
                  <a:pt x="216108" y="559815"/>
                  <a:pt x="194217" y="566377"/>
                  <a:pt x="178010" y="566377"/>
                </a:cubicBezTo>
                <a:cubicBezTo>
                  <a:pt x="177879" y="566377"/>
                  <a:pt x="177749" y="566377"/>
                  <a:pt x="177617" y="566375"/>
                </a:cubicBezTo>
                <a:cubicBezTo>
                  <a:pt x="159504" y="566256"/>
                  <a:pt x="141468" y="558484"/>
                  <a:pt x="128137" y="545050"/>
                </a:cubicBezTo>
                <a:cubicBezTo>
                  <a:pt x="114292" y="531099"/>
                  <a:pt x="106668" y="512579"/>
                  <a:pt x="106668" y="492899"/>
                </a:cubicBezTo>
                <a:lnTo>
                  <a:pt x="106668" y="186014"/>
                </a:lnTo>
                <a:cubicBezTo>
                  <a:pt x="106668" y="158023"/>
                  <a:pt x="122439" y="133311"/>
                  <a:pt x="147825" y="121522"/>
                </a:cubicBezTo>
                <a:cubicBezTo>
                  <a:pt x="172971" y="109844"/>
                  <a:pt x="201717" y="113556"/>
                  <a:pt x="223042" y="131179"/>
                </a:cubicBezTo>
                <a:lnTo>
                  <a:pt x="379175" y="247450"/>
                </a:lnTo>
                <a:cubicBezTo>
                  <a:pt x="389674" y="255268"/>
                  <a:pt x="391846" y="270118"/>
                  <a:pt x="384029" y="280616"/>
                </a:cubicBezTo>
                <a:cubicBezTo>
                  <a:pt x="376210" y="291115"/>
                  <a:pt x="361362" y="293287"/>
                  <a:pt x="350863" y="285469"/>
                </a:cubicBezTo>
                <a:lnTo>
                  <a:pt x="194204" y="168806"/>
                </a:lnTo>
                <a:cubicBezTo>
                  <a:pt x="193816" y="168517"/>
                  <a:pt x="193437" y="168217"/>
                  <a:pt x="193067" y="167904"/>
                </a:cubicBezTo>
                <a:cubicBezTo>
                  <a:pt x="182346" y="158850"/>
                  <a:pt x="171013" y="163022"/>
                  <a:pt x="167792" y="164516"/>
                </a:cubicBezTo>
                <a:cubicBezTo>
                  <a:pt x="164573" y="166010"/>
                  <a:pt x="154073" y="171977"/>
                  <a:pt x="154073" y="186014"/>
                </a:cubicBezTo>
                <a:lnTo>
                  <a:pt x="154073" y="492901"/>
                </a:lnTo>
                <a:cubicBezTo>
                  <a:pt x="154073" y="508173"/>
                  <a:pt x="166646" y="518899"/>
                  <a:pt x="177931" y="518973"/>
                </a:cubicBezTo>
                <a:cubicBezTo>
                  <a:pt x="177967" y="518973"/>
                  <a:pt x="178005" y="518973"/>
                  <a:pt x="178040" y="518973"/>
                </a:cubicBezTo>
                <a:cubicBezTo>
                  <a:pt x="182653" y="518973"/>
                  <a:pt x="187724" y="517062"/>
                  <a:pt x="190250" y="514472"/>
                </a:cubicBezTo>
                <a:lnTo>
                  <a:pt x="230257" y="438106"/>
                </a:lnTo>
                <a:cubicBezTo>
                  <a:pt x="234331" y="430327"/>
                  <a:pt x="242376" y="425439"/>
                  <a:pt x="251157" y="425403"/>
                </a:cubicBezTo>
                <a:cubicBezTo>
                  <a:pt x="251189" y="425403"/>
                  <a:pt x="251221" y="425403"/>
                  <a:pt x="251252" y="425403"/>
                </a:cubicBezTo>
                <a:cubicBezTo>
                  <a:pt x="259998" y="425403"/>
                  <a:pt x="268037" y="430220"/>
                  <a:pt x="272160" y="437939"/>
                </a:cubicBezTo>
                <a:lnTo>
                  <a:pt x="329223" y="544782"/>
                </a:lnTo>
                <a:cubicBezTo>
                  <a:pt x="329384" y="545083"/>
                  <a:pt x="329539" y="545387"/>
                  <a:pt x="329685" y="545696"/>
                </a:cubicBezTo>
                <a:cubicBezTo>
                  <a:pt x="335374" y="557549"/>
                  <a:pt x="349711" y="562706"/>
                  <a:pt x="361643" y="557183"/>
                </a:cubicBezTo>
                <a:cubicBezTo>
                  <a:pt x="367584" y="554436"/>
                  <a:pt x="372066" y="549529"/>
                  <a:pt x="374266" y="543367"/>
                </a:cubicBezTo>
                <a:cubicBezTo>
                  <a:pt x="376401" y="537393"/>
                  <a:pt x="376127" y="530973"/>
                  <a:pt x="373507" y="525223"/>
                </a:cubicBezTo>
                <a:lnTo>
                  <a:pt x="315916" y="422740"/>
                </a:lnTo>
                <a:cubicBezTo>
                  <a:pt x="311792" y="415401"/>
                  <a:pt x="311870" y="406425"/>
                  <a:pt x="316122" y="399159"/>
                </a:cubicBezTo>
                <a:cubicBezTo>
                  <a:pt x="320373" y="391894"/>
                  <a:pt x="328160" y="387428"/>
                  <a:pt x="336579" y="387428"/>
                </a:cubicBezTo>
                <a:lnTo>
                  <a:pt x="417839" y="387428"/>
                </a:lnTo>
                <a:cubicBezTo>
                  <a:pt x="431591" y="386725"/>
                  <a:pt x="437081" y="375896"/>
                  <a:pt x="438444" y="372568"/>
                </a:cubicBezTo>
                <a:cubicBezTo>
                  <a:pt x="439843" y="369156"/>
                  <a:pt x="443641" y="357212"/>
                  <a:pt x="433827" y="346803"/>
                </a:cubicBezTo>
                <a:cubicBezTo>
                  <a:pt x="424848" y="337278"/>
                  <a:pt x="425288" y="322279"/>
                  <a:pt x="434812" y="313298"/>
                </a:cubicBezTo>
                <a:cubicBezTo>
                  <a:pt x="444337" y="304317"/>
                  <a:pt x="459338" y="304760"/>
                  <a:pt x="468317" y="314284"/>
                </a:cubicBezTo>
                <a:cubicBezTo>
                  <a:pt x="487764" y="334910"/>
                  <a:pt x="493128" y="364128"/>
                  <a:pt x="482312" y="390535"/>
                </a:cubicBezTo>
                <a:cubicBezTo>
                  <a:pt x="471556" y="416797"/>
                  <a:pt x="447386" y="433764"/>
                  <a:pt x="419235" y="434815"/>
                </a:cubicBezTo>
                <a:cubicBezTo>
                  <a:pt x="418941" y="434827"/>
                  <a:pt x="418646" y="434832"/>
                  <a:pt x="418351" y="434832"/>
                </a:cubicBezTo>
                <a:lnTo>
                  <a:pt x="377087" y="434832"/>
                </a:lnTo>
                <a:lnTo>
                  <a:pt x="415242" y="502730"/>
                </a:lnTo>
                <a:cubicBezTo>
                  <a:pt x="415476" y="503147"/>
                  <a:pt x="415699" y="503570"/>
                  <a:pt x="415907" y="504000"/>
                </a:cubicBezTo>
                <a:cubicBezTo>
                  <a:pt x="424358" y="521428"/>
                  <a:pt x="425424" y="541072"/>
                  <a:pt x="418908" y="559312"/>
                </a:cubicBezTo>
                <a:cubicBezTo>
                  <a:pt x="412393" y="577553"/>
                  <a:pt x="399125" y="592077"/>
                  <a:pt x="381545" y="600208"/>
                </a:cubicBezTo>
                <a:cubicBezTo>
                  <a:pt x="371919" y="604655"/>
                  <a:pt x="361767" y="606762"/>
                  <a:pt x="351752" y="606764"/>
                </a:cubicBezTo>
                <a:close/>
                <a:moveTo>
                  <a:pt x="133468" y="93079"/>
                </a:moveTo>
                <a:cubicBezTo>
                  <a:pt x="144947" y="86785"/>
                  <a:pt x="149148" y="72378"/>
                  <a:pt x="142854" y="60900"/>
                </a:cubicBezTo>
                <a:lnTo>
                  <a:pt x="122707" y="24162"/>
                </a:lnTo>
                <a:cubicBezTo>
                  <a:pt x="116413" y="12685"/>
                  <a:pt x="102008" y="8484"/>
                  <a:pt x="90529" y="14778"/>
                </a:cubicBezTo>
                <a:cubicBezTo>
                  <a:pt x="79050" y="21072"/>
                  <a:pt x="74849" y="35479"/>
                  <a:pt x="81143" y="46957"/>
                </a:cubicBezTo>
                <a:lnTo>
                  <a:pt x="101290" y="83695"/>
                </a:lnTo>
                <a:cubicBezTo>
                  <a:pt x="105601" y="91557"/>
                  <a:pt x="113717" y="96004"/>
                  <a:pt x="122093" y="96004"/>
                </a:cubicBezTo>
                <a:cubicBezTo>
                  <a:pt x="125945" y="96004"/>
                  <a:pt x="129853" y="95063"/>
                  <a:pt x="133468" y="93079"/>
                </a:cubicBezTo>
                <a:close/>
                <a:moveTo>
                  <a:pt x="83346" y="146979"/>
                </a:moveTo>
                <a:cubicBezTo>
                  <a:pt x="88593" y="134986"/>
                  <a:pt x="83124" y="121010"/>
                  <a:pt x="71132" y="115763"/>
                </a:cubicBezTo>
                <a:lnTo>
                  <a:pt x="33208" y="99172"/>
                </a:lnTo>
                <a:cubicBezTo>
                  <a:pt x="21215" y="93924"/>
                  <a:pt x="7241" y="99395"/>
                  <a:pt x="1993" y="111387"/>
                </a:cubicBezTo>
                <a:cubicBezTo>
                  <a:pt x="-3254" y="123380"/>
                  <a:pt x="2216" y="137356"/>
                  <a:pt x="14208" y="142602"/>
                </a:cubicBezTo>
                <a:lnTo>
                  <a:pt x="52131" y="159194"/>
                </a:lnTo>
                <a:cubicBezTo>
                  <a:pt x="55223" y="160547"/>
                  <a:pt x="58446" y="161187"/>
                  <a:pt x="61619" y="161187"/>
                </a:cubicBezTo>
                <a:cubicBezTo>
                  <a:pt x="70750" y="161186"/>
                  <a:pt x="79452" y="155879"/>
                  <a:pt x="83346" y="146979"/>
                </a:cubicBezTo>
                <a:close/>
                <a:moveTo>
                  <a:pt x="231070" y="70313"/>
                </a:moveTo>
                <a:lnTo>
                  <a:pt x="244106" y="31204"/>
                </a:lnTo>
                <a:cubicBezTo>
                  <a:pt x="248246" y="18786"/>
                  <a:pt x="241534" y="5362"/>
                  <a:pt x="229116" y="1224"/>
                </a:cubicBezTo>
                <a:cubicBezTo>
                  <a:pt x="216702" y="-2918"/>
                  <a:pt x="203273" y="3795"/>
                  <a:pt x="199135" y="16214"/>
                </a:cubicBezTo>
                <a:lnTo>
                  <a:pt x="186099" y="55322"/>
                </a:lnTo>
                <a:cubicBezTo>
                  <a:pt x="181959" y="67741"/>
                  <a:pt x="188671" y="81164"/>
                  <a:pt x="201089" y="85303"/>
                </a:cubicBezTo>
                <a:cubicBezTo>
                  <a:pt x="203576" y="86132"/>
                  <a:pt x="206102" y="86526"/>
                  <a:pt x="208587" y="86526"/>
                </a:cubicBezTo>
                <a:cubicBezTo>
                  <a:pt x="218510" y="86526"/>
                  <a:pt x="227760" y="80244"/>
                  <a:pt x="231070" y="70313"/>
                </a:cubicBezTo>
                <a:close/>
                <a:moveTo>
                  <a:pt x="293797" y="130453"/>
                </a:moveTo>
                <a:lnTo>
                  <a:pt x="325795" y="106751"/>
                </a:lnTo>
                <a:cubicBezTo>
                  <a:pt x="336314" y="98959"/>
                  <a:pt x="338524" y="84115"/>
                  <a:pt x="330733" y="73596"/>
                </a:cubicBezTo>
                <a:cubicBezTo>
                  <a:pt x="322941" y="63078"/>
                  <a:pt x="308097" y="60867"/>
                  <a:pt x="297579" y="68658"/>
                </a:cubicBezTo>
                <a:lnTo>
                  <a:pt x="265581" y="92360"/>
                </a:lnTo>
                <a:cubicBezTo>
                  <a:pt x="255062" y="100152"/>
                  <a:pt x="252852" y="114995"/>
                  <a:pt x="260643" y="125514"/>
                </a:cubicBezTo>
                <a:cubicBezTo>
                  <a:pt x="265293" y="131792"/>
                  <a:pt x="272454" y="135110"/>
                  <a:pt x="279708" y="135110"/>
                </a:cubicBezTo>
                <a:cubicBezTo>
                  <a:pt x="284610" y="135110"/>
                  <a:pt x="289556" y="133594"/>
                  <a:pt x="293797" y="130453"/>
                </a:cubicBezTo>
                <a:close/>
                <a:moveTo>
                  <a:pt x="34882" y="263774"/>
                </a:moveTo>
                <a:lnTo>
                  <a:pt x="70435" y="249553"/>
                </a:lnTo>
                <a:cubicBezTo>
                  <a:pt x="82589" y="244691"/>
                  <a:pt x="88500" y="230897"/>
                  <a:pt x="83639" y="218744"/>
                </a:cubicBezTo>
                <a:cubicBezTo>
                  <a:pt x="78777" y="206588"/>
                  <a:pt x="64981" y="200677"/>
                  <a:pt x="52830" y="205539"/>
                </a:cubicBezTo>
                <a:lnTo>
                  <a:pt x="17277" y="219760"/>
                </a:lnTo>
                <a:cubicBezTo>
                  <a:pt x="5123" y="224622"/>
                  <a:pt x="-789" y="238416"/>
                  <a:pt x="4073" y="250569"/>
                </a:cubicBezTo>
                <a:cubicBezTo>
                  <a:pt x="7780" y="259837"/>
                  <a:pt x="16680" y="265476"/>
                  <a:pt x="26086" y="265476"/>
                </a:cubicBezTo>
                <a:cubicBezTo>
                  <a:pt x="29017" y="265476"/>
                  <a:pt x="31995" y="264928"/>
                  <a:pt x="34882" y="263774"/>
                </a:cubicBezTo>
                <a:close/>
              </a:path>
            </a:pathLst>
          </a:custGeom>
          <a:solidFill>
            <a:schemeClr val="bg1"/>
          </a:solidFill>
          <a:ln w="12700" cap="flat">
            <a:solidFill>
              <a:srgbClr val="101F29"/>
            </a:solidFill>
            <a:prstDash val="solid"/>
            <a:miter/>
          </a:ln>
        </p:spPr>
        <p:txBody>
          <a:bodyPr rtlCol="0" anchor="ctr"/>
          <a:lstStyle/>
          <a:p>
            <a:endParaRPr lang="en-US"/>
          </a:p>
        </p:txBody>
      </p:sp>
      <p:sp>
        <p:nvSpPr>
          <p:cNvPr id="27" name="Rectangle: Rounded Corners 15">
            <a:extLst>
              <a:ext uri="{FF2B5EF4-FFF2-40B4-BE49-F238E27FC236}">
                <a16:creationId xmlns:a16="http://schemas.microsoft.com/office/drawing/2014/main" id="{13FEAFB9-AAC4-D0A7-960E-60CF3A68C64A}"/>
              </a:ext>
            </a:extLst>
          </p:cNvPr>
          <p:cNvSpPr/>
          <p:nvPr/>
        </p:nvSpPr>
        <p:spPr>
          <a:xfrm>
            <a:off x="4000429" y="2219881"/>
            <a:ext cx="3944816" cy="1243115"/>
          </a:xfrm>
          <a:prstGeom prst="roundRect">
            <a:avLst>
              <a:gd name="adj" fmla="val 12895"/>
            </a:avLst>
          </a:prstGeom>
          <a:solidFill>
            <a:srgbClr val="27DDF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VMWARE</a:t>
            </a:r>
          </a:p>
        </p:txBody>
      </p:sp>
      <p:grpSp>
        <p:nvGrpSpPr>
          <p:cNvPr id="28" name="Group 27">
            <a:extLst>
              <a:ext uri="{FF2B5EF4-FFF2-40B4-BE49-F238E27FC236}">
                <a16:creationId xmlns:a16="http://schemas.microsoft.com/office/drawing/2014/main" id="{81C5389C-DC30-8430-CECB-C0570DD609B6}"/>
              </a:ext>
            </a:extLst>
          </p:cNvPr>
          <p:cNvGrpSpPr/>
          <p:nvPr/>
        </p:nvGrpSpPr>
        <p:grpSpPr>
          <a:xfrm>
            <a:off x="5884702" y="4386423"/>
            <a:ext cx="6293710" cy="604776"/>
            <a:chOff x="4607664" y="2666914"/>
            <a:chExt cx="7211158" cy="604776"/>
          </a:xfrm>
        </p:grpSpPr>
        <p:sp>
          <p:nvSpPr>
            <p:cNvPr id="29" name="Rectangle: Top Corners Rounded 17">
              <a:extLst>
                <a:ext uri="{FF2B5EF4-FFF2-40B4-BE49-F238E27FC236}">
                  <a16:creationId xmlns:a16="http://schemas.microsoft.com/office/drawing/2014/main" id="{1C76764E-EF05-1CF9-4576-279E2BC377CF}"/>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30" name="Title 1">
              <a:extLst>
                <a:ext uri="{FF2B5EF4-FFF2-40B4-BE49-F238E27FC236}">
                  <a16:creationId xmlns:a16="http://schemas.microsoft.com/office/drawing/2014/main" id="{AB97FE3E-1197-95C3-B0EB-20CDC6945A8F}"/>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err="1">
                  <a:solidFill>
                    <a:schemeClr val="bg1"/>
                  </a:solidFill>
                  <a:latin typeface="Ubuntu" panose="020B0504030602030204" pitchFamily="34" charset="0"/>
                </a:rPr>
                <a:t>Hacemos</a:t>
              </a:r>
              <a:r>
                <a:rPr lang="en-US" sz="1800" dirty="0">
                  <a:solidFill>
                    <a:schemeClr val="bg1"/>
                  </a:solidFill>
                  <a:latin typeface="Ubuntu" panose="020B0504030602030204" pitchFamily="34" charset="0"/>
                </a:rPr>
                <a:t> click para </a:t>
              </a:r>
              <a:r>
                <a:rPr lang="en-US" sz="1800" dirty="0" err="1">
                  <a:solidFill>
                    <a:schemeClr val="bg1"/>
                  </a:solidFill>
                  <a:latin typeface="Ubuntu" panose="020B0504030602030204" pitchFamily="34" charset="0"/>
                </a:rPr>
                <a:t>crear</a:t>
              </a:r>
              <a:r>
                <a:rPr lang="en-US" sz="1800" dirty="0">
                  <a:solidFill>
                    <a:schemeClr val="bg1"/>
                  </a:solidFill>
                  <a:latin typeface="Ubuntu" panose="020B0504030602030204" pitchFamily="34" charset="0"/>
                </a:rPr>
                <a:t> </a:t>
              </a:r>
              <a:r>
                <a:rPr lang="en-US" sz="1800" dirty="0" err="1">
                  <a:solidFill>
                    <a:schemeClr val="bg1"/>
                  </a:solidFill>
                  <a:latin typeface="Ubuntu" panose="020B0504030602030204" pitchFamily="34" charset="0"/>
                </a:rPr>
                <a:t>recursos</a:t>
              </a:r>
              <a:r>
                <a:rPr lang="en-US" sz="1800" dirty="0">
                  <a:solidFill>
                    <a:schemeClr val="bg1"/>
                  </a:solidFill>
                  <a:latin typeface="Ubuntu" panose="020B0504030602030204" pitchFamily="34" charset="0"/>
                </a:rPr>
                <a:t> </a:t>
              </a:r>
              <a:r>
                <a:rPr lang="en-US" sz="1800" dirty="0" err="1">
                  <a:solidFill>
                    <a:schemeClr val="bg1"/>
                  </a:solidFill>
                  <a:latin typeface="Ubuntu" panose="020B0504030602030204" pitchFamily="34" charset="0"/>
                </a:rPr>
                <a:t>virtualizados</a:t>
              </a:r>
              <a:endParaRPr lang="en-US" sz="1800" dirty="0">
                <a:solidFill>
                  <a:schemeClr val="bg1"/>
                </a:solidFill>
                <a:latin typeface="Ubuntu" panose="020B0504030602030204" pitchFamily="34" charset="0"/>
              </a:endParaRPr>
            </a:p>
          </p:txBody>
        </p:sp>
      </p:grpSp>
      <p:grpSp>
        <p:nvGrpSpPr>
          <p:cNvPr id="31" name="Group 30">
            <a:extLst>
              <a:ext uri="{FF2B5EF4-FFF2-40B4-BE49-F238E27FC236}">
                <a16:creationId xmlns:a16="http://schemas.microsoft.com/office/drawing/2014/main" id="{768B8633-4A14-CF26-68A9-D40E6A2ACC8F}"/>
              </a:ext>
            </a:extLst>
          </p:cNvPr>
          <p:cNvGrpSpPr/>
          <p:nvPr/>
        </p:nvGrpSpPr>
        <p:grpSpPr>
          <a:xfrm>
            <a:off x="5884702" y="5162777"/>
            <a:ext cx="6293710" cy="604776"/>
            <a:chOff x="4607664" y="2666914"/>
            <a:chExt cx="7211158" cy="604776"/>
          </a:xfrm>
        </p:grpSpPr>
        <p:sp>
          <p:nvSpPr>
            <p:cNvPr id="32" name="Rectangle: Top Corners Rounded 20">
              <a:extLst>
                <a:ext uri="{FF2B5EF4-FFF2-40B4-BE49-F238E27FC236}">
                  <a16:creationId xmlns:a16="http://schemas.microsoft.com/office/drawing/2014/main" id="{73E69E1E-DB12-F3FB-3C5D-BBD94B22BF93}"/>
                </a:ext>
              </a:extLst>
            </p:cNvPr>
            <p:cNvSpPr/>
            <p:nvPr userDrawn="1"/>
          </p:nvSpPr>
          <p:spPr>
            <a:xfrm rot="5400000" flipH="1">
              <a:off x="7910855" y="-636277"/>
              <a:ext cx="604776" cy="7211158"/>
            </a:xfrm>
            <a:prstGeom prst="round2SameRect">
              <a:avLst>
                <a:gd name="adj1" fmla="val 10336"/>
                <a:gd name="adj2" fmla="val 20475"/>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33" name="Title 1">
              <a:extLst>
                <a:ext uri="{FF2B5EF4-FFF2-40B4-BE49-F238E27FC236}">
                  <a16:creationId xmlns:a16="http://schemas.microsoft.com/office/drawing/2014/main" id="{AB3BF73E-88CE-D10B-3058-106B340ABDCC}"/>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err="1">
                  <a:solidFill>
                    <a:schemeClr val="bg1"/>
                  </a:solidFill>
                  <a:latin typeface="Ubuntu" panose="020B0504030602030204" pitchFamily="34" charset="0"/>
                </a:rPr>
                <a:t>Generalmente</a:t>
              </a:r>
              <a:r>
                <a:rPr lang="en-US" sz="1800" dirty="0">
                  <a:solidFill>
                    <a:schemeClr val="bg1"/>
                  </a:solidFill>
                  <a:latin typeface="Ubuntu" panose="020B0504030602030204" pitchFamily="34" charset="0"/>
                </a:rPr>
                <a:t> son </a:t>
              </a:r>
              <a:r>
                <a:rPr lang="en-US" sz="1800" dirty="0" err="1">
                  <a:solidFill>
                    <a:schemeClr val="bg1"/>
                  </a:solidFill>
                  <a:latin typeface="Ubuntu" panose="020B0504030602030204" pitchFamily="34" charset="0"/>
                </a:rPr>
                <a:t>procesos</a:t>
              </a:r>
              <a:r>
                <a:rPr lang="en-US" sz="1800" dirty="0">
                  <a:solidFill>
                    <a:schemeClr val="bg1"/>
                  </a:solidFill>
                  <a:latin typeface="Ubuntu" panose="020B0504030602030204" pitchFamily="34" charset="0"/>
                </a:rPr>
                <a:t> </a:t>
              </a:r>
              <a:r>
                <a:rPr lang="en-US" sz="1800" dirty="0" err="1">
                  <a:solidFill>
                    <a:schemeClr val="bg1"/>
                  </a:solidFill>
                  <a:latin typeface="Ubuntu" panose="020B0504030602030204" pitchFamily="34" charset="0"/>
                </a:rPr>
                <a:t>manuales</a:t>
              </a:r>
              <a:endParaRPr lang="en-US" sz="1800" dirty="0">
                <a:solidFill>
                  <a:schemeClr val="bg1"/>
                </a:solidFill>
                <a:latin typeface="Ubuntu" panose="020B0504030602030204" pitchFamily="34" charset="0"/>
              </a:endParaRPr>
            </a:p>
          </p:txBody>
        </p:sp>
      </p:grpSp>
      <p:sp>
        <p:nvSpPr>
          <p:cNvPr id="34" name="Freeform: Shape 22">
            <a:extLst>
              <a:ext uri="{FF2B5EF4-FFF2-40B4-BE49-F238E27FC236}">
                <a16:creationId xmlns:a16="http://schemas.microsoft.com/office/drawing/2014/main" id="{BA5A9C7D-685C-49C1-5B7D-76ACF7802EB9}"/>
              </a:ext>
            </a:extLst>
          </p:cNvPr>
          <p:cNvSpPr/>
          <p:nvPr/>
        </p:nvSpPr>
        <p:spPr>
          <a:xfrm>
            <a:off x="5412697" y="4365877"/>
            <a:ext cx="645868" cy="645868"/>
          </a:xfrm>
          <a:custGeom>
            <a:avLst/>
            <a:gdLst>
              <a:gd name="connsiteX0" fmla="*/ 223039 w 645868"/>
              <a:gd name="connsiteY0" fmla="*/ 196121 h 645868"/>
              <a:gd name="connsiteX1" fmla="*/ 204011 w 645868"/>
              <a:gd name="connsiteY1" fmla="*/ 204011 h 645868"/>
              <a:gd name="connsiteX2" fmla="*/ 204011 w 645868"/>
              <a:gd name="connsiteY2" fmla="*/ 242067 h 645868"/>
              <a:gd name="connsiteX3" fmla="*/ 284882 w 645868"/>
              <a:gd name="connsiteY3" fmla="*/ 322933 h 645868"/>
              <a:gd name="connsiteX4" fmla="*/ 204011 w 645868"/>
              <a:gd name="connsiteY4" fmla="*/ 403799 h 645868"/>
              <a:gd name="connsiteX5" fmla="*/ 204011 w 645868"/>
              <a:gd name="connsiteY5" fmla="*/ 441855 h 645868"/>
              <a:gd name="connsiteX6" fmla="*/ 223041 w 645868"/>
              <a:gd name="connsiteY6" fmla="*/ 449739 h 645868"/>
              <a:gd name="connsiteX7" fmla="*/ 242067 w 645868"/>
              <a:gd name="connsiteY7" fmla="*/ 441855 h 645868"/>
              <a:gd name="connsiteX8" fmla="*/ 322933 w 645868"/>
              <a:gd name="connsiteY8" fmla="*/ 360984 h 645868"/>
              <a:gd name="connsiteX9" fmla="*/ 403799 w 645868"/>
              <a:gd name="connsiteY9" fmla="*/ 441855 h 645868"/>
              <a:gd name="connsiteX10" fmla="*/ 422826 w 645868"/>
              <a:gd name="connsiteY10" fmla="*/ 449739 h 645868"/>
              <a:gd name="connsiteX11" fmla="*/ 441855 w 645868"/>
              <a:gd name="connsiteY11" fmla="*/ 441855 h 645868"/>
              <a:gd name="connsiteX12" fmla="*/ 441855 w 645868"/>
              <a:gd name="connsiteY12" fmla="*/ 403799 h 645868"/>
              <a:gd name="connsiteX13" fmla="*/ 360984 w 645868"/>
              <a:gd name="connsiteY13" fmla="*/ 322933 h 645868"/>
              <a:gd name="connsiteX14" fmla="*/ 441855 w 645868"/>
              <a:gd name="connsiteY14" fmla="*/ 242067 h 645868"/>
              <a:gd name="connsiteX15" fmla="*/ 441855 w 645868"/>
              <a:gd name="connsiteY15" fmla="*/ 204011 h 645868"/>
              <a:gd name="connsiteX16" fmla="*/ 403799 w 645868"/>
              <a:gd name="connsiteY16" fmla="*/ 204011 h 645868"/>
              <a:gd name="connsiteX17" fmla="*/ 322933 w 645868"/>
              <a:gd name="connsiteY17" fmla="*/ 284882 h 645868"/>
              <a:gd name="connsiteX18" fmla="*/ 242067 w 645868"/>
              <a:gd name="connsiteY18" fmla="*/ 204011 h 645868"/>
              <a:gd name="connsiteX19" fmla="*/ 223039 w 645868"/>
              <a:gd name="connsiteY19" fmla="*/ 196121 h 645868"/>
              <a:gd name="connsiteX20" fmla="*/ 322934 w 645868"/>
              <a:gd name="connsiteY20" fmla="*/ 0 h 645868"/>
              <a:gd name="connsiteX21" fmla="*/ 645868 w 645868"/>
              <a:gd name="connsiteY21" fmla="*/ 322934 h 645868"/>
              <a:gd name="connsiteX22" fmla="*/ 322934 w 645868"/>
              <a:gd name="connsiteY22" fmla="*/ 645868 h 645868"/>
              <a:gd name="connsiteX23" fmla="*/ 0 w 645868"/>
              <a:gd name="connsiteY23" fmla="*/ 322934 h 645868"/>
              <a:gd name="connsiteX24" fmla="*/ 322934 w 645868"/>
              <a:gd name="connsiteY24" fmla="*/ 0 h 6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5868" h="645868">
                <a:moveTo>
                  <a:pt x="223039" y="196121"/>
                </a:moveTo>
                <a:cubicBezTo>
                  <a:pt x="216157" y="196121"/>
                  <a:pt x="209274" y="198751"/>
                  <a:pt x="204011" y="204011"/>
                </a:cubicBezTo>
                <a:cubicBezTo>
                  <a:pt x="193491" y="214536"/>
                  <a:pt x="193491" y="231542"/>
                  <a:pt x="204011" y="242067"/>
                </a:cubicBezTo>
                <a:lnTo>
                  <a:pt x="284882" y="322933"/>
                </a:lnTo>
                <a:lnTo>
                  <a:pt x="204011" y="403799"/>
                </a:lnTo>
                <a:cubicBezTo>
                  <a:pt x="193491" y="414325"/>
                  <a:pt x="193491" y="431330"/>
                  <a:pt x="204011" y="441855"/>
                </a:cubicBezTo>
                <a:cubicBezTo>
                  <a:pt x="209259" y="447104"/>
                  <a:pt x="216148" y="449739"/>
                  <a:pt x="223041" y="449739"/>
                </a:cubicBezTo>
                <a:cubicBezTo>
                  <a:pt x="229929" y="449739"/>
                  <a:pt x="236818" y="447104"/>
                  <a:pt x="242067" y="441855"/>
                </a:cubicBezTo>
                <a:lnTo>
                  <a:pt x="322933" y="360984"/>
                </a:lnTo>
                <a:lnTo>
                  <a:pt x="403799" y="441855"/>
                </a:lnTo>
                <a:cubicBezTo>
                  <a:pt x="409048" y="447104"/>
                  <a:pt x="415937" y="449739"/>
                  <a:pt x="422826" y="449739"/>
                </a:cubicBezTo>
                <a:cubicBezTo>
                  <a:pt x="429718" y="449739"/>
                  <a:pt x="436607" y="447104"/>
                  <a:pt x="441855" y="441855"/>
                </a:cubicBezTo>
                <a:cubicBezTo>
                  <a:pt x="452375" y="431330"/>
                  <a:pt x="452375" y="414325"/>
                  <a:pt x="441855" y="403799"/>
                </a:cubicBezTo>
                <a:lnTo>
                  <a:pt x="360984" y="322933"/>
                </a:lnTo>
                <a:lnTo>
                  <a:pt x="441855" y="242067"/>
                </a:lnTo>
                <a:cubicBezTo>
                  <a:pt x="452375" y="231542"/>
                  <a:pt x="452375" y="214536"/>
                  <a:pt x="441855" y="204011"/>
                </a:cubicBezTo>
                <a:cubicBezTo>
                  <a:pt x="431330" y="193491"/>
                  <a:pt x="414325" y="193491"/>
                  <a:pt x="403799" y="204011"/>
                </a:cubicBezTo>
                <a:lnTo>
                  <a:pt x="322933" y="284882"/>
                </a:lnTo>
                <a:lnTo>
                  <a:pt x="242067" y="204011"/>
                </a:lnTo>
                <a:cubicBezTo>
                  <a:pt x="236805" y="198751"/>
                  <a:pt x="229922" y="196121"/>
                  <a:pt x="223039" y="196121"/>
                </a:cubicBezTo>
                <a:close/>
                <a:moveTo>
                  <a:pt x="322934" y="0"/>
                </a:moveTo>
                <a:cubicBezTo>
                  <a:pt x="501007" y="0"/>
                  <a:pt x="645868" y="144861"/>
                  <a:pt x="645868" y="322934"/>
                </a:cubicBezTo>
                <a:cubicBezTo>
                  <a:pt x="645868" y="501007"/>
                  <a:pt x="501007" y="645868"/>
                  <a:pt x="322934" y="645868"/>
                </a:cubicBezTo>
                <a:cubicBezTo>
                  <a:pt x="144861" y="645868"/>
                  <a:pt x="0" y="501007"/>
                  <a:pt x="0" y="322934"/>
                </a:cubicBezTo>
                <a:cubicBezTo>
                  <a:pt x="0" y="144861"/>
                  <a:pt x="144861" y="0"/>
                  <a:pt x="322934" y="0"/>
                </a:cubicBezTo>
                <a:close/>
              </a:path>
            </a:pathLst>
          </a:custGeom>
          <a:solidFill>
            <a:srgbClr val="E04E59"/>
          </a:solidFill>
          <a:ln w="124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A126538E-4CD4-99C6-1E22-90187F4BAC53}"/>
              </a:ext>
            </a:extLst>
          </p:cNvPr>
          <p:cNvSpPr/>
          <p:nvPr/>
        </p:nvSpPr>
        <p:spPr>
          <a:xfrm>
            <a:off x="5412697" y="5121685"/>
            <a:ext cx="645868" cy="645868"/>
          </a:xfrm>
          <a:custGeom>
            <a:avLst/>
            <a:gdLst>
              <a:gd name="connsiteX0" fmla="*/ 223039 w 645868"/>
              <a:gd name="connsiteY0" fmla="*/ 196121 h 645868"/>
              <a:gd name="connsiteX1" fmla="*/ 204011 w 645868"/>
              <a:gd name="connsiteY1" fmla="*/ 204011 h 645868"/>
              <a:gd name="connsiteX2" fmla="*/ 204011 w 645868"/>
              <a:gd name="connsiteY2" fmla="*/ 242067 h 645868"/>
              <a:gd name="connsiteX3" fmla="*/ 284882 w 645868"/>
              <a:gd name="connsiteY3" fmla="*/ 322933 h 645868"/>
              <a:gd name="connsiteX4" fmla="*/ 204011 w 645868"/>
              <a:gd name="connsiteY4" fmla="*/ 403799 h 645868"/>
              <a:gd name="connsiteX5" fmla="*/ 204011 w 645868"/>
              <a:gd name="connsiteY5" fmla="*/ 441855 h 645868"/>
              <a:gd name="connsiteX6" fmla="*/ 223041 w 645868"/>
              <a:gd name="connsiteY6" fmla="*/ 449739 h 645868"/>
              <a:gd name="connsiteX7" fmla="*/ 242067 w 645868"/>
              <a:gd name="connsiteY7" fmla="*/ 441855 h 645868"/>
              <a:gd name="connsiteX8" fmla="*/ 322933 w 645868"/>
              <a:gd name="connsiteY8" fmla="*/ 360984 h 645868"/>
              <a:gd name="connsiteX9" fmla="*/ 403799 w 645868"/>
              <a:gd name="connsiteY9" fmla="*/ 441855 h 645868"/>
              <a:gd name="connsiteX10" fmla="*/ 422826 w 645868"/>
              <a:gd name="connsiteY10" fmla="*/ 449739 h 645868"/>
              <a:gd name="connsiteX11" fmla="*/ 441855 w 645868"/>
              <a:gd name="connsiteY11" fmla="*/ 441855 h 645868"/>
              <a:gd name="connsiteX12" fmla="*/ 441855 w 645868"/>
              <a:gd name="connsiteY12" fmla="*/ 403799 h 645868"/>
              <a:gd name="connsiteX13" fmla="*/ 360984 w 645868"/>
              <a:gd name="connsiteY13" fmla="*/ 322933 h 645868"/>
              <a:gd name="connsiteX14" fmla="*/ 441855 w 645868"/>
              <a:gd name="connsiteY14" fmla="*/ 242067 h 645868"/>
              <a:gd name="connsiteX15" fmla="*/ 441855 w 645868"/>
              <a:gd name="connsiteY15" fmla="*/ 204011 h 645868"/>
              <a:gd name="connsiteX16" fmla="*/ 403799 w 645868"/>
              <a:gd name="connsiteY16" fmla="*/ 204011 h 645868"/>
              <a:gd name="connsiteX17" fmla="*/ 322933 w 645868"/>
              <a:gd name="connsiteY17" fmla="*/ 284882 h 645868"/>
              <a:gd name="connsiteX18" fmla="*/ 242067 w 645868"/>
              <a:gd name="connsiteY18" fmla="*/ 204011 h 645868"/>
              <a:gd name="connsiteX19" fmla="*/ 223039 w 645868"/>
              <a:gd name="connsiteY19" fmla="*/ 196121 h 645868"/>
              <a:gd name="connsiteX20" fmla="*/ 322934 w 645868"/>
              <a:gd name="connsiteY20" fmla="*/ 0 h 645868"/>
              <a:gd name="connsiteX21" fmla="*/ 645868 w 645868"/>
              <a:gd name="connsiteY21" fmla="*/ 322934 h 645868"/>
              <a:gd name="connsiteX22" fmla="*/ 322934 w 645868"/>
              <a:gd name="connsiteY22" fmla="*/ 645868 h 645868"/>
              <a:gd name="connsiteX23" fmla="*/ 0 w 645868"/>
              <a:gd name="connsiteY23" fmla="*/ 322934 h 645868"/>
              <a:gd name="connsiteX24" fmla="*/ 322934 w 645868"/>
              <a:gd name="connsiteY24" fmla="*/ 0 h 6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5868" h="645868">
                <a:moveTo>
                  <a:pt x="223039" y="196121"/>
                </a:moveTo>
                <a:cubicBezTo>
                  <a:pt x="216157" y="196121"/>
                  <a:pt x="209274" y="198751"/>
                  <a:pt x="204011" y="204011"/>
                </a:cubicBezTo>
                <a:cubicBezTo>
                  <a:pt x="193491" y="214536"/>
                  <a:pt x="193491" y="231542"/>
                  <a:pt x="204011" y="242067"/>
                </a:cubicBezTo>
                <a:lnTo>
                  <a:pt x="284882" y="322933"/>
                </a:lnTo>
                <a:lnTo>
                  <a:pt x="204011" y="403799"/>
                </a:lnTo>
                <a:cubicBezTo>
                  <a:pt x="193491" y="414325"/>
                  <a:pt x="193491" y="431330"/>
                  <a:pt x="204011" y="441855"/>
                </a:cubicBezTo>
                <a:cubicBezTo>
                  <a:pt x="209259" y="447104"/>
                  <a:pt x="216148" y="449739"/>
                  <a:pt x="223041" y="449739"/>
                </a:cubicBezTo>
                <a:cubicBezTo>
                  <a:pt x="229929" y="449739"/>
                  <a:pt x="236818" y="447104"/>
                  <a:pt x="242067" y="441855"/>
                </a:cubicBezTo>
                <a:lnTo>
                  <a:pt x="322933" y="360984"/>
                </a:lnTo>
                <a:lnTo>
                  <a:pt x="403799" y="441855"/>
                </a:lnTo>
                <a:cubicBezTo>
                  <a:pt x="409048" y="447104"/>
                  <a:pt x="415937" y="449739"/>
                  <a:pt x="422826" y="449739"/>
                </a:cubicBezTo>
                <a:cubicBezTo>
                  <a:pt x="429718" y="449739"/>
                  <a:pt x="436607" y="447104"/>
                  <a:pt x="441855" y="441855"/>
                </a:cubicBezTo>
                <a:cubicBezTo>
                  <a:pt x="452375" y="431330"/>
                  <a:pt x="452375" y="414325"/>
                  <a:pt x="441855" y="403799"/>
                </a:cubicBezTo>
                <a:lnTo>
                  <a:pt x="360984" y="322933"/>
                </a:lnTo>
                <a:lnTo>
                  <a:pt x="441855" y="242067"/>
                </a:lnTo>
                <a:cubicBezTo>
                  <a:pt x="452375" y="231542"/>
                  <a:pt x="452375" y="214536"/>
                  <a:pt x="441855" y="204011"/>
                </a:cubicBezTo>
                <a:cubicBezTo>
                  <a:pt x="431330" y="193491"/>
                  <a:pt x="414325" y="193491"/>
                  <a:pt x="403799" y="204011"/>
                </a:cubicBezTo>
                <a:lnTo>
                  <a:pt x="322933" y="284882"/>
                </a:lnTo>
                <a:lnTo>
                  <a:pt x="242067" y="204011"/>
                </a:lnTo>
                <a:cubicBezTo>
                  <a:pt x="236805" y="198751"/>
                  <a:pt x="229922" y="196121"/>
                  <a:pt x="223039" y="196121"/>
                </a:cubicBezTo>
                <a:close/>
                <a:moveTo>
                  <a:pt x="322934" y="0"/>
                </a:moveTo>
                <a:cubicBezTo>
                  <a:pt x="501007" y="0"/>
                  <a:pt x="645868" y="144861"/>
                  <a:pt x="645868" y="322934"/>
                </a:cubicBezTo>
                <a:cubicBezTo>
                  <a:pt x="645868" y="501007"/>
                  <a:pt x="501007" y="645868"/>
                  <a:pt x="322934" y="645868"/>
                </a:cubicBezTo>
                <a:cubicBezTo>
                  <a:pt x="144861" y="645868"/>
                  <a:pt x="0" y="501007"/>
                  <a:pt x="0" y="322934"/>
                </a:cubicBezTo>
                <a:cubicBezTo>
                  <a:pt x="0" y="144861"/>
                  <a:pt x="144861" y="0"/>
                  <a:pt x="322934" y="0"/>
                </a:cubicBezTo>
                <a:close/>
              </a:path>
            </a:pathLst>
          </a:custGeom>
          <a:solidFill>
            <a:srgbClr val="E04E59"/>
          </a:solidFill>
          <a:ln w="1246" cap="flat">
            <a:noFill/>
            <a:prstDash val="solid"/>
            <a:miter/>
          </a:ln>
        </p:spPr>
        <p:txBody>
          <a:bodyPr rtlCol="0" anchor="ctr"/>
          <a:lstStyle/>
          <a:p>
            <a:endParaRPr lang="en-US"/>
          </a:p>
        </p:txBody>
      </p:sp>
    </p:spTree>
    <p:extLst>
      <p:ext uri="{BB962C8B-B14F-4D97-AF65-F5344CB8AC3E}">
        <p14:creationId xmlns:p14="http://schemas.microsoft.com/office/powerpoint/2010/main" val="369043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750"/>
                                        <p:tgtEl>
                                          <p:spTgt spid="7"/>
                                        </p:tgtEl>
                                      </p:cBhvr>
                                    </p:animEffect>
                                  </p:childTnLst>
                                </p:cTn>
                              </p:par>
                            </p:childTnLst>
                          </p:cTn>
                        </p:par>
                        <p:par>
                          <p:cTn id="8" fill="hold">
                            <p:stCondLst>
                              <p:cond delay="175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2250"/>
                            </p:stCondLst>
                            <p:childTnLst>
                              <p:par>
                                <p:cTn id="13" presetID="15"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750" fill="hold"/>
                                        <p:tgtEl>
                                          <p:spTgt spid="26"/>
                                        </p:tgtEl>
                                        <p:attrNameLst>
                                          <p:attrName>ppt_w</p:attrName>
                                        </p:attrNameLst>
                                      </p:cBhvr>
                                      <p:tavLst>
                                        <p:tav tm="0">
                                          <p:val>
                                            <p:fltVal val="0"/>
                                          </p:val>
                                        </p:tav>
                                        <p:tav tm="100000">
                                          <p:val>
                                            <p:strVal val="#ppt_w"/>
                                          </p:val>
                                        </p:tav>
                                      </p:tavLst>
                                    </p:anim>
                                    <p:anim calcmode="lin" valueType="num">
                                      <p:cBhvr>
                                        <p:cTn id="16" dur="750" fill="hold"/>
                                        <p:tgtEl>
                                          <p:spTgt spid="26"/>
                                        </p:tgtEl>
                                        <p:attrNameLst>
                                          <p:attrName>ppt_h</p:attrName>
                                        </p:attrNameLst>
                                      </p:cBhvr>
                                      <p:tavLst>
                                        <p:tav tm="0">
                                          <p:val>
                                            <p:fltVal val="0"/>
                                          </p:val>
                                        </p:tav>
                                        <p:tav tm="100000">
                                          <p:val>
                                            <p:strVal val="#ppt_h"/>
                                          </p:val>
                                        </p:tav>
                                      </p:tavLst>
                                    </p:anim>
                                    <p:anim calcmode="lin" valueType="num">
                                      <p:cBhvr>
                                        <p:cTn id="17" dur="750" fill="hold"/>
                                        <p:tgtEl>
                                          <p:spTgt spid="26"/>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27" grpId="0" animBg="1"/>
      <p:bldP spid="34" grpId="0" animBg="1"/>
      <p:bldP spid="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F09F6B-BC68-990A-4146-40959B5B9F71}"/>
              </a:ext>
            </a:extLst>
          </p:cNvPr>
          <p:cNvSpPr>
            <a:spLocks noGrp="1"/>
          </p:cNvSpPr>
          <p:nvPr>
            <p:ph type="title"/>
          </p:nvPr>
        </p:nvSpPr>
        <p:spPr/>
        <p:txBody>
          <a:bodyPr/>
          <a:lstStyle/>
          <a:p>
            <a:r>
              <a:rPr lang="en-US" dirty="0"/>
              <a:t>Conclusion</a:t>
            </a:r>
          </a:p>
        </p:txBody>
      </p:sp>
      <p:grpSp>
        <p:nvGrpSpPr>
          <p:cNvPr id="27" name="Group 38">
            <a:extLst>
              <a:ext uri="{FF2B5EF4-FFF2-40B4-BE49-F238E27FC236}">
                <a16:creationId xmlns:a16="http://schemas.microsoft.com/office/drawing/2014/main" id="{D4788EB7-0151-24E4-77BC-5262A9EF8C9A}"/>
              </a:ext>
            </a:extLst>
          </p:cNvPr>
          <p:cNvGrpSpPr/>
          <p:nvPr/>
        </p:nvGrpSpPr>
        <p:grpSpPr>
          <a:xfrm>
            <a:off x="4217652" y="4990229"/>
            <a:ext cx="7362434" cy="604779"/>
            <a:chOff x="4607664" y="2666914"/>
            <a:chExt cx="7038256" cy="604776"/>
          </a:xfrm>
        </p:grpSpPr>
        <p:sp>
          <p:nvSpPr>
            <p:cNvPr id="28" name="Rectangle: Top Corners Rounded 39">
              <a:extLst>
                <a:ext uri="{FF2B5EF4-FFF2-40B4-BE49-F238E27FC236}">
                  <a16:creationId xmlns:a16="http://schemas.microsoft.com/office/drawing/2014/main" id="{97ECEE94-3AC8-B342-7D8F-B90DE94CE6BF}"/>
                </a:ext>
              </a:extLst>
            </p:cNvPr>
            <p:cNvSpPr/>
            <p:nvPr userDrawn="1"/>
          </p:nvSpPr>
          <p:spPr>
            <a:xfrm rot="5400000" flipH="1">
              <a:off x="7824404" y="-549826"/>
              <a:ext cx="604776" cy="7038256"/>
            </a:xfrm>
            <a:prstGeom prst="round2SameRect">
              <a:avLst>
                <a:gd name="adj1" fmla="val 10336"/>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29" name="Title 1">
              <a:extLst>
                <a:ext uri="{FF2B5EF4-FFF2-40B4-BE49-F238E27FC236}">
                  <a16:creationId xmlns:a16="http://schemas.microsoft.com/office/drawing/2014/main" id="{1E468A0B-AE52-3EF6-C611-E2FFB1C57542}"/>
                </a:ext>
              </a:extLst>
            </p:cNvPr>
            <p:cNvSpPr txBox="1">
              <a:spLocks/>
            </p:cNvSpPr>
            <p:nvPr/>
          </p:nvSpPr>
          <p:spPr>
            <a:xfrm>
              <a:off x="4806871" y="2726477"/>
              <a:ext cx="6737429"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a:solidFill>
                    <a:srgbClr val="D1D5DB"/>
                  </a:solidFill>
                  <a:effectLst/>
                  <a:latin typeface="Ubuntu" panose="020B0504030602030204" pitchFamily="34" charset="0"/>
                </a:rPr>
                <a:t>Aplicas las mejores prácticas de entrega de software para implementaciones de infraestructura.</a:t>
              </a:r>
              <a:endParaRPr lang="en-US" sz="1800" dirty="0">
                <a:solidFill>
                  <a:schemeClr val="bg1"/>
                </a:solidFill>
                <a:latin typeface="Ubuntu" panose="020B0504030602030204" pitchFamily="34" charset="0"/>
              </a:endParaRPr>
            </a:p>
          </p:txBody>
        </p:sp>
      </p:grpSp>
      <p:grpSp>
        <p:nvGrpSpPr>
          <p:cNvPr id="30" name="Group 41">
            <a:extLst>
              <a:ext uri="{FF2B5EF4-FFF2-40B4-BE49-F238E27FC236}">
                <a16:creationId xmlns:a16="http://schemas.microsoft.com/office/drawing/2014/main" id="{4C89C018-0E8E-7975-6491-1A34F1DD2CD6}"/>
              </a:ext>
            </a:extLst>
          </p:cNvPr>
          <p:cNvGrpSpPr/>
          <p:nvPr/>
        </p:nvGrpSpPr>
        <p:grpSpPr>
          <a:xfrm>
            <a:off x="3682900" y="4955819"/>
            <a:ext cx="622531" cy="604779"/>
            <a:chOff x="4028333" y="2666914"/>
            <a:chExt cx="622531" cy="604779"/>
          </a:xfrm>
        </p:grpSpPr>
        <p:sp>
          <p:nvSpPr>
            <p:cNvPr id="31" name="Rectangle: Rounded Corners 42">
              <a:extLst>
                <a:ext uri="{FF2B5EF4-FFF2-40B4-BE49-F238E27FC236}">
                  <a16:creationId xmlns:a16="http://schemas.microsoft.com/office/drawing/2014/main" id="{E6913948-65EE-2081-57C6-AADCF8343E9B}"/>
                </a:ext>
              </a:extLst>
            </p:cNvPr>
            <p:cNvSpPr/>
            <p:nvPr userDrawn="1"/>
          </p:nvSpPr>
          <p:spPr>
            <a:xfrm flipH="1">
              <a:off x="4028333" y="2666914"/>
              <a:ext cx="622531" cy="604779"/>
            </a:xfrm>
            <a:prstGeom prst="roundRect">
              <a:avLst>
                <a:gd name="adj" fmla="val 9497"/>
              </a:avLst>
            </a:prstGeom>
            <a:solidFill>
              <a:srgbClr val="10171E"/>
            </a:solidFill>
            <a:ln>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43">
              <a:extLst>
                <a:ext uri="{FF2B5EF4-FFF2-40B4-BE49-F238E27FC236}">
                  <a16:creationId xmlns:a16="http://schemas.microsoft.com/office/drawing/2014/main" id="{F3BE7956-FCE5-EC06-1BCC-CD681DB92A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7675" y="2843105"/>
              <a:ext cx="256824" cy="256824"/>
            </a:xfrm>
            <a:prstGeom prst="rect">
              <a:avLst/>
            </a:prstGeom>
          </p:spPr>
        </p:pic>
      </p:grpSp>
      <p:grpSp>
        <p:nvGrpSpPr>
          <p:cNvPr id="39" name="Group 38">
            <a:extLst>
              <a:ext uri="{FF2B5EF4-FFF2-40B4-BE49-F238E27FC236}">
                <a16:creationId xmlns:a16="http://schemas.microsoft.com/office/drawing/2014/main" id="{DD62EA97-2FD5-9FDB-7BB2-CA1E3DAE8C00}"/>
              </a:ext>
            </a:extLst>
          </p:cNvPr>
          <p:cNvGrpSpPr/>
          <p:nvPr/>
        </p:nvGrpSpPr>
        <p:grpSpPr>
          <a:xfrm>
            <a:off x="4217652" y="1433942"/>
            <a:ext cx="7362434" cy="604779"/>
            <a:chOff x="4607665" y="2666912"/>
            <a:chExt cx="7038255" cy="604776"/>
          </a:xfrm>
        </p:grpSpPr>
        <p:sp>
          <p:nvSpPr>
            <p:cNvPr id="40" name="Rectangle: Top Corners Rounded 39">
              <a:extLst>
                <a:ext uri="{FF2B5EF4-FFF2-40B4-BE49-F238E27FC236}">
                  <a16:creationId xmlns:a16="http://schemas.microsoft.com/office/drawing/2014/main" id="{782556EA-95A9-41CD-A8C7-07879B7379FB}"/>
                </a:ext>
              </a:extLst>
            </p:cNvPr>
            <p:cNvSpPr/>
            <p:nvPr userDrawn="1"/>
          </p:nvSpPr>
          <p:spPr>
            <a:xfrm rot="5400000" flipH="1">
              <a:off x="7824405" y="-549828"/>
              <a:ext cx="604776" cy="7038255"/>
            </a:xfrm>
            <a:prstGeom prst="round2SameRect">
              <a:avLst>
                <a:gd name="adj1" fmla="val 10336"/>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41" name="Title 1">
              <a:extLst>
                <a:ext uri="{FF2B5EF4-FFF2-40B4-BE49-F238E27FC236}">
                  <a16:creationId xmlns:a16="http://schemas.microsoft.com/office/drawing/2014/main" id="{F7C2D414-33E4-BD41-584E-3261273B6642}"/>
                </a:ext>
              </a:extLst>
            </p:cNvPr>
            <p:cNvSpPr txBox="1">
              <a:spLocks/>
            </p:cNvSpPr>
            <p:nvPr/>
          </p:nvSpPr>
          <p:spPr>
            <a:xfrm>
              <a:off x="4806871" y="2726477"/>
              <a:ext cx="6737429"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err="1">
                  <a:solidFill>
                    <a:srgbClr val="D1D5DB"/>
                  </a:solidFill>
                  <a:effectLst/>
                  <a:latin typeface="Ubuntu" panose="020B0504030602030204" pitchFamily="34" charset="0"/>
                </a:rPr>
                <a:t>GitOps</a:t>
              </a:r>
              <a:r>
                <a:rPr lang="es-ES" sz="1800" b="0" i="0" dirty="0">
                  <a:solidFill>
                    <a:srgbClr val="D1D5DB"/>
                  </a:solidFill>
                  <a:effectLst/>
                  <a:latin typeface="Ubuntu" panose="020B0504030602030204" pitchFamily="34" charset="0"/>
                </a:rPr>
                <a:t> no significa deshacerse de DevOps, ambos se complementan entre sí</a:t>
              </a:r>
              <a:endParaRPr lang="en-US" sz="1800" dirty="0">
                <a:solidFill>
                  <a:schemeClr val="bg1"/>
                </a:solidFill>
                <a:latin typeface="Ubuntu" panose="020B0504030602030204" pitchFamily="34" charset="0"/>
              </a:endParaRPr>
            </a:p>
          </p:txBody>
        </p:sp>
      </p:grpSp>
      <p:grpSp>
        <p:nvGrpSpPr>
          <p:cNvPr id="42" name="Group 41">
            <a:extLst>
              <a:ext uri="{FF2B5EF4-FFF2-40B4-BE49-F238E27FC236}">
                <a16:creationId xmlns:a16="http://schemas.microsoft.com/office/drawing/2014/main" id="{17A1DFCB-1B5C-B188-DA22-3879ECBB3CBA}"/>
              </a:ext>
            </a:extLst>
          </p:cNvPr>
          <p:cNvGrpSpPr/>
          <p:nvPr/>
        </p:nvGrpSpPr>
        <p:grpSpPr>
          <a:xfrm>
            <a:off x="3669229" y="1468352"/>
            <a:ext cx="622531" cy="604779"/>
            <a:chOff x="4028333" y="2666914"/>
            <a:chExt cx="622531" cy="604779"/>
          </a:xfrm>
        </p:grpSpPr>
        <p:sp>
          <p:nvSpPr>
            <p:cNvPr id="43" name="Rectangle: Rounded Corners 42">
              <a:extLst>
                <a:ext uri="{FF2B5EF4-FFF2-40B4-BE49-F238E27FC236}">
                  <a16:creationId xmlns:a16="http://schemas.microsoft.com/office/drawing/2014/main" id="{886F97BB-5B21-2D92-C415-3916ED634B98}"/>
                </a:ext>
              </a:extLst>
            </p:cNvPr>
            <p:cNvSpPr/>
            <p:nvPr userDrawn="1"/>
          </p:nvSpPr>
          <p:spPr>
            <a:xfrm flipH="1">
              <a:off x="4028333" y="2666914"/>
              <a:ext cx="622531" cy="604779"/>
            </a:xfrm>
            <a:prstGeom prst="roundRect">
              <a:avLst>
                <a:gd name="adj" fmla="val 9497"/>
              </a:avLst>
            </a:prstGeom>
            <a:solidFill>
              <a:srgbClr val="10171E"/>
            </a:solidFill>
            <a:ln>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F9BA9822-B1F1-8371-2602-7FE6755C20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7675" y="2843105"/>
              <a:ext cx="256824" cy="256824"/>
            </a:xfrm>
            <a:prstGeom prst="rect">
              <a:avLst/>
            </a:prstGeom>
          </p:spPr>
        </p:pic>
      </p:grpSp>
      <p:grpSp>
        <p:nvGrpSpPr>
          <p:cNvPr id="45" name="Group 44">
            <a:extLst>
              <a:ext uri="{FF2B5EF4-FFF2-40B4-BE49-F238E27FC236}">
                <a16:creationId xmlns:a16="http://schemas.microsoft.com/office/drawing/2014/main" id="{86935255-4516-56A1-0AF7-58C4FEBC06ED}"/>
              </a:ext>
            </a:extLst>
          </p:cNvPr>
          <p:cNvGrpSpPr/>
          <p:nvPr/>
        </p:nvGrpSpPr>
        <p:grpSpPr>
          <a:xfrm>
            <a:off x="4231323" y="2504804"/>
            <a:ext cx="7362434" cy="2022972"/>
            <a:chOff x="4607664" y="2666914"/>
            <a:chExt cx="7038256" cy="604776"/>
          </a:xfrm>
        </p:grpSpPr>
        <p:sp>
          <p:nvSpPr>
            <p:cNvPr id="46" name="Rectangle: Top Corners Rounded 45">
              <a:extLst>
                <a:ext uri="{FF2B5EF4-FFF2-40B4-BE49-F238E27FC236}">
                  <a16:creationId xmlns:a16="http://schemas.microsoft.com/office/drawing/2014/main" id="{50521BFF-46F6-E8D0-614C-A7AADD40E971}"/>
                </a:ext>
              </a:extLst>
            </p:cNvPr>
            <p:cNvSpPr/>
            <p:nvPr userDrawn="1"/>
          </p:nvSpPr>
          <p:spPr>
            <a:xfrm rot="5400000" flipH="1">
              <a:off x="7824404" y="-549826"/>
              <a:ext cx="604776" cy="7038256"/>
            </a:xfrm>
            <a:prstGeom prst="round2SameRect">
              <a:avLst>
                <a:gd name="adj1" fmla="val 10336"/>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47" name="Title 1">
              <a:extLst>
                <a:ext uri="{FF2B5EF4-FFF2-40B4-BE49-F238E27FC236}">
                  <a16:creationId xmlns:a16="http://schemas.microsoft.com/office/drawing/2014/main" id="{3CA49B75-920E-87F1-5888-3A39FBB3B097}"/>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a:solidFill>
                    <a:srgbClr val="D1D5DB"/>
                  </a:solidFill>
                  <a:effectLst/>
                  <a:latin typeface="Ubuntu" panose="020B0504030602030204" pitchFamily="34" charset="0"/>
                </a:rPr>
                <a:t>Utilizas tu sistema de control de versiones como Git como una única fuente de verdad. En el enfoque de </a:t>
              </a:r>
              <a:r>
                <a:rPr lang="es-ES" sz="1800" b="0" i="0" dirty="0" err="1">
                  <a:solidFill>
                    <a:srgbClr val="D1D5DB"/>
                  </a:solidFill>
                  <a:effectLst/>
                  <a:latin typeface="Ubuntu" panose="020B0504030602030204" pitchFamily="34" charset="0"/>
                </a:rPr>
                <a:t>GitOps</a:t>
              </a:r>
              <a:r>
                <a:rPr lang="es-ES" sz="1800" b="0" i="0" dirty="0">
                  <a:solidFill>
                    <a:srgbClr val="D1D5DB"/>
                  </a:solidFill>
                  <a:effectLst/>
                  <a:latin typeface="Ubuntu" panose="020B0504030602030204" pitchFamily="34" charset="0"/>
                </a:rPr>
                <a:t>, se utiliza un modelo de implementación continua (CD) para que una herramienta como Flux o </a:t>
              </a:r>
              <a:r>
                <a:rPr lang="es-ES" sz="1800" b="0" i="0" dirty="0" err="1">
                  <a:solidFill>
                    <a:srgbClr val="D1D5DB"/>
                  </a:solidFill>
                  <a:effectLst/>
                  <a:latin typeface="Ubuntu" panose="020B0504030602030204" pitchFamily="34" charset="0"/>
                </a:rPr>
                <a:t>ArgoCD</a:t>
              </a:r>
              <a:r>
                <a:rPr lang="es-ES" sz="1800" b="0" i="0" dirty="0">
                  <a:solidFill>
                    <a:srgbClr val="D1D5DB"/>
                  </a:solidFill>
                  <a:effectLst/>
                  <a:latin typeface="Ubuntu" panose="020B0504030602030204" pitchFamily="34" charset="0"/>
                </a:rPr>
                <a:t> pueda sincronizar los cambios realizados en un archivo de infraestructura declarativo en Git y "extraer" esos cambios y aplicarlos a la infraestructura</a:t>
              </a:r>
              <a:endParaRPr lang="en-US" sz="1800" dirty="0">
                <a:solidFill>
                  <a:schemeClr val="bg1"/>
                </a:solidFill>
                <a:latin typeface="Ubuntu" panose="020B0504030602030204" pitchFamily="34" charset="0"/>
              </a:endParaRPr>
            </a:p>
          </p:txBody>
        </p:sp>
      </p:grpSp>
      <p:grpSp>
        <p:nvGrpSpPr>
          <p:cNvPr id="48" name="Group 47">
            <a:extLst>
              <a:ext uri="{FF2B5EF4-FFF2-40B4-BE49-F238E27FC236}">
                <a16:creationId xmlns:a16="http://schemas.microsoft.com/office/drawing/2014/main" id="{80B4787E-8393-A3C3-4C4B-CA84714FC723}"/>
              </a:ext>
            </a:extLst>
          </p:cNvPr>
          <p:cNvGrpSpPr/>
          <p:nvPr/>
        </p:nvGrpSpPr>
        <p:grpSpPr>
          <a:xfrm>
            <a:off x="3684178" y="3022557"/>
            <a:ext cx="622531" cy="604779"/>
            <a:chOff x="4028333" y="2666914"/>
            <a:chExt cx="622531" cy="604779"/>
          </a:xfrm>
        </p:grpSpPr>
        <p:sp>
          <p:nvSpPr>
            <p:cNvPr id="49" name="Rectangle: Rounded Corners 48">
              <a:extLst>
                <a:ext uri="{FF2B5EF4-FFF2-40B4-BE49-F238E27FC236}">
                  <a16:creationId xmlns:a16="http://schemas.microsoft.com/office/drawing/2014/main" id="{76B8CCDE-FA46-83FE-4823-169C2C34EA8F}"/>
                </a:ext>
              </a:extLst>
            </p:cNvPr>
            <p:cNvSpPr/>
            <p:nvPr userDrawn="1"/>
          </p:nvSpPr>
          <p:spPr>
            <a:xfrm flipH="1">
              <a:off x="4028333" y="2666914"/>
              <a:ext cx="622531" cy="604779"/>
            </a:xfrm>
            <a:prstGeom prst="roundRect">
              <a:avLst>
                <a:gd name="adj" fmla="val 9497"/>
              </a:avLst>
            </a:prstGeom>
            <a:solidFill>
              <a:srgbClr val="10171E"/>
            </a:solidFill>
            <a:ln>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a16="http://schemas.microsoft.com/office/drawing/2014/main" id="{97B17BE9-D5E7-CA01-B7B7-20FADA0876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7675" y="2843105"/>
              <a:ext cx="256824" cy="256824"/>
            </a:xfrm>
            <a:prstGeom prst="rect">
              <a:avLst/>
            </a:prstGeom>
          </p:spPr>
        </p:pic>
      </p:grpSp>
    </p:spTree>
    <p:extLst>
      <p:ext uri="{BB962C8B-B14F-4D97-AF65-F5344CB8AC3E}">
        <p14:creationId xmlns:p14="http://schemas.microsoft.com/office/powerpoint/2010/main" val="109003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22" presetClass="entr" presetSubtype="8" fill="hold" nodeType="withEffect">
                                  <p:stCondLst>
                                    <p:cond delay="50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22" presetClass="entr" presetSubtype="8" fill="hold" nodeType="withEffect">
                                  <p:stCondLst>
                                    <p:cond delay="50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22" presetClass="entr" presetSubtype="8" fill="hold"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F09F6B-BC68-990A-4146-40959B5B9F71}"/>
              </a:ext>
            </a:extLst>
          </p:cNvPr>
          <p:cNvSpPr>
            <a:spLocks noGrp="1"/>
          </p:cNvSpPr>
          <p:nvPr>
            <p:ph type="title"/>
          </p:nvPr>
        </p:nvSpPr>
        <p:spPr/>
        <p:txBody>
          <a:bodyPr/>
          <a:lstStyle/>
          <a:p>
            <a:r>
              <a:rPr lang="en-US" dirty="0"/>
              <a:t>Conclusion</a:t>
            </a:r>
          </a:p>
        </p:txBody>
      </p:sp>
      <p:grpSp>
        <p:nvGrpSpPr>
          <p:cNvPr id="27" name="Group 38">
            <a:extLst>
              <a:ext uri="{FF2B5EF4-FFF2-40B4-BE49-F238E27FC236}">
                <a16:creationId xmlns:a16="http://schemas.microsoft.com/office/drawing/2014/main" id="{D4788EB7-0151-24E4-77BC-5262A9EF8C9A}"/>
              </a:ext>
            </a:extLst>
          </p:cNvPr>
          <p:cNvGrpSpPr/>
          <p:nvPr/>
        </p:nvGrpSpPr>
        <p:grpSpPr>
          <a:xfrm>
            <a:off x="4217652" y="4990229"/>
            <a:ext cx="7362434" cy="604779"/>
            <a:chOff x="4607664" y="2666914"/>
            <a:chExt cx="7038256" cy="604776"/>
          </a:xfrm>
        </p:grpSpPr>
        <p:sp>
          <p:nvSpPr>
            <p:cNvPr id="28" name="Rectangle: Top Corners Rounded 39">
              <a:extLst>
                <a:ext uri="{FF2B5EF4-FFF2-40B4-BE49-F238E27FC236}">
                  <a16:creationId xmlns:a16="http://schemas.microsoft.com/office/drawing/2014/main" id="{97ECEE94-3AC8-B342-7D8F-B90DE94CE6BF}"/>
                </a:ext>
              </a:extLst>
            </p:cNvPr>
            <p:cNvSpPr/>
            <p:nvPr userDrawn="1"/>
          </p:nvSpPr>
          <p:spPr>
            <a:xfrm rot="5400000" flipH="1">
              <a:off x="7824404" y="-549826"/>
              <a:ext cx="604776" cy="7038256"/>
            </a:xfrm>
            <a:prstGeom prst="round2SameRect">
              <a:avLst>
                <a:gd name="adj1" fmla="val 10336"/>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29" name="Title 1">
              <a:extLst>
                <a:ext uri="{FF2B5EF4-FFF2-40B4-BE49-F238E27FC236}">
                  <a16:creationId xmlns:a16="http://schemas.microsoft.com/office/drawing/2014/main" id="{1E468A0B-AE52-3EF6-C611-E2FFB1C57542}"/>
                </a:ext>
              </a:extLst>
            </p:cNvPr>
            <p:cNvSpPr txBox="1">
              <a:spLocks/>
            </p:cNvSpPr>
            <p:nvPr/>
          </p:nvSpPr>
          <p:spPr>
            <a:xfrm>
              <a:off x="4806871" y="2726477"/>
              <a:ext cx="6737429"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a:solidFill>
                    <a:srgbClr val="D1D5DB"/>
                  </a:solidFill>
                  <a:effectLst/>
                  <a:latin typeface="Ubuntu" panose="020B0504030602030204" pitchFamily="34" charset="0"/>
                </a:rPr>
                <a:t>Aplicas las mejores prácticas de entrega de software para implementaciones de infraestructura.</a:t>
              </a:r>
              <a:endParaRPr lang="en-US" sz="1800" dirty="0">
                <a:solidFill>
                  <a:schemeClr val="bg1"/>
                </a:solidFill>
                <a:latin typeface="Ubuntu" panose="020B0504030602030204" pitchFamily="34" charset="0"/>
              </a:endParaRPr>
            </a:p>
          </p:txBody>
        </p:sp>
      </p:grpSp>
      <p:grpSp>
        <p:nvGrpSpPr>
          <p:cNvPr id="30" name="Group 41">
            <a:extLst>
              <a:ext uri="{FF2B5EF4-FFF2-40B4-BE49-F238E27FC236}">
                <a16:creationId xmlns:a16="http://schemas.microsoft.com/office/drawing/2014/main" id="{4C89C018-0E8E-7975-6491-1A34F1DD2CD6}"/>
              </a:ext>
            </a:extLst>
          </p:cNvPr>
          <p:cNvGrpSpPr/>
          <p:nvPr/>
        </p:nvGrpSpPr>
        <p:grpSpPr>
          <a:xfrm>
            <a:off x="3682900" y="4955819"/>
            <a:ext cx="622531" cy="604779"/>
            <a:chOff x="4028333" y="2666914"/>
            <a:chExt cx="622531" cy="604779"/>
          </a:xfrm>
        </p:grpSpPr>
        <p:sp>
          <p:nvSpPr>
            <p:cNvPr id="31" name="Rectangle: Rounded Corners 42">
              <a:extLst>
                <a:ext uri="{FF2B5EF4-FFF2-40B4-BE49-F238E27FC236}">
                  <a16:creationId xmlns:a16="http://schemas.microsoft.com/office/drawing/2014/main" id="{E6913948-65EE-2081-57C6-AADCF8343E9B}"/>
                </a:ext>
              </a:extLst>
            </p:cNvPr>
            <p:cNvSpPr/>
            <p:nvPr userDrawn="1"/>
          </p:nvSpPr>
          <p:spPr>
            <a:xfrm flipH="1">
              <a:off x="4028333" y="2666914"/>
              <a:ext cx="622531" cy="604779"/>
            </a:xfrm>
            <a:prstGeom prst="roundRect">
              <a:avLst>
                <a:gd name="adj" fmla="val 9497"/>
              </a:avLst>
            </a:prstGeom>
            <a:solidFill>
              <a:srgbClr val="10171E"/>
            </a:solidFill>
            <a:ln>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43">
              <a:extLst>
                <a:ext uri="{FF2B5EF4-FFF2-40B4-BE49-F238E27FC236}">
                  <a16:creationId xmlns:a16="http://schemas.microsoft.com/office/drawing/2014/main" id="{F3BE7956-FCE5-EC06-1BCC-CD681DB92A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7675" y="2843105"/>
              <a:ext cx="256824" cy="256824"/>
            </a:xfrm>
            <a:prstGeom prst="rect">
              <a:avLst/>
            </a:prstGeom>
          </p:spPr>
        </p:pic>
      </p:grpSp>
      <p:grpSp>
        <p:nvGrpSpPr>
          <p:cNvPr id="39" name="Group 38">
            <a:extLst>
              <a:ext uri="{FF2B5EF4-FFF2-40B4-BE49-F238E27FC236}">
                <a16:creationId xmlns:a16="http://schemas.microsoft.com/office/drawing/2014/main" id="{DD62EA97-2FD5-9FDB-7BB2-CA1E3DAE8C00}"/>
              </a:ext>
            </a:extLst>
          </p:cNvPr>
          <p:cNvGrpSpPr/>
          <p:nvPr/>
        </p:nvGrpSpPr>
        <p:grpSpPr>
          <a:xfrm>
            <a:off x="4217652" y="1433942"/>
            <a:ext cx="7362434" cy="604779"/>
            <a:chOff x="4607665" y="2666912"/>
            <a:chExt cx="7038255" cy="604776"/>
          </a:xfrm>
        </p:grpSpPr>
        <p:sp>
          <p:nvSpPr>
            <p:cNvPr id="40" name="Rectangle: Top Corners Rounded 39">
              <a:extLst>
                <a:ext uri="{FF2B5EF4-FFF2-40B4-BE49-F238E27FC236}">
                  <a16:creationId xmlns:a16="http://schemas.microsoft.com/office/drawing/2014/main" id="{782556EA-95A9-41CD-A8C7-07879B7379FB}"/>
                </a:ext>
              </a:extLst>
            </p:cNvPr>
            <p:cNvSpPr/>
            <p:nvPr userDrawn="1"/>
          </p:nvSpPr>
          <p:spPr>
            <a:xfrm rot="5400000" flipH="1">
              <a:off x="7824405" y="-549828"/>
              <a:ext cx="604776" cy="7038255"/>
            </a:xfrm>
            <a:prstGeom prst="round2SameRect">
              <a:avLst>
                <a:gd name="adj1" fmla="val 10336"/>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41" name="Title 1">
              <a:extLst>
                <a:ext uri="{FF2B5EF4-FFF2-40B4-BE49-F238E27FC236}">
                  <a16:creationId xmlns:a16="http://schemas.microsoft.com/office/drawing/2014/main" id="{F7C2D414-33E4-BD41-584E-3261273B6642}"/>
                </a:ext>
              </a:extLst>
            </p:cNvPr>
            <p:cNvSpPr txBox="1">
              <a:spLocks/>
            </p:cNvSpPr>
            <p:nvPr/>
          </p:nvSpPr>
          <p:spPr>
            <a:xfrm>
              <a:off x="4806871" y="2726477"/>
              <a:ext cx="6737429"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err="1">
                  <a:solidFill>
                    <a:srgbClr val="D1D5DB"/>
                  </a:solidFill>
                  <a:effectLst/>
                  <a:latin typeface="Ubuntu" panose="020B0504030602030204" pitchFamily="34" charset="0"/>
                </a:rPr>
                <a:t>GitOps</a:t>
              </a:r>
              <a:r>
                <a:rPr lang="es-ES" sz="1800" b="0" i="0" dirty="0">
                  <a:solidFill>
                    <a:srgbClr val="D1D5DB"/>
                  </a:solidFill>
                  <a:effectLst/>
                  <a:latin typeface="Ubuntu" panose="020B0504030602030204" pitchFamily="34" charset="0"/>
                </a:rPr>
                <a:t> no significa deshacerse de DevOps, ambos se complementan entre sí</a:t>
              </a:r>
              <a:endParaRPr lang="en-US" sz="1800" dirty="0">
                <a:solidFill>
                  <a:schemeClr val="bg1"/>
                </a:solidFill>
                <a:latin typeface="Ubuntu" panose="020B0504030602030204" pitchFamily="34" charset="0"/>
              </a:endParaRPr>
            </a:p>
          </p:txBody>
        </p:sp>
      </p:grpSp>
      <p:grpSp>
        <p:nvGrpSpPr>
          <p:cNvPr id="42" name="Group 41">
            <a:extLst>
              <a:ext uri="{FF2B5EF4-FFF2-40B4-BE49-F238E27FC236}">
                <a16:creationId xmlns:a16="http://schemas.microsoft.com/office/drawing/2014/main" id="{17A1DFCB-1B5C-B188-DA22-3879ECBB3CBA}"/>
              </a:ext>
            </a:extLst>
          </p:cNvPr>
          <p:cNvGrpSpPr/>
          <p:nvPr/>
        </p:nvGrpSpPr>
        <p:grpSpPr>
          <a:xfrm>
            <a:off x="3669229" y="1468352"/>
            <a:ext cx="622531" cy="604779"/>
            <a:chOff x="4028333" y="2666914"/>
            <a:chExt cx="622531" cy="604779"/>
          </a:xfrm>
        </p:grpSpPr>
        <p:sp>
          <p:nvSpPr>
            <p:cNvPr id="43" name="Rectangle: Rounded Corners 42">
              <a:extLst>
                <a:ext uri="{FF2B5EF4-FFF2-40B4-BE49-F238E27FC236}">
                  <a16:creationId xmlns:a16="http://schemas.microsoft.com/office/drawing/2014/main" id="{886F97BB-5B21-2D92-C415-3916ED634B98}"/>
                </a:ext>
              </a:extLst>
            </p:cNvPr>
            <p:cNvSpPr/>
            <p:nvPr userDrawn="1"/>
          </p:nvSpPr>
          <p:spPr>
            <a:xfrm flipH="1">
              <a:off x="4028333" y="2666914"/>
              <a:ext cx="622531" cy="604779"/>
            </a:xfrm>
            <a:prstGeom prst="roundRect">
              <a:avLst>
                <a:gd name="adj" fmla="val 9497"/>
              </a:avLst>
            </a:prstGeom>
            <a:solidFill>
              <a:srgbClr val="10171E"/>
            </a:solidFill>
            <a:ln>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F9BA9822-B1F1-8371-2602-7FE6755C20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7675" y="2843105"/>
              <a:ext cx="256824" cy="256824"/>
            </a:xfrm>
            <a:prstGeom prst="rect">
              <a:avLst/>
            </a:prstGeom>
          </p:spPr>
        </p:pic>
      </p:grpSp>
      <p:grpSp>
        <p:nvGrpSpPr>
          <p:cNvPr id="45" name="Group 44">
            <a:extLst>
              <a:ext uri="{FF2B5EF4-FFF2-40B4-BE49-F238E27FC236}">
                <a16:creationId xmlns:a16="http://schemas.microsoft.com/office/drawing/2014/main" id="{86935255-4516-56A1-0AF7-58C4FEBC06ED}"/>
              </a:ext>
            </a:extLst>
          </p:cNvPr>
          <p:cNvGrpSpPr/>
          <p:nvPr/>
        </p:nvGrpSpPr>
        <p:grpSpPr>
          <a:xfrm>
            <a:off x="4231323" y="2504804"/>
            <a:ext cx="7362434" cy="2022972"/>
            <a:chOff x="4607664" y="2666914"/>
            <a:chExt cx="7038256" cy="604776"/>
          </a:xfrm>
        </p:grpSpPr>
        <p:sp>
          <p:nvSpPr>
            <p:cNvPr id="46" name="Rectangle: Top Corners Rounded 45">
              <a:extLst>
                <a:ext uri="{FF2B5EF4-FFF2-40B4-BE49-F238E27FC236}">
                  <a16:creationId xmlns:a16="http://schemas.microsoft.com/office/drawing/2014/main" id="{50521BFF-46F6-E8D0-614C-A7AADD40E971}"/>
                </a:ext>
              </a:extLst>
            </p:cNvPr>
            <p:cNvSpPr/>
            <p:nvPr userDrawn="1"/>
          </p:nvSpPr>
          <p:spPr>
            <a:xfrm rot="5400000" flipH="1">
              <a:off x="7824404" y="-549826"/>
              <a:ext cx="604776" cy="7038256"/>
            </a:xfrm>
            <a:prstGeom prst="round2SameRect">
              <a:avLst>
                <a:gd name="adj1" fmla="val 10336"/>
                <a:gd name="adj2" fmla="val 0"/>
              </a:avLst>
            </a:prstGeom>
            <a:solidFill>
              <a:srgbClr val="1DACF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47" name="Title 1">
              <a:extLst>
                <a:ext uri="{FF2B5EF4-FFF2-40B4-BE49-F238E27FC236}">
                  <a16:creationId xmlns:a16="http://schemas.microsoft.com/office/drawing/2014/main" id="{3CA49B75-920E-87F1-5888-3A39FBB3B097}"/>
                </a:ext>
              </a:extLst>
            </p:cNvPr>
            <p:cNvSpPr txBox="1">
              <a:spLocks/>
            </p:cNvSpPr>
            <p:nvPr/>
          </p:nvSpPr>
          <p:spPr>
            <a:xfrm>
              <a:off x="4806871" y="2726477"/>
              <a:ext cx="6009175" cy="486277"/>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r>
                <a:rPr lang="es-ES" sz="1800" b="0" i="0" dirty="0">
                  <a:solidFill>
                    <a:srgbClr val="D1D5DB"/>
                  </a:solidFill>
                  <a:effectLst/>
                  <a:latin typeface="Ubuntu" panose="020B0504030602030204" pitchFamily="34" charset="0"/>
                </a:rPr>
                <a:t>Utilizas tu sistema de control de versiones como Git como una única fuente de verdad. En el enfoque de </a:t>
              </a:r>
              <a:r>
                <a:rPr lang="es-ES" sz="1800" b="0" i="0" dirty="0" err="1">
                  <a:solidFill>
                    <a:srgbClr val="D1D5DB"/>
                  </a:solidFill>
                  <a:effectLst/>
                  <a:latin typeface="Ubuntu" panose="020B0504030602030204" pitchFamily="34" charset="0"/>
                </a:rPr>
                <a:t>GitOps</a:t>
              </a:r>
              <a:r>
                <a:rPr lang="es-ES" sz="1800" b="0" i="0" dirty="0">
                  <a:solidFill>
                    <a:srgbClr val="D1D5DB"/>
                  </a:solidFill>
                  <a:effectLst/>
                  <a:latin typeface="Ubuntu" panose="020B0504030602030204" pitchFamily="34" charset="0"/>
                </a:rPr>
                <a:t>, se utiliza un modelo de implementación continua (CD) para que una herramienta como Flux o </a:t>
              </a:r>
              <a:r>
                <a:rPr lang="es-ES" sz="1800" b="0" i="0" dirty="0" err="1">
                  <a:solidFill>
                    <a:srgbClr val="D1D5DB"/>
                  </a:solidFill>
                  <a:effectLst/>
                  <a:latin typeface="Ubuntu" panose="020B0504030602030204" pitchFamily="34" charset="0"/>
                </a:rPr>
                <a:t>ArgoCD</a:t>
              </a:r>
              <a:r>
                <a:rPr lang="es-ES" sz="1800" b="0" i="0" dirty="0">
                  <a:solidFill>
                    <a:srgbClr val="D1D5DB"/>
                  </a:solidFill>
                  <a:effectLst/>
                  <a:latin typeface="Ubuntu" panose="020B0504030602030204" pitchFamily="34" charset="0"/>
                </a:rPr>
                <a:t> pueda sincronizar los cambios realizados en un archivo de infraestructura declarativo en Git y "extraer" esos cambios y aplicarlos a la infraestructura</a:t>
              </a:r>
              <a:endParaRPr lang="en-US" sz="1800" dirty="0">
                <a:solidFill>
                  <a:schemeClr val="bg1"/>
                </a:solidFill>
                <a:latin typeface="Ubuntu" panose="020B0504030602030204" pitchFamily="34" charset="0"/>
              </a:endParaRPr>
            </a:p>
          </p:txBody>
        </p:sp>
      </p:grpSp>
      <p:grpSp>
        <p:nvGrpSpPr>
          <p:cNvPr id="48" name="Group 47">
            <a:extLst>
              <a:ext uri="{FF2B5EF4-FFF2-40B4-BE49-F238E27FC236}">
                <a16:creationId xmlns:a16="http://schemas.microsoft.com/office/drawing/2014/main" id="{80B4787E-8393-A3C3-4C4B-CA84714FC723}"/>
              </a:ext>
            </a:extLst>
          </p:cNvPr>
          <p:cNvGrpSpPr/>
          <p:nvPr/>
        </p:nvGrpSpPr>
        <p:grpSpPr>
          <a:xfrm>
            <a:off x="3684178" y="3022557"/>
            <a:ext cx="622531" cy="604779"/>
            <a:chOff x="4028333" y="2666914"/>
            <a:chExt cx="622531" cy="604779"/>
          </a:xfrm>
        </p:grpSpPr>
        <p:sp>
          <p:nvSpPr>
            <p:cNvPr id="49" name="Rectangle: Rounded Corners 48">
              <a:extLst>
                <a:ext uri="{FF2B5EF4-FFF2-40B4-BE49-F238E27FC236}">
                  <a16:creationId xmlns:a16="http://schemas.microsoft.com/office/drawing/2014/main" id="{76B8CCDE-FA46-83FE-4823-169C2C34EA8F}"/>
                </a:ext>
              </a:extLst>
            </p:cNvPr>
            <p:cNvSpPr/>
            <p:nvPr userDrawn="1"/>
          </p:nvSpPr>
          <p:spPr>
            <a:xfrm flipH="1">
              <a:off x="4028333" y="2666914"/>
              <a:ext cx="622531" cy="604779"/>
            </a:xfrm>
            <a:prstGeom prst="roundRect">
              <a:avLst>
                <a:gd name="adj" fmla="val 9497"/>
              </a:avLst>
            </a:prstGeom>
            <a:solidFill>
              <a:srgbClr val="10171E"/>
            </a:solidFill>
            <a:ln>
              <a:solidFill>
                <a:srgbClr val="27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a16="http://schemas.microsoft.com/office/drawing/2014/main" id="{97B17BE9-D5E7-CA01-B7B7-20FADA0876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7675" y="2843105"/>
              <a:ext cx="256824" cy="256824"/>
            </a:xfrm>
            <a:prstGeom prst="rect">
              <a:avLst/>
            </a:prstGeom>
          </p:spPr>
        </p:pic>
      </p:grpSp>
    </p:spTree>
    <p:extLst>
      <p:ext uri="{BB962C8B-B14F-4D97-AF65-F5344CB8AC3E}">
        <p14:creationId xmlns:p14="http://schemas.microsoft.com/office/powerpoint/2010/main" val="387109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22" presetClass="entr" presetSubtype="8" fill="hold" nodeType="withEffect">
                                  <p:stCondLst>
                                    <p:cond delay="50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22" presetClass="entr" presetSubtype="8" fill="hold" nodeType="withEffect">
                                  <p:stCondLst>
                                    <p:cond delay="50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22" presetClass="entr" presetSubtype="8" fill="hold"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E5F9430-6A19-12DB-28CC-50D8CB56A22B}"/>
              </a:ext>
            </a:extLst>
          </p:cNvPr>
          <p:cNvSpPr>
            <a:spLocks noGrp="1"/>
          </p:cNvSpPr>
          <p:nvPr>
            <p:ph type="title"/>
          </p:nvPr>
        </p:nvSpPr>
        <p:spPr/>
        <p:txBody>
          <a:bodyPr/>
          <a:lstStyle/>
          <a:p>
            <a:r>
              <a:rPr lang="en-US" dirty="0" err="1"/>
              <a:t>Definiendo</a:t>
            </a:r>
            <a:r>
              <a:rPr lang="en-US" dirty="0"/>
              <a:t> </a:t>
            </a:r>
            <a:r>
              <a:rPr lang="en-US" dirty="0" err="1"/>
              <a:t>IaC</a:t>
            </a:r>
            <a:endParaRPr lang="en-US" dirty="0"/>
          </a:p>
        </p:txBody>
      </p:sp>
      <p:sp>
        <p:nvSpPr>
          <p:cNvPr id="3" name="CuadroTexto 15">
            <a:extLst>
              <a:ext uri="{FF2B5EF4-FFF2-40B4-BE49-F238E27FC236}">
                <a16:creationId xmlns:a16="http://schemas.microsoft.com/office/drawing/2014/main" id="{8BEFAE07-E790-C935-A89A-F2D2A440EE2D}"/>
              </a:ext>
            </a:extLst>
          </p:cNvPr>
          <p:cNvSpPr txBox="1"/>
          <p:nvPr/>
        </p:nvSpPr>
        <p:spPr>
          <a:xfrm>
            <a:off x="539826" y="1337657"/>
            <a:ext cx="5677359" cy="4862870"/>
          </a:xfrm>
          <a:prstGeom prst="rect">
            <a:avLst/>
          </a:prstGeom>
          <a:noFill/>
        </p:spPr>
        <p:txBody>
          <a:bodyPr wrap="square">
            <a:spAutoFit/>
          </a:bodyPr>
          <a:lstStyle/>
          <a:p>
            <a:r>
              <a:rPr lang="en-US" sz="1550" dirty="0" err="1">
                <a:solidFill>
                  <a:srgbClr val="FF6188"/>
                </a:solidFill>
                <a:latin typeface="consolas" panose="020B0609020204030204" pitchFamily="49" charset="0"/>
              </a:rPr>
              <a:t>apiVersion</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apps/v1</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kind</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Deployment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metadata</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name</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nginx-deployment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spec</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selector</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a:t>
            </a:r>
            <a:r>
              <a:rPr lang="en-US" sz="1550" dirty="0" err="1">
                <a:solidFill>
                  <a:srgbClr val="FF6188"/>
                </a:solidFill>
                <a:latin typeface="consolas" panose="020B0609020204030204" pitchFamily="49" charset="0"/>
              </a:rPr>
              <a:t>matchLabels</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app</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nginx</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replicas</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AB9DF2"/>
                </a:solidFill>
                <a:latin typeface="consolas" panose="020B0609020204030204" pitchFamily="49" charset="0"/>
              </a:rPr>
              <a:t>2</a:t>
            </a:r>
            <a:r>
              <a:rPr lang="en-US" sz="1550" dirty="0">
                <a:solidFill>
                  <a:srgbClr val="FCFCFA"/>
                </a:solidFill>
                <a:latin typeface="consolas" panose="020B0609020204030204" pitchFamily="49" charset="0"/>
              </a:rPr>
              <a:t> </a:t>
            </a:r>
            <a:r>
              <a:rPr lang="en-US" sz="1550" i="1" dirty="0">
                <a:solidFill>
                  <a:srgbClr val="727072"/>
                </a:solidFill>
                <a:latin typeface="consolas" panose="020B0609020204030204" pitchFamily="49" charset="0"/>
              </a:rPr>
              <a:t># tells deployment to run 2 pods matching the template</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template</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metadata</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labels</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app</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nginx</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spec</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containers</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939293"/>
                </a:solidFill>
                <a:latin typeface="consolas" panose="020B0609020204030204" pitchFamily="49" charset="0"/>
              </a:rPr>
              <a:t>      -</a:t>
            </a:r>
            <a:r>
              <a:rPr lang="en-US" sz="1550" dirty="0">
                <a:solidFill>
                  <a:srgbClr val="FCFCFA"/>
                </a:solidFill>
                <a:latin typeface="consolas" panose="020B0609020204030204" pitchFamily="49" charset="0"/>
              </a:rPr>
              <a:t> </a:t>
            </a:r>
            <a:r>
              <a:rPr lang="en-US" sz="1550" dirty="0">
                <a:solidFill>
                  <a:srgbClr val="FF6188"/>
                </a:solidFill>
                <a:latin typeface="consolas" panose="020B0609020204030204" pitchFamily="49" charset="0"/>
              </a:rPr>
              <a:t>name</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nginx</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image</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FFD866"/>
                </a:solidFill>
                <a:latin typeface="consolas" panose="020B0609020204030204" pitchFamily="49" charset="0"/>
              </a:rPr>
              <a:t>nginx:1.14.2</a:t>
            </a:r>
            <a:endParaRPr lang="en-US" sz="1550" dirty="0">
              <a:solidFill>
                <a:srgbClr val="FCFCFA"/>
              </a:solidFill>
              <a:latin typeface="consolas" panose="020B0609020204030204" pitchFamily="49" charset="0"/>
            </a:endParaRPr>
          </a:p>
          <a:p>
            <a:r>
              <a:rPr lang="en-US" sz="1550" dirty="0">
                <a:solidFill>
                  <a:srgbClr val="FF6188"/>
                </a:solidFill>
                <a:latin typeface="consolas" panose="020B0609020204030204" pitchFamily="49" charset="0"/>
              </a:rPr>
              <a:t>        ports</a:t>
            </a:r>
            <a:r>
              <a:rPr lang="en-US" sz="1550" dirty="0">
                <a:solidFill>
                  <a:srgbClr val="939293"/>
                </a:solidFill>
                <a:latin typeface="consolas" panose="020B0609020204030204" pitchFamily="49" charset="0"/>
              </a:rPr>
              <a:t>:</a:t>
            </a:r>
            <a:endParaRPr lang="en-US" sz="1550" dirty="0">
              <a:solidFill>
                <a:srgbClr val="FCFCFA"/>
              </a:solidFill>
              <a:latin typeface="consolas" panose="020B0609020204030204" pitchFamily="49" charset="0"/>
            </a:endParaRPr>
          </a:p>
          <a:p>
            <a:r>
              <a:rPr lang="en-US" sz="1550" dirty="0">
                <a:solidFill>
                  <a:srgbClr val="939293"/>
                </a:solidFill>
                <a:latin typeface="consolas" panose="020B0609020204030204" pitchFamily="49" charset="0"/>
              </a:rPr>
              <a:t>      -</a:t>
            </a:r>
            <a:r>
              <a:rPr lang="en-US" sz="1550" dirty="0">
                <a:solidFill>
                  <a:srgbClr val="FCFCFA"/>
                </a:solidFill>
                <a:latin typeface="consolas" panose="020B0609020204030204" pitchFamily="49" charset="0"/>
              </a:rPr>
              <a:t> </a:t>
            </a:r>
            <a:r>
              <a:rPr lang="en-US" sz="1550" dirty="0" err="1">
                <a:solidFill>
                  <a:srgbClr val="FF6188"/>
                </a:solidFill>
                <a:latin typeface="consolas" panose="020B0609020204030204" pitchFamily="49" charset="0"/>
              </a:rPr>
              <a:t>containerPort</a:t>
            </a:r>
            <a:r>
              <a:rPr lang="en-US" sz="1550" dirty="0">
                <a:solidFill>
                  <a:srgbClr val="939293"/>
                </a:solidFill>
                <a:latin typeface="consolas" panose="020B0609020204030204" pitchFamily="49" charset="0"/>
              </a:rPr>
              <a:t>:</a:t>
            </a:r>
            <a:r>
              <a:rPr lang="en-US" sz="1550" dirty="0">
                <a:solidFill>
                  <a:srgbClr val="FCFCFA"/>
                </a:solidFill>
                <a:latin typeface="consolas" panose="020B0609020204030204" pitchFamily="49" charset="0"/>
              </a:rPr>
              <a:t> </a:t>
            </a:r>
            <a:r>
              <a:rPr lang="en-US" sz="1550" dirty="0">
                <a:solidFill>
                  <a:srgbClr val="AB9DF2"/>
                </a:solidFill>
                <a:latin typeface="consolas" panose="020B0609020204030204" pitchFamily="49" charset="0"/>
              </a:rPr>
              <a:t>80</a:t>
            </a:r>
            <a:endParaRPr lang="en-US" sz="1550" dirty="0">
              <a:solidFill>
                <a:srgbClr val="FCFCFA"/>
              </a:solidFill>
              <a:latin typeface="consolas" panose="020B0609020204030204" pitchFamily="49" charset="0"/>
            </a:endParaRPr>
          </a:p>
        </p:txBody>
      </p:sp>
      <p:sp>
        <p:nvSpPr>
          <p:cNvPr id="2" name="TextBox 1">
            <a:extLst>
              <a:ext uri="{FF2B5EF4-FFF2-40B4-BE49-F238E27FC236}">
                <a16:creationId xmlns:a16="http://schemas.microsoft.com/office/drawing/2014/main" id="{006C3A7C-0F15-C3FC-C278-6F7F10BDC629}"/>
              </a:ext>
            </a:extLst>
          </p:cNvPr>
          <p:cNvSpPr txBox="1"/>
          <p:nvPr/>
        </p:nvSpPr>
        <p:spPr>
          <a:xfrm>
            <a:off x="1144996" y="999103"/>
            <a:ext cx="6096000" cy="338554"/>
          </a:xfrm>
          <a:prstGeom prst="rect">
            <a:avLst/>
          </a:prstGeom>
          <a:noFill/>
        </p:spPr>
        <p:txBody>
          <a:bodyPr wrap="square">
            <a:spAutoFit/>
          </a:bodyPr>
          <a:lstStyle/>
          <a:p>
            <a:r>
              <a:rPr lang="en-US" sz="1600" dirty="0" err="1">
                <a:solidFill>
                  <a:schemeClr val="bg1">
                    <a:lumMod val="50000"/>
                  </a:schemeClr>
                </a:solidFill>
                <a:latin typeface="+mj-lt"/>
              </a:rPr>
              <a:t>nginx.yaml</a:t>
            </a:r>
            <a:endParaRPr lang="en-US" sz="1600" dirty="0">
              <a:solidFill>
                <a:schemeClr val="bg1">
                  <a:lumMod val="50000"/>
                </a:schemeClr>
              </a:solidFill>
              <a:latin typeface="+mj-lt"/>
            </a:endParaRPr>
          </a:p>
        </p:txBody>
      </p:sp>
      <p:sp>
        <p:nvSpPr>
          <p:cNvPr id="4" name="CuadroTexto 15">
            <a:extLst>
              <a:ext uri="{FF2B5EF4-FFF2-40B4-BE49-F238E27FC236}">
                <a16:creationId xmlns:a16="http://schemas.microsoft.com/office/drawing/2014/main" id="{BF52F95C-A356-41A3-6A58-C1FEC259D29E}"/>
              </a:ext>
            </a:extLst>
          </p:cNvPr>
          <p:cNvSpPr txBox="1"/>
          <p:nvPr/>
        </p:nvSpPr>
        <p:spPr>
          <a:xfrm>
            <a:off x="6341024" y="1539328"/>
            <a:ext cx="4751493" cy="400110"/>
          </a:xfrm>
          <a:prstGeom prst="rect">
            <a:avLst/>
          </a:prstGeom>
          <a:noFill/>
        </p:spPr>
        <p:txBody>
          <a:bodyPr wrap="square">
            <a:spAutoFit/>
          </a:bodyPr>
          <a:lstStyle/>
          <a:p>
            <a:pPr lvl="0">
              <a:buClr>
                <a:srgbClr val="000000"/>
              </a:buClr>
              <a:buSzPts val="1800"/>
            </a:pPr>
            <a:r>
              <a:rPr lang="en-US" sz="2000" dirty="0">
                <a:solidFill>
                  <a:srgbClr val="27DDF3"/>
                </a:solidFill>
                <a:latin typeface="Consolas"/>
                <a:ea typeface="Consolas"/>
                <a:cs typeface="Consolas"/>
                <a:sym typeface="Consolas"/>
              </a:rPr>
              <a:t>$</a:t>
            </a:r>
            <a:r>
              <a:rPr lang="en-US" sz="2000" dirty="0">
                <a:solidFill>
                  <a:schemeClr val="lt1"/>
                </a:solidFill>
                <a:latin typeface="Consolas"/>
                <a:ea typeface="Consolas"/>
                <a:cs typeface="Consolas"/>
                <a:sym typeface="Consolas"/>
              </a:rPr>
              <a:t> </a:t>
            </a:r>
            <a:r>
              <a:rPr lang="en-US" dirty="0" err="1">
                <a:solidFill>
                  <a:schemeClr val="lt1"/>
                </a:solidFill>
                <a:latin typeface="Consolas"/>
                <a:ea typeface="Consolas"/>
                <a:cs typeface="Consolas"/>
                <a:sym typeface="Consolas"/>
              </a:rPr>
              <a:t>kubectl</a:t>
            </a:r>
            <a:r>
              <a:rPr lang="en-US" dirty="0">
                <a:solidFill>
                  <a:schemeClr val="lt1"/>
                </a:solidFill>
                <a:latin typeface="Consolas"/>
                <a:ea typeface="Consolas"/>
                <a:cs typeface="Consolas"/>
                <a:sym typeface="Consolas"/>
              </a:rPr>
              <a:t> apply –f </a:t>
            </a:r>
            <a:r>
              <a:rPr lang="en-US" dirty="0" err="1">
                <a:solidFill>
                  <a:schemeClr val="lt1"/>
                </a:solidFill>
                <a:latin typeface="Consolas"/>
                <a:ea typeface="Consolas"/>
                <a:cs typeface="Consolas"/>
                <a:sym typeface="Consolas"/>
              </a:rPr>
              <a:t>nginx.yaml</a:t>
            </a:r>
            <a:endParaRPr lang="en-US" sz="1600" dirty="0">
              <a:solidFill>
                <a:srgbClr val="000000"/>
              </a:solidFill>
              <a:latin typeface="Arial"/>
              <a:ea typeface="Arial"/>
              <a:cs typeface="Arial"/>
              <a:sym typeface="Arial"/>
            </a:endParaRPr>
          </a:p>
        </p:txBody>
      </p:sp>
      <p:sp>
        <p:nvSpPr>
          <p:cNvPr id="5" name="CuadroTexto 15">
            <a:extLst>
              <a:ext uri="{FF2B5EF4-FFF2-40B4-BE49-F238E27FC236}">
                <a16:creationId xmlns:a16="http://schemas.microsoft.com/office/drawing/2014/main" id="{8D328386-80E4-0A76-3931-F71E91B61350}"/>
              </a:ext>
            </a:extLst>
          </p:cNvPr>
          <p:cNvSpPr txBox="1"/>
          <p:nvPr/>
        </p:nvSpPr>
        <p:spPr>
          <a:xfrm>
            <a:off x="6341024" y="1939438"/>
            <a:ext cx="5311150" cy="646331"/>
          </a:xfrm>
          <a:prstGeom prst="rect">
            <a:avLst/>
          </a:prstGeom>
          <a:noFill/>
        </p:spPr>
        <p:txBody>
          <a:bodyPr wrap="square">
            <a:spAutoFit/>
          </a:bodyPr>
          <a:lstStyle/>
          <a:p>
            <a:r>
              <a:rPr lang="en-US" dirty="0" err="1">
                <a:solidFill>
                  <a:schemeClr val="bg1"/>
                </a:solidFill>
                <a:latin typeface="Consolas" panose="020B0609020204030204" pitchFamily="49" charset="0"/>
                <a:cs typeface="Consolas" panose="020B0609020204030204" pitchFamily="49" charset="0"/>
              </a:rPr>
              <a:t>deployment.apps</a:t>
            </a:r>
            <a:r>
              <a:rPr lang="en-US" dirty="0">
                <a:solidFill>
                  <a:schemeClr val="bg1"/>
                </a:solidFill>
                <a:latin typeface="Consolas" panose="020B0609020204030204" pitchFamily="49" charset="0"/>
                <a:cs typeface="Consolas" panose="020B0609020204030204" pitchFamily="49" charset="0"/>
              </a:rPr>
              <a:t>/nginx-deployment created</a:t>
            </a:r>
          </a:p>
          <a:p>
            <a:endParaRPr lang="en-US" dirty="0">
              <a:solidFill>
                <a:schemeClr val="bg1"/>
              </a:solidFill>
              <a:latin typeface="Consolas" panose="020B0609020204030204" pitchFamily="49" charset="0"/>
              <a:cs typeface="Consolas" panose="020B0609020204030204" pitchFamily="49" charset="0"/>
            </a:endParaRPr>
          </a:p>
        </p:txBody>
      </p:sp>
      <p:sp>
        <p:nvSpPr>
          <p:cNvPr id="6" name="Rectangle 5">
            <a:extLst>
              <a:ext uri="{FF2B5EF4-FFF2-40B4-BE49-F238E27FC236}">
                <a16:creationId xmlns:a16="http://schemas.microsoft.com/office/drawing/2014/main" id="{DDC607DD-4B31-AC3A-0802-A78335E188EF}"/>
              </a:ext>
            </a:extLst>
          </p:cNvPr>
          <p:cNvSpPr/>
          <p:nvPr/>
        </p:nvSpPr>
        <p:spPr>
          <a:xfrm>
            <a:off x="539826" y="6317092"/>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84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C96F8A-1DDB-0E10-B944-6D90AD7706A5}"/>
              </a:ext>
            </a:extLst>
          </p:cNvPr>
          <p:cNvPicPr>
            <a:picLocks noChangeAspect="1"/>
          </p:cNvPicPr>
          <p:nvPr/>
        </p:nvPicPr>
        <p:blipFill>
          <a:blip r:embed="rId3">
            <a:duotone>
              <a:schemeClr val="accent1">
                <a:shade val="45000"/>
                <a:satMod val="135000"/>
              </a:schemeClr>
              <a:prstClr val="white"/>
            </a:duotone>
          </a:blip>
          <a:stretch>
            <a:fillRect/>
          </a:stretch>
        </p:blipFill>
        <p:spPr>
          <a:xfrm>
            <a:off x="1281583" y="3172796"/>
            <a:ext cx="1078510" cy="1078510"/>
          </a:xfrm>
          <a:prstGeom prst="rect">
            <a:avLst/>
          </a:prstGeom>
        </p:spPr>
      </p:pic>
      <p:grpSp>
        <p:nvGrpSpPr>
          <p:cNvPr id="4" name="Group 3">
            <a:extLst>
              <a:ext uri="{FF2B5EF4-FFF2-40B4-BE49-F238E27FC236}">
                <a16:creationId xmlns:a16="http://schemas.microsoft.com/office/drawing/2014/main" id="{41AC95D1-D47F-3ADB-F34E-45505CE94FA1}"/>
              </a:ext>
            </a:extLst>
          </p:cNvPr>
          <p:cNvGrpSpPr/>
          <p:nvPr/>
        </p:nvGrpSpPr>
        <p:grpSpPr>
          <a:xfrm>
            <a:off x="3303425" y="2710564"/>
            <a:ext cx="1606804" cy="1934811"/>
            <a:chOff x="3303425" y="2710564"/>
            <a:chExt cx="1606804" cy="1934811"/>
          </a:xfrm>
        </p:grpSpPr>
        <p:grpSp>
          <p:nvGrpSpPr>
            <p:cNvPr id="11" name="Grupo 15">
              <a:extLst>
                <a:ext uri="{FF2B5EF4-FFF2-40B4-BE49-F238E27FC236}">
                  <a16:creationId xmlns:a16="http://schemas.microsoft.com/office/drawing/2014/main" id="{70E055FE-2A29-875B-58C0-1C5FB593C7FE}"/>
                </a:ext>
              </a:extLst>
            </p:cNvPr>
            <p:cNvGrpSpPr/>
            <p:nvPr/>
          </p:nvGrpSpPr>
          <p:grpSpPr>
            <a:xfrm>
              <a:off x="3312931" y="2710564"/>
              <a:ext cx="798649" cy="1001487"/>
              <a:chOff x="1062844" y="3429000"/>
              <a:chExt cx="1119886" cy="1494864"/>
            </a:xfrm>
          </p:grpSpPr>
          <p:pic>
            <p:nvPicPr>
              <p:cNvPr id="12" name="Picture 20">
                <a:extLst>
                  <a:ext uri="{FF2B5EF4-FFF2-40B4-BE49-F238E27FC236}">
                    <a16:creationId xmlns:a16="http://schemas.microsoft.com/office/drawing/2014/main" id="{9EDF10B8-84B3-3274-253F-6692F263A882}"/>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Terraform and HCL - IntelliJ IDEs Plugin | Marketplace">
                <a:extLst>
                  <a:ext uri="{FF2B5EF4-FFF2-40B4-BE49-F238E27FC236}">
                    <a16:creationId xmlns:a16="http://schemas.microsoft.com/office/drawing/2014/main" id="{2991A49C-137D-4F56-84F2-1AD1549DC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081" y="3987615"/>
                <a:ext cx="416862" cy="4168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upo 16">
              <a:extLst>
                <a:ext uri="{FF2B5EF4-FFF2-40B4-BE49-F238E27FC236}">
                  <a16:creationId xmlns:a16="http://schemas.microsoft.com/office/drawing/2014/main" id="{AE4DC697-7BBC-D41A-D3F2-3D2E8830647C}"/>
                </a:ext>
              </a:extLst>
            </p:cNvPr>
            <p:cNvGrpSpPr/>
            <p:nvPr/>
          </p:nvGrpSpPr>
          <p:grpSpPr>
            <a:xfrm>
              <a:off x="4111580" y="2757275"/>
              <a:ext cx="798649" cy="1001487"/>
              <a:chOff x="2245110" y="3429000"/>
              <a:chExt cx="1119886" cy="1494864"/>
            </a:xfrm>
          </p:grpSpPr>
          <p:pic>
            <p:nvPicPr>
              <p:cNvPr id="15" name="Picture 20">
                <a:extLst>
                  <a:ext uri="{FF2B5EF4-FFF2-40B4-BE49-F238E27FC236}">
                    <a16:creationId xmlns:a16="http://schemas.microsoft.com/office/drawing/2014/main" id="{168EB49F-4C88-F272-A0FC-1743A3409C8D}"/>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2245110"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Kubernetes">
                <a:extLst>
                  <a:ext uri="{FF2B5EF4-FFF2-40B4-BE49-F238E27FC236}">
                    <a16:creationId xmlns:a16="http://schemas.microsoft.com/office/drawing/2014/main" id="{57F3D1F8-D249-8C38-C607-6C103FCB3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4208" y="4047025"/>
                <a:ext cx="357452" cy="3574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upo 17">
              <a:extLst>
                <a:ext uri="{FF2B5EF4-FFF2-40B4-BE49-F238E27FC236}">
                  <a16:creationId xmlns:a16="http://schemas.microsoft.com/office/drawing/2014/main" id="{F4389DCE-A88C-37A3-BA9E-E3112FE741EB}"/>
                </a:ext>
              </a:extLst>
            </p:cNvPr>
            <p:cNvGrpSpPr/>
            <p:nvPr/>
          </p:nvGrpSpPr>
          <p:grpSpPr>
            <a:xfrm>
              <a:off x="3303425" y="3612477"/>
              <a:ext cx="817659" cy="1032898"/>
              <a:chOff x="1062844" y="4745221"/>
              <a:chExt cx="1119886" cy="1494864"/>
            </a:xfrm>
          </p:grpSpPr>
          <p:pic>
            <p:nvPicPr>
              <p:cNvPr id="18" name="Picture 20">
                <a:extLst>
                  <a:ext uri="{FF2B5EF4-FFF2-40B4-BE49-F238E27FC236}">
                    <a16:creationId xmlns:a16="http://schemas.microsoft.com/office/drawing/2014/main" id="{986DF05D-00E9-1CC0-7AD1-21A9B8D16682}"/>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4745221"/>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descr="Ansible · GitHub">
                <a:extLst>
                  <a:ext uri="{FF2B5EF4-FFF2-40B4-BE49-F238E27FC236}">
                    <a16:creationId xmlns:a16="http://schemas.microsoft.com/office/drawing/2014/main" id="{A97985EF-4E1C-683D-192E-3CF2511AA5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4081" y="5238598"/>
                <a:ext cx="502459" cy="502459"/>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30">
              <a:extLst>
                <a:ext uri="{FF2B5EF4-FFF2-40B4-BE49-F238E27FC236}">
                  <a16:creationId xmlns:a16="http://schemas.microsoft.com/office/drawing/2014/main" id="{F47EA7A0-8FA3-E836-B75D-394957F4E8CB}"/>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4195" y="3798480"/>
              <a:ext cx="735469" cy="7354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40DC0AEA-A80B-E22F-EF4E-F0AF5F0DC50E}"/>
              </a:ext>
            </a:extLst>
          </p:cNvPr>
          <p:cNvSpPr>
            <a:spLocks noGrp="1"/>
          </p:cNvSpPr>
          <p:nvPr>
            <p:ph type="title"/>
          </p:nvPr>
        </p:nvSpPr>
        <p:spPr/>
        <p:txBody>
          <a:bodyPr/>
          <a:lstStyle/>
          <a:p>
            <a:r>
              <a:rPr lang="en-US" dirty="0" err="1"/>
              <a:t>Defininendo</a:t>
            </a:r>
            <a:r>
              <a:rPr lang="en-US" dirty="0"/>
              <a:t> </a:t>
            </a:r>
            <a:r>
              <a:rPr lang="en-US" dirty="0" err="1"/>
              <a:t>IaC</a:t>
            </a:r>
            <a:endParaRPr lang="en-US" dirty="0"/>
          </a:p>
        </p:txBody>
      </p:sp>
      <p:grpSp>
        <p:nvGrpSpPr>
          <p:cNvPr id="28" name="Group 27">
            <a:extLst>
              <a:ext uri="{FF2B5EF4-FFF2-40B4-BE49-F238E27FC236}">
                <a16:creationId xmlns:a16="http://schemas.microsoft.com/office/drawing/2014/main" id="{888BF92A-7DBB-0ACA-13BC-700AE61D5568}"/>
              </a:ext>
            </a:extLst>
          </p:cNvPr>
          <p:cNvGrpSpPr/>
          <p:nvPr/>
        </p:nvGrpSpPr>
        <p:grpSpPr>
          <a:xfrm>
            <a:off x="8410676" y="2897226"/>
            <a:ext cx="2528933" cy="1561487"/>
            <a:chOff x="8132139" y="1273258"/>
            <a:chExt cx="2528933" cy="1561487"/>
          </a:xfrm>
        </p:grpSpPr>
        <p:sp>
          <p:nvSpPr>
            <p:cNvPr id="3" name="Rectangle: Rounded Corners 2">
              <a:extLst>
                <a:ext uri="{FF2B5EF4-FFF2-40B4-BE49-F238E27FC236}">
                  <a16:creationId xmlns:a16="http://schemas.microsoft.com/office/drawing/2014/main" id="{29C97751-B5C6-C1F4-1F1C-109F5CE9B029}"/>
                </a:ext>
              </a:extLst>
            </p:cNvPr>
            <p:cNvSpPr/>
            <p:nvPr/>
          </p:nvSpPr>
          <p:spPr>
            <a:xfrm>
              <a:off x="8132139" y="1273258"/>
              <a:ext cx="2528933" cy="1561487"/>
            </a:xfrm>
            <a:prstGeom prst="roundRect">
              <a:avLst>
                <a:gd name="adj" fmla="val 6237"/>
              </a:avLst>
            </a:prstGeom>
            <a:solidFill>
              <a:schemeClr val="accent6">
                <a:lumMod val="75000"/>
                <a:alpha val="34000"/>
              </a:schemeClr>
            </a:solidFill>
            <a:ln w="381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Amazon anuncia 5 nuevos proyectos solares para impulsar operaciones en  Australia, China y EE.UU. - Masterhacks Blog">
              <a:extLst>
                <a:ext uri="{FF2B5EF4-FFF2-40B4-BE49-F238E27FC236}">
                  <a16:creationId xmlns:a16="http://schemas.microsoft.com/office/drawing/2014/main" id="{0BCA8A8C-54AA-4BA6-317C-282DE77F3D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05801" y="1372144"/>
              <a:ext cx="907398" cy="61664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14" descr="Kubernetes">
              <a:extLst>
                <a:ext uri="{FF2B5EF4-FFF2-40B4-BE49-F238E27FC236}">
                  <a16:creationId xmlns:a16="http://schemas.microsoft.com/office/drawing/2014/main" id="{77C9B405-A2D0-3AC0-8485-C969E88C3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91179" y="1988786"/>
              <a:ext cx="655666" cy="7201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B06A406-269D-7006-A035-4F6ED9F62446}"/>
                </a:ext>
              </a:extLst>
            </p:cNvPr>
            <p:cNvPicPr>
              <a:picLocks noChangeAspect="1"/>
            </p:cNvPicPr>
            <p:nvPr/>
          </p:nvPicPr>
          <p:blipFill>
            <a:blip r:embed="rId10">
              <a:duotone>
                <a:schemeClr val="bg2">
                  <a:shade val="45000"/>
                  <a:satMod val="135000"/>
                </a:schemeClr>
                <a:prstClr val="white"/>
              </a:duotone>
            </a:blip>
            <a:stretch>
              <a:fillRect/>
            </a:stretch>
          </p:blipFill>
          <p:spPr>
            <a:xfrm>
              <a:off x="8333831" y="1693607"/>
              <a:ext cx="828895" cy="828895"/>
            </a:xfrm>
            <a:prstGeom prst="rect">
              <a:avLst/>
            </a:prstGeom>
            <a:ln>
              <a:noFill/>
            </a:ln>
          </p:spPr>
        </p:pic>
      </p:grpSp>
      <p:sp>
        <p:nvSpPr>
          <p:cNvPr id="24" name="Rectangle: Rounded Corners 23">
            <a:extLst>
              <a:ext uri="{FF2B5EF4-FFF2-40B4-BE49-F238E27FC236}">
                <a16:creationId xmlns:a16="http://schemas.microsoft.com/office/drawing/2014/main" id="{DFCACB6A-E3CA-3E98-2A74-276DC58BB4F1}"/>
              </a:ext>
            </a:extLst>
          </p:cNvPr>
          <p:cNvSpPr/>
          <p:nvPr/>
        </p:nvSpPr>
        <p:spPr>
          <a:xfrm>
            <a:off x="978868" y="3049437"/>
            <a:ext cx="10250139" cy="1241587"/>
          </a:xfrm>
          <a:prstGeom prst="roundRect">
            <a:avLst>
              <a:gd name="adj" fmla="val 12895"/>
            </a:avLst>
          </a:prstGeom>
          <a:solidFill>
            <a:schemeClr val="accent1">
              <a:lumMod val="75000"/>
              <a:alpha val="19000"/>
            </a:schemeClr>
          </a:solidFill>
          <a:ln>
            <a:solidFill>
              <a:srgbClr val="164E5C">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7" name="TextBox 26">
            <a:extLst>
              <a:ext uri="{FF2B5EF4-FFF2-40B4-BE49-F238E27FC236}">
                <a16:creationId xmlns:a16="http://schemas.microsoft.com/office/drawing/2014/main" id="{86CBB561-856E-5D9B-8FA6-671530FF479E}"/>
              </a:ext>
            </a:extLst>
          </p:cNvPr>
          <p:cNvSpPr txBox="1"/>
          <p:nvPr/>
        </p:nvSpPr>
        <p:spPr>
          <a:xfrm>
            <a:off x="5450383" y="3112200"/>
            <a:ext cx="3604435" cy="923330"/>
          </a:xfrm>
          <a:prstGeom prst="rect">
            <a:avLst/>
          </a:prstGeom>
          <a:noFill/>
        </p:spPr>
        <p:txBody>
          <a:bodyPr wrap="square" rtlCol="0">
            <a:spAutoFit/>
          </a:bodyPr>
          <a:lstStyle/>
          <a:p>
            <a:r>
              <a:rPr lang="en-US" dirty="0" err="1">
                <a:solidFill>
                  <a:schemeClr val="bg1"/>
                </a:solidFill>
                <a:latin typeface="+mj-lt"/>
              </a:rPr>
              <a:t>Kubectl</a:t>
            </a:r>
            <a:r>
              <a:rPr lang="en-US" dirty="0">
                <a:solidFill>
                  <a:schemeClr val="bg1"/>
                </a:solidFill>
                <a:latin typeface="+mj-lt"/>
              </a:rPr>
              <a:t> apply</a:t>
            </a:r>
          </a:p>
          <a:p>
            <a:r>
              <a:rPr lang="en-US" dirty="0">
                <a:solidFill>
                  <a:schemeClr val="bg1"/>
                </a:solidFill>
                <a:latin typeface="+mj-lt"/>
              </a:rPr>
              <a:t>Terraform apply</a:t>
            </a:r>
          </a:p>
          <a:p>
            <a:r>
              <a:rPr lang="en-US" dirty="0">
                <a:solidFill>
                  <a:schemeClr val="bg1"/>
                </a:solidFill>
                <a:latin typeface="+mj-lt"/>
              </a:rPr>
              <a:t>Ansible playbook</a:t>
            </a:r>
          </a:p>
        </p:txBody>
      </p:sp>
      <p:sp>
        <p:nvSpPr>
          <p:cNvPr id="30" name="Rectangle 29">
            <a:extLst>
              <a:ext uri="{FF2B5EF4-FFF2-40B4-BE49-F238E27FC236}">
                <a16:creationId xmlns:a16="http://schemas.microsoft.com/office/drawing/2014/main" id="{2C193C64-02D9-0A8C-1BAC-A3F3D0A3350E}"/>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41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1750"/>
                                        <p:tgtEl>
                                          <p:spTgt spid="24"/>
                                        </p:tgtEl>
                                      </p:cBhvr>
                                    </p:animEffect>
                                  </p:childTnLst>
                                </p:cTn>
                              </p:par>
                              <p:par>
                                <p:cTn id="14" presetID="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1" presetClass="entr" presetSubtype="0" fill="hold" grpId="0" nodeType="withEffect">
                                  <p:stCondLst>
                                    <p:cond delay="0"/>
                                  </p:stCondLst>
                                  <p:iterate type="lt">
                                    <p:tmAbs val="30"/>
                                  </p:iterate>
                                  <p:childTnLst>
                                    <p:set>
                                      <p:cBhvr>
                                        <p:cTn id="19" dur="1" fill="hold">
                                          <p:stCondLst>
                                            <p:cond delay="0"/>
                                          </p:stCondLst>
                                        </p:cTn>
                                        <p:tgtEl>
                                          <p:spTgt spid="27"/>
                                        </p:tgtEl>
                                        <p:attrNameLst>
                                          <p:attrName>style.visibility</p:attrName>
                                        </p:attrNameLst>
                                      </p:cBhvr>
                                      <p:to>
                                        <p:strVal val="visible"/>
                                      </p:to>
                                    </p:set>
                                  </p:childTnLst>
                                </p:cTn>
                              </p:par>
                              <p:par>
                                <p:cTn id="20" presetID="2" presetClass="entr" presetSubtype="4"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E5F9430-6A19-12DB-28CC-50D8CB56A22B}"/>
              </a:ext>
            </a:extLst>
          </p:cNvPr>
          <p:cNvSpPr>
            <a:spLocks noGrp="1"/>
          </p:cNvSpPr>
          <p:nvPr>
            <p:ph type="title"/>
          </p:nvPr>
        </p:nvSpPr>
        <p:spPr/>
        <p:txBody>
          <a:bodyPr/>
          <a:lstStyle/>
          <a:p>
            <a:r>
              <a:rPr lang="en-US" dirty="0" err="1"/>
              <a:t>GitOps</a:t>
            </a:r>
            <a:r>
              <a:rPr lang="en-US" dirty="0"/>
              <a:t> vs </a:t>
            </a:r>
            <a:r>
              <a:rPr lang="en-US" dirty="0" err="1"/>
              <a:t>IaC</a:t>
            </a:r>
            <a:endParaRPr lang="en-US" dirty="0"/>
          </a:p>
        </p:txBody>
      </p:sp>
      <p:sp>
        <p:nvSpPr>
          <p:cNvPr id="2" name="TextBox 1">
            <a:extLst>
              <a:ext uri="{FF2B5EF4-FFF2-40B4-BE49-F238E27FC236}">
                <a16:creationId xmlns:a16="http://schemas.microsoft.com/office/drawing/2014/main" id="{D7C8C5FD-1930-6E8F-917F-3399A8D0B7AB}"/>
              </a:ext>
            </a:extLst>
          </p:cNvPr>
          <p:cNvSpPr txBox="1"/>
          <p:nvPr/>
        </p:nvSpPr>
        <p:spPr>
          <a:xfrm>
            <a:off x="1937238" y="2828818"/>
            <a:ext cx="8317523" cy="1446550"/>
          </a:xfrm>
          <a:prstGeom prst="rect">
            <a:avLst/>
          </a:prstGeom>
          <a:noFill/>
        </p:spPr>
        <p:txBody>
          <a:bodyPr wrap="square" rtlCol="0">
            <a:spAutoFit/>
          </a:bodyPr>
          <a:lstStyle/>
          <a:p>
            <a:r>
              <a:rPr lang="es-ES" sz="4400" b="1" dirty="0">
                <a:solidFill>
                  <a:schemeClr val="bg1"/>
                </a:solidFill>
                <a:latin typeface="Ubuntu" panose="020B0504030602030204" pitchFamily="34" charset="0"/>
              </a:rPr>
              <a:t>y así es como </a:t>
            </a:r>
            <a:r>
              <a:rPr lang="es-ES" sz="4400" b="1" dirty="0" err="1">
                <a:solidFill>
                  <a:schemeClr val="bg1"/>
                </a:solidFill>
                <a:latin typeface="Ubuntu" panose="020B0504030602030204" pitchFamily="34" charset="0"/>
              </a:rPr>
              <a:t>GitOps</a:t>
            </a:r>
            <a:r>
              <a:rPr lang="es-ES" sz="4400" b="1" dirty="0">
                <a:solidFill>
                  <a:schemeClr val="bg1"/>
                </a:solidFill>
                <a:latin typeface="Ubuntu" panose="020B0504030602030204" pitchFamily="34" charset="0"/>
              </a:rPr>
              <a:t> es fundamentalmente diferente</a:t>
            </a:r>
            <a:endParaRPr lang="en-US" sz="4400" b="1" dirty="0">
              <a:solidFill>
                <a:schemeClr val="bg1"/>
              </a:solidFill>
              <a:latin typeface="Ubuntu" panose="020B0504030602030204" pitchFamily="34" charset="0"/>
            </a:endParaRPr>
          </a:p>
        </p:txBody>
      </p:sp>
      <p:pic>
        <p:nvPicPr>
          <p:cNvPr id="3" name="Graphic 2">
            <a:extLst>
              <a:ext uri="{FF2B5EF4-FFF2-40B4-BE49-F238E27FC236}">
                <a16:creationId xmlns:a16="http://schemas.microsoft.com/office/drawing/2014/main" id="{8BB7CFEB-5ABB-CFD3-8469-CB6BB5081B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1495" y="2035237"/>
            <a:ext cx="1587163" cy="1587163"/>
          </a:xfrm>
          <a:prstGeom prst="rect">
            <a:avLst/>
          </a:prstGeom>
        </p:spPr>
      </p:pic>
      <p:sp>
        <p:nvSpPr>
          <p:cNvPr id="4" name="Rectangle 3">
            <a:extLst>
              <a:ext uri="{FF2B5EF4-FFF2-40B4-BE49-F238E27FC236}">
                <a16:creationId xmlns:a16="http://schemas.microsoft.com/office/drawing/2014/main" id="{19F60E89-EAF7-15C7-F267-A6FC957F8397}"/>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0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C96F8A-1DDB-0E10-B944-6D90AD7706A5}"/>
              </a:ext>
            </a:extLst>
          </p:cNvPr>
          <p:cNvPicPr>
            <a:picLocks noChangeAspect="1"/>
          </p:cNvPicPr>
          <p:nvPr/>
        </p:nvPicPr>
        <p:blipFill>
          <a:blip r:embed="rId3">
            <a:duotone>
              <a:schemeClr val="accent1">
                <a:shade val="45000"/>
                <a:satMod val="135000"/>
              </a:schemeClr>
              <a:prstClr val="white"/>
            </a:duotone>
          </a:blip>
          <a:stretch>
            <a:fillRect/>
          </a:stretch>
        </p:blipFill>
        <p:spPr>
          <a:xfrm>
            <a:off x="1680557" y="4141342"/>
            <a:ext cx="1078510" cy="1078510"/>
          </a:xfrm>
          <a:prstGeom prst="rect">
            <a:avLst/>
          </a:prstGeom>
        </p:spPr>
      </p:pic>
      <p:grpSp>
        <p:nvGrpSpPr>
          <p:cNvPr id="30" name="Group 29">
            <a:extLst>
              <a:ext uri="{FF2B5EF4-FFF2-40B4-BE49-F238E27FC236}">
                <a16:creationId xmlns:a16="http://schemas.microsoft.com/office/drawing/2014/main" id="{FBF2DE75-9396-485B-F90E-B5770BDE3180}"/>
              </a:ext>
            </a:extLst>
          </p:cNvPr>
          <p:cNvGrpSpPr/>
          <p:nvPr/>
        </p:nvGrpSpPr>
        <p:grpSpPr>
          <a:xfrm>
            <a:off x="1413088" y="2180089"/>
            <a:ext cx="1606804" cy="1934811"/>
            <a:chOff x="1411657" y="1950309"/>
            <a:chExt cx="1606804" cy="1934811"/>
          </a:xfrm>
        </p:grpSpPr>
        <p:grpSp>
          <p:nvGrpSpPr>
            <p:cNvPr id="11" name="Grupo 15">
              <a:extLst>
                <a:ext uri="{FF2B5EF4-FFF2-40B4-BE49-F238E27FC236}">
                  <a16:creationId xmlns:a16="http://schemas.microsoft.com/office/drawing/2014/main" id="{70E055FE-2A29-875B-58C0-1C5FB593C7FE}"/>
                </a:ext>
              </a:extLst>
            </p:cNvPr>
            <p:cNvGrpSpPr/>
            <p:nvPr/>
          </p:nvGrpSpPr>
          <p:grpSpPr>
            <a:xfrm>
              <a:off x="1421163" y="1950309"/>
              <a:ext cx="798649" cy="1001487"/>
              <a:chOff x="1062844" y="3429000"/>
              <a:chExt cx="1119886" cy="1494864"/>
            </a:xfrm>
          </p:grpSpPr>
          <p:pic>
            <p:nvPicPr>
              <p:cNvPr id="12" name="Picture 20">
                <a:extLst>
                  <a:ext uri="{FF2B5EF4-FFF2-40B4-BE49-F238E27FC236}">
                    <a16:creationId xmlns:a16="http://schemas.microsoft.com/office/drawing/2014/main" id="{9EDF10B8-84B3-3274-253F-6692F263A882}"/>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Terraform and HCL - IntelliJ IDEs Plugin | Marketplace">
                <a:extLst>
                  <a:ext uri="{FF2B5EF4-FFF2-40B4-BE49-F238E27FC236}">
                    <a16:creationId xmlns:a16="http://schemas.microsoft.com/office/drawing/2014/main" id="{2991A49C-137D-4F56-84F2-1AD1549DC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081" y="3987615"/>
                <a:ext cx="416862" cy="4168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upo 16">
              <a:extLst>
                <a:ext uri="{FF2B5EF4-FFF2-40B4-BE49-F238E27FC236}">
                  <a16:creationId xmlns:a16="http://schemas.microsoft.com/office/drawing/2014/main" id="{AE4DC697-7BBC-D41A-D3F2-3D2E8830647C}"/>
                </a:ext>
              </a:extLst>
            </p:cNvPr>
            <p:cNvGrpSpPr/>
            <p:nvPr/>
          </p:nvGrpSpPr>
          <p:grpSpPr>
            <a:xfrm>
              <a:off x="2219812" y="1997020"/>
              <a:ext cx="798649" cy="1001487"/>
              <a:chOff x="2245110" y="3429000"/>
              <a:chExt cx="1119886" cy="1494864"/>
            </a:xfrm>
          </p:grpSpPr>
          <p:pic>
            <p:nvPicPr>
              <p:cNvPr id="15" name="Picture 20">
                <a:extLst>
                  <a:ext uri="{FF2B5EF4-FFF2-40B4-BE49-F238E27FC236}">
                    <a16:creationId xmlns:a16="http://schemas.microsoft.com/office/drawing/2014/main" id="{168EB49F-4C88-F272-A0FC-1743A3409C8D}"/>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2245110" y="3429000"/>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Kubernetes">
                <a:extLst>
                  <a:ext uri="{FF2B5EF4-FFF2-40B4-BE49-F238E27FC236}">
                    <a16:creationId xmlns:a16="http://schemas.microsoft.com/office/drawing/2014/main" id="{57F3D1F8-D249-8C38-C607-6C103FCB3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4208" y="4047025"/>
                <a:ext cx="357452" cy="3574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upo 17">
              <a:extLst>
                <a:ext uri="{FF2B5EF4-FFF2-40B4-BE49-F238E27FC236}">
                  <a16:creationId xmlns:a16="http://schemas.microsoft.com/office/drawing/2014/main" id="{F4389DCE-A88C-37A3-BA9E-E3112FE741EB}"/>
                </a:ext>
              </a:extLst>
            </p:cNvPr>
            <p:cNvGrpSpPr/>
            <p:nvPr/>
          </p:nvGrpSpPr>
          <p:grpSpPr>
            <a:xfrm>
              <a:off x="1411657" y="2852222"/>
              <a:ext cx="817659" cy="1032898"/>
              <a:chOff x="1062844" y="4745221"/>
              <a:chExt cx="1119886" cy="1494864"/>
            </a:xfrm>
          </p:grpSpPr>
          <p:pic>
            <p:nvPicPr>
              <p:cNvPr id="18" name="Picture 20">
                <a:extLst>
                  <a:ext uri="{FF2B5EF4-FFF2-40B4-BE49-F238E27FC236}">
                    <a16:creationId xmlns:a16="http://schemas.microsoft.com/office/drawing/2014/main" id="{986DF05D-00E9-1CC0-7AD1-21A9B8D16682}"/>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61" r="13524"/>
              <a:stretch/>
            </p:blipFill>
            <p:spPr bwMode="auto">
              <a:xfrm>
                <a:off x="1062844" y="4745221"/>
                <a:ext cx="1119886" cy="14948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descr="Ansible · GitHub">
                <a:extLst>
                  <a:ext uri="{FF2B5EF4-FFF2-40B4-BE49-F238E27FC236}">
                    <a16:creationId xmlns:a16="http://schemas.microsoft.com/office/drawing/2014/main" id="{A97985EF-4E1C-683D-192E-3CF2511AA5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4081" y="5238598"/>
                <a:ext cx="502459" cy="502459"/>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30">
              <a:extLst>
                <a:ext uri="{FF2B5EF4-FFF2-40B4-BE49-F238E27FC236}">
                  <a16:creationId xmlns:a16="http://schemas.microsoft.com/office/drawing/2014/main" id="{F47EA7A0-8FA3-E836-B75D-394957F4E8CB}"/>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42427" y="3038225"/>
              <a:ext cx="735469" cy="7354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40DC0AEA-A80B-E22F-EF4E-F0AF5F0DC50E}"/>
              </a:ext>
            </a:extLst>
          </p:cNvPr>
          <p:cNvSpPr>
            <a:spLocks noGrp="1"/>
          </p:cNvSpPr>
          <p:nvPr>
            <p:ph type="title"/>
          </p:nvPr>
        </p:nvSpPr>
        <p:spPr>
          <a:xfrm>
            <a:off x="3618724" y="190046"/>
            <a:ext cx="4613476" cy="575195"/>
          </a:xfrm>
        </p:spPr>
        <p:txBody>
          <a:bodyPr/>
          <a:lstStyle/>
          <a:p>
            <a:r>
              <a:rPr lang="en-US" dirty="0" err="1"/>
              <a:t>GitOps</a:t>
            </a:r>
            <a:r>
              <a:rPr lang="en-US" dirty="0"/>
              <a:t> vs </a:t>
            </a:r>
            <a:r>
              <a:rPr lang="en-US" dirty="0" err="1"/>
              <a:t>IaC</a:t>
            </a:r>
            <a:endParaRPr lang="en-US" dirty="0"/>
          </a:p>
        </p:txBody>
      </p:sp>
      <p:sp>
        <p:nvSpPr>
          <p:cNvPr id="24" name="Rectangle: Rounded Corners 23">
            <a:extLst>
              <a:ext uri="{FF2B5EF4-FFF2-40B4-BE49-F238E27FC236}">
                <a16:creationId xmlns:a16="http://schemas.microsoft.com/office/drawing/2014/main" id="{DFCACB6A-E3CA-3E98-2A74-276DC58BB4F1}"/>
              </a:ext>
            </a:extLst>
          </p:cNvPr>
          <p:cNvSpPr/>
          <p:nvPr/>
        </p:nvSpPr>
        <p:spPr>
          <a:xfrm>
            <a:off x="1136893" y="1697772"/>
            <a:ext cx="2208385" cy="2714637"/>
          </a:xfrm>
          <a:prstGeom prst="roundRect">
            <a:avLst>
              <a:gd name="adj" fmla="val 12895"/>
            </a:avLst>
          </a:prstGeom>
          <a:solidFill>
            <a:schemeClr val="accent1">
              <a:lumMod val="75000"/>
              <a:alpha val="19000"/>
            </a:schemeClr>
          </a:solidFill>
          <a:ln>
            <a:solidFill>
              <a:srgbClr val="164E5C">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7" name="TextBox 26">
            <a:extLst>
              <a:ext uri="{FF2B5EF4-FFF2-40B4-BE49-F238E27FC236}">
                <a16:creationId xmlns:a16="http://schemas.microsoft.com/office/drawing/2014/main" id="{86CBB561-856E-5D9B-8FA6-671530FF479E}"/>
              </a:ext>
            </a:extLst>
          </p:cNvPr>
          <p:cNvSpPr txBox="1"/>
          <p:nvPr/>
        </p:nvSpPr>
        <p:spPr>
          <a:xfrm>
            <a:off x="4666118" y="2852222"/>
            <a:ext cx="3604435" cy="923330"/>
          </a:xfrm>
          <a:prstGeom prst="rect">
            <a:avLst/>
          </a:prstGeom>
          <a:noFill/>
        </p:spPr>
        <p:txBody>
          <a:bodyPr wrap="square" rtlCol="0">
            <a:spAutoFit/>
          </a:bodyPr>
          <a:lstStyle/>
          <a:p>
            <a:r>
              <a:rPr lang="en-US" dirty="0" err="1">
                <a:solidFill>
                  <a:schemeClr val="bg1"/>
                </a:solidFill>
                <a:latin typeface="+mj-lt"/>
              </a:rPr>
              <a:t>Kubectl</a:t>
            </a:r>
            <a:r>
              <a:rPr lang="en-US" dirty="0">
                <a:solidFill>
                  <a:schemeClr val="bg1"/>
                </a:solidFill>
                <a:latin typeface="+mj-lt"/>
              </a:rPr>
              <a:t> apply</a:t>
            </a:r>
          </a:p>
          <a:p>
            <a:r>
              <a:rPr lang="en-US" dirty="0">
                <a:solidFill>
                  <a:schemeClr val="bg1"/>
                </a:solidFill>
                <a:latin typeface="+mj-lt"/>
              </a:rPr>
              <a:t>Terraform apply</a:t>
            </a:r>
          </a:p>
          <a:p>
            <a:r>
              <a:rPr lang="en-US" dirty="0">
                <a:solidFill>
                  <a:schemeClr val="bg1"/>
                </a:solidFill>
                <a:latin typeface="+mj-lt"/>
              </a:rPr>
              <a:t>Ansible playbook</a:t>
            </a:r>
          </a:p>
        </p:txBody>
      </p:sp>
      <p:pic>
        <p:nvPicPr>
          <p:cNvPr id="4" name="Graphic 3">
            <a:extLst>
              <a:ext uri="{FF2B5EF4-FFF2-40B4-BE49-F238E27FC236}">
                <a16:creationId xmlns:a16="http://schemas.microsoft.com/office/drawing/2014/main" id="{339A9F2E-51F2-26D2-7336-F518FB47DC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19643" y="3127842"/>
            <a:ext cx="477752" cy="477752"/>
          </a:xfrm>
          <a:prstGeom prst="rect">
            <a:avLst/>
          </a:prstGeom>
        </p:spPr>
      </p:pic>
      <p:pic>
        <p:nvPicPr>
          <p:cNvPr id="7" name="Graphic 6">
            <a:extLst>
              <a:ext uri="{FF2B5EF4-FFF2-40B4-BE49-F238E27FC236}">
                <a16:creationId xmlns:a16="http://schemas.microsoft.com/office/drawing/2014/main" id="{CA601004-BAEF-C2B9-28F4-EA17ADFA7F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05430" y="3062557"/>
            <a:ext cx="477752" cy="477752"/>
          </a:xfrm>
          <a:prstGeom prst="rect">
            <a:avLst/>
          </a:prstGeom>
        </p:spPr>
      </p:pic>
      <p:sp>
        <p:nvSpPr>
          <p:cNvPr id="8" name="TextBox 7">
            <a:extLst>
              <a:ext uri="{FF2B5EF4-FFF2-40B4-BE49-F238E27FC236}">
                <a16:creationId xmlns:a16="http://schemas.microsoft.com/office/drawing/2014/main" id="{C3FB4C4F-A38A-60F4-C4A9-A2172B5D9FBB}"/>
              </a:ext>
            </a:extLst>
          </p:cNvPr>
          <p:cNvSpPr txBox="1"/>
          <p:nvPr/>
        </p:nvSpPr>
        <p:spPr>
          <a:xfrm>
            <a:off x="1310916" y="1810757"/>
            <a:ext cx="1839662" cy="369332"/>
          </a:xfrm>
          <a:prstGeom prst="rect">
            <a:avLst/>
          </a:prstGeom>
          <a:noFill/>
        </p:spPr>
        <p:txBody>
          <a:bodyPr wrap="square" rtlCol="0">
            <a:spAutoFit/>
          </a:bodyPr>
          <a:lstStyle/>
          <a:p>
            <a:r>
              <a:rPr lang="en-US" b="0" i="0" dirty="0">
                <a:solidFill>
                  <a:schemeClr val="accent1">
                    <a:lumMod val="75000"/>
                  </a:schemeClr>
                </a:solidFill>
                <a:effectLst/>
                <a:latin typeface="Ubuntu" panose="020B0504030602030204" pitchFamily="34" charset="0"/>
              </a:rPr>
              <a:t>Estado </a:t>
            </a:r>
            <a:r>
              <a:rPr lang="en-US" b="0" i="0" dirty="0" err="1">
                <a:solidFill>
                  <a:schemeClr val="accent1">
                    <a:lumMod val="75000"/>
                  </a:schemeClr>
                </a:solidFill>
                <a:effectLst/>
                <a:latin typeface="Ubuntu" panose="020B0504030602030204" pitchFamily="34" charset="0"/>
              </a:rPr>
              <a:t>deseado</a:t>
            </a:r>
            <a:endParaRPr lang="en-US" dirty="0">
              <a:solidFill>
                <a:schemeClr val="accent1">
                  <a:lumMod val="75000"/>
                </a:schemeClr>
              </a:solidFill>
              <a:latin typeface="Ubuntu" panose="020B0504030602030204" pitchFamily="34" charset="0"/>
            </a:endParaRPr>
          </a:p>
        </p:txBody>
      </p:sp>
      <p:sp>
        <p:nvSpPr>
          <p:cNvPr id="9" name="TextBox 8">
            <a:extLst>
              <a:ext uri="{FF2B5EF4-FFF2-40B4-BE49-F238E27FC236}">
                <a16:creationId xmlns:a16="http://schemas.microsoft.com/office/drawing/2014/main" id="{1B3EE9E2-B294-CAFD-7126-7510CE38FACA}"/>
              </a:ext>
            </a:extLst>
          </p:cNvPr>
          <p:cNvSpPr txBox="1"/>
          <p:nvPr/>
        </p:nvSpPr>
        <p:spPr>
          <a:xfrm>
            <a:off x="8991213" y="2099862"/>
            <a:ext cx="1839662" cy="369332"/>
          </a:xfrm>
          <a:prstGeom prst="rect">
            <a:avLst/>
          </a:prstGeom>
          <a:noFill/>
        </p:spPr>
        <p:txBody>
          <a:bodyPr wrap="square" rtlCol="0">
            <a:spAutoFit/>
          </a:bodyPr>
          <a:lstStyle/>
          <a:p>
            <a:r>
              <a:rPr lang="en-US" dirty="0">
                <a:solidFill>
                  <a:schemeClr val="bg1"/>
                </a:solidFill>
                <a:latin typeface="Ubuntu" panose="020B0504030602030204" pitchFamily="34" charset="0"/>
              </a:rPr>
              <a:t>Estado  actual</a:t>
            </a:r>
          </a:p>
        </p:txBody>
      </p:sp>
      <p:grpSp>
        <p:nvGrpSpPr>
          <p:cNvPr id="22" name="Group 21">
            <a:extLst>
              <a:ext uri="{FF2B5EF4-FFF2-40B4-BE49-F238E27FC236}">
                <a16:creationId xmlns:a16="http://schemas.microsoft.com/office/drawing/2014/main" id="{8A367482-F866-6CB0-6923-CC8F2119F2EE}"/>
              </a:ext>
            </a:extLst>
          </p:cNvPr>
          <p:cNvGrpSpPr/>
          <p:nvPr/>
        </p:nvGrpSpPr>
        <p:grpSpPr>
          <a:xfrm>
            <a:off x="4436936" y="2126713"/>
            <a:ext cx="2876408" cy="3724726"/>
            <a:chOff x="6380281" y="4760659"/>
            <a:chExt cx="2876408" cy="2914605"/>
          </a:xfrm>
        </p:grpSpPr>
        <p:sp>
          <p:nvSpPr>
            <p:cNvPr id="23" name="Rectangle: Rounded Corners 22">
              <a:extLst>
                <a:ext uri="{FF2B5EF4-FFF2-40B4-BE49-F238E27FC236}">
                  <a16:creationId xmlns:a16="http://schemas.microsoft.com/office/drawing/2014/main" id="{D6E1402C-C5C5-8535-A9BE-5AE847B9BD36}"/>
                </a:ext>
              </a:extLst>
            </p:cNvPr>
            <p:cNvSpPr/>
            <p:nvPr/>
          </p:nvSpPr>
          <p:spPr>
            <a:xfrm>
              <a:off x="6380281" y="4962548"/>
              <a:ext cx="2876408" cy="2712716"/>
            </a:xfrm>
            <a:prstGeom prst="roundRect">
              <a:avLst>
                <a:gd name="adj" fmla="val 12895"/>
              </a:avLst>
            </a:prstGeom>
            <a:solidFill>
              <a:srgbClr val="C0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EE4650E-4819-F9B9-8EFB-996F62D33FED}"/>
                </a:ext>
              </a:extLst>
            </p:cNvPr>
            <p:cNvSpPr/>
            <p:nvPr/>
          </p:nvSpPr>
          <p:spPr>
            <a:xfrm>
              <a:off x="7515147" y="4760659"/>
              <a:ext cx="446955" cy="372471"/>
            </a:xfrm>
            <a:custGeom>
              <a:avLst/>
              <a:gdLst>
                <a:gd name="connsiteX0" fmla="*/ 223039 w 645868"/>
                <a:gd name="connsiteY0" fmla="*/ 196121 h 645868"/>
                <a:gd name="connsiteX1" fmla="*/ 204011 w 645868"/>
                <a:gd name="connsiteY1" fmla="*/ 204011 h 645868"/>
                <a:gd name="connsiteX2" fmla="*/ 204011 w 645868"/>
                <a:gd name="connsiteY2" fmla="*/ 242067 h 645868"/>
                <a:gd name="connsiteX3" fmla="*/ 284882 w 645868"/>
                <a:gd name="connsiteY3" fmla="*/ 322933 h 645868"/>
                <a:gd name="connsiteX4" fmla="*/ 204011 w 645868"/>
                <a:gd name="connsiteY4" fmla="*/ 403799 h 645868"/>
                <a:gd name="connsiteX5" fmla="*/ 204011 w 645868"/>
                <a:gd name="connsiteY5" fmla="*/ 441855 h 645868"/>
                <a:gd name="connsiteX6" fmla="*/ 223041 w 645868"/>
                <a:gd name="connsiteY6" fmla="*/ 449739 h 645868"/>
                <a:gd name="connsiteX7" fmla="*/ 242067 w 645868"/>
                <a:gd name="connsiteY7" fmla="*/ 441855 h 645868"/>
                <a:gd name="connsiteX8" fmla="*/ 322933 w 645868"/>
                <a:gd name="connsiteY8" fmla="*/ 360984 h 645868"/>
                <a:gd name="connsiteX9" fmla="*/ 403799 w 645868"/>
                <a:gd name="connsiteY9" fmla="*/ 441855 h 645868"/>
                <a:gd name="connsiteX10" fmla="*/ 422826 w 645868"/>
                <a:gd name="connsiteY10" fmla="*/ 449739 h 645868"/>
                <a:gd name="connsiteX11" fmla="*/ 441855 w 645868"/>
                <a:gd name="connsiteY11" fmla="*/ 441855 h 645868"/>
                <a:gd name="connsiteX12" fmla="*/ 441855 w 645868"/>
                <a:gd name="connsiteY12" fmla="*/ 403799 h 645868"/>
                <a:gd name="connsiteX13" fmla="*/ 360984 w 645868"/>
                <a:gd name="connsiteY13" fmla="*/ 322933 h 645868"/>
                <a:gd name="connsiteX14" fmla="*/ 441855 w 645868"/>
                <a:gd name="connsiteY14" fmla="*/ 242067 h 645868"/>
                <a:gd name="connsiteX15" fmla="*/ 441855 w 645868"/>
                <a:gd name="connsiteY15" fmla="*/ 204011 h 645868"/>
                <a:gd name="connsiteX16" fmla="*/ 403799 w 645868"/>
                <a:gd name="connsiteY16" fmla="*/ 204011 h 645868"/>
                <a:gd name="connsiteX17" fmla="*/ 322933 w 645868"/>
                <a:gd name="connsiteY17" fmla="*/ 284882 h 645868"/>
                <a:gd name="connsiteX18" fmla="*/ 242067 w 645868"/>
                <a:gd name="connsiteY18" fmla="*/ 204011 h 645868"/>
                <a:gd name="connsiteX19" fmla="*/ 223039 w 645868"/>
                <a:gd name="connsiteY19" fmla="*/ 196121 h 645868"/>
                <a:gd name="connsiteX20" fmla="*/ 322934 w 645868"/>
                <a:gd name="connsiteY20" fmla="*/ 0 h 645868"/>
                <a:gd name="connsiteX21" fmla="*/ 645868 w 645868"/>
                <a:gd name="connsiteY21" fmla="*/ 322934 h 645868"/>
                <a:gd name="connsiteX22" fmla="*/ 322934 w 645868"/>
                <a:gd name="connsiteY22" fmla="*/ 645868 h 645868"/>
                <a:gd name="connsiteX23" fmla="*/ 0 w 645868"/>
                <a:gd name="connsiteY23" fmla="*/ 322934 h 645868"/>
                <a:gd name="connsiteX24" fmla="*/ 322934 w 645868"/>
                <a:gd name="connsiteY24" fmla="*/ 0 h 6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5868" h="645868">
                  <a:moveTo>
                    <a:pt x="223039" y="196121"/>
                  </a:moveTo>
                  <a:cubicBezTo>
                    <a:pt x="216157" y="196121"/>
                    <a:pt x="209274" y="198751"/>
                    <a:pt x="204011" y="204011"/>
                  </a:cubicBezTo>
                  <a:cubicBezTo>
                    <a:pt x="193491" y="214536"/>
                    <a:pt x="193491" y="231542"/>
                    <a:pt x="204011" y="242067"/>
                  </a:cubicBezTo>
                  <a:lnTo>
                    <a:pt x="284882" y="322933"/>
                  </a:lnTo>
                  <a:lnTo>
                    <a:pt x="204011" y="403799"/>
                  </a:lnTo>
                  <a:cubicBezTo>
                    <a:pt x="193491" y="414325"/>
                    <a:pt x="193491" y="431330"/>
                    <a:pt x="204011" y="441855"/>
                  </a:cubicBezTo>
                  <a:cubicBezTo>
                    <a:pt x="209259" y="447104"/>
                    <a:pt x="216148" y="449739"/>
                    <a:pt x="223041" y="449739"/>
                  </a:cubicBezTo>
                  <a:cubicBezTo>
                    <a:pt x="229929" y="449739"/>
                    <a:pt x="236818" y="447104"/>
                    <a:pt x="242067" y="441855"/>
                  </a:cubicBezTo>
                  <a:lnTo>
                    <a:pt x="322933" y="360984"/>
                  </a:lnTo>
                  <a:lnTo>
                    <a:pt x="403799" y="441855"/>
                  </a:lnTo>
                  <a:cubicBezTo>
                    <a:pt x="409048" y="447104"/>
                    <a:pt x="415937" y="449739"/>
                    <a:pt x="422826" y="449739"/>
                  </a:cubicBezTo>
                  <a:cubicBezTo>
                    <a:pt x="429718" y="449739"/>
                    <a:pt x="436607" y="447104"/>
                    <a:pt x="441855" y="441855"/>
                  </a:cubicBezTo>
                  <a:cubicBezTo>
                    <a:pt x="452375" y="431330"/>
                    <a:pt x="452375" y="414325"/>
                    <a:pt x="441855" y="403799"/>
                  </a:cubicBezTo>
                  <a:lnTo>
                    <a:pt x="360984" y="322933"/>
                  </a:lnTo>
                  <a:lnTo>
                    <a:pt x="441855" y="242067"/>
                  </a:lnTo>
                  <a:cubicBezTo>
                    <a:pt x="452375" y="231542"/>
                    <a:pt x="452375" y="214536"/>
                    <a:pt x="441855" y="204011"/>
                  </a:cubicBezTo>
                  <a:cubicBezTo>
                    <a:pt x="431330" y="193491"/>
                    <a:pt x="414325" y="193491"/>
                    <a:pt x="403799" y="204011"/>
                  </a:cubicBezTo>
                  <a:lnTo>
                    <a:pt x="322933" y="284882"/>
                  </a:lnTo>
                  <a:lnTo>
                    <a:pt x="242067" y="204011"/>
                  </a:lnTo>
                  <a:cubicBezTo>
                    <a:pt x="236805" y="198751"/>
                    <a:pt x="229922" y="196121"/>
                    <a:pt x="223039" y="196121"/>
                  </a:cubicBezTo>
                  <a:close/>
                  <a:moveTo>
                    <a:pt x="322934" y="0"/>
                  </a:moveTo>
                  <a:cubicBezTo>
                    <a:pt x="501007" y="0"/>
                    <a:pt x="645868" y="144861"/>
                    <a:pt x="645868" y="322934"/>
                  </a:cubicBezTo>
                  <a:cubicBezTo>
                    <a:pt x="645868" y="501007"/>
                    <a:pt x="501007" y="645868"/>
                    <a:pt x="322934" y="645868"/>
                  </a:cubicBezTo>
                  <a:cubicBezTo>
                    <a:pt x="144861" y="645868"/>
                    <a:pt x="0" y="501007"/>
                    <a:pt x="0" y="322934"/>
                  </a:cubicBezTo>
                  <a:cubicBezTo>
                    <a:pt x="0" y="144861"/>
                    <a:pt x="144861" y="0"/>
                    <a:pt x="322934" y="0"/>
                  </a:cubicBezTo>
                  <a:close/>
                </a:path>
              </a:pathLst>
            </a:custGeom>
            <a:solidFill>
              <a:srgbClr val="E04E59"/>
            </a:solidFill>
            <a:ln w="1246" cap="flat">
              <a:noFill/>
              <a:prstDash val="solid"/>
              <a:miter/>
            </a:ln>
          </p:spPr>
          <p:txBody>
            <a:bodyPr rtlCol="0" anchor="ctr"/>
            <a:lstStyle/>
            <a:p>
              <a:endParaRPr lang="en-US" dirty="0"/>
            </a:p>
          </p:txBody>
        </p:sp>
      </p:grpSp>
      <p:grpSp>
        <p:nvGrpSpPr>
          <p:cNvPr id="28" name="Group 27">
            <a:extLst>
              <a:ext uri="{FF2B5EF4-FFF2-40B4-BE49-F238E27FC236}">
                <a16:creationId xmlns:a16="http://schemas.microsoft.com/office/drawing/2014/main" id="{888BF92A-7DBB-0ACA-13BC-700AE61D5568}"/>
              </a:ext>
            </a:extLst>
          </p:cNvPr>
          <p:cNvGrpSpPr/>
          <p:nvPr/>
        </p:nvGrpSpPr>
        <p:grpSpPr>
          <a:xfrm>
            <a:off x="8434618" y="2087908"/>
            <a:ext cx="2784141" cy="1988188"/>
            <a:chOff x="8099988" y="1005387"/>
            <a:chExt cx="2528933" cy="1794337"/>
          </a:xfrm>
        </p:grpSpPr>
        <p:sp>
          <p:nvSpPr>
            <p:cNvPr id="3" name="Rectangle: Rounded Corners 2">
              <a:extLst>
                <a:ext uri="{FF2B5EF4-FFF2-40B4-BE49-F238E27FC236}">
                  <a16:creationId xmlns:a16="http://schemas.microsoft.com/office/drawing/2014/main" id="{29C97751-B5C6-C1F4-1F1C-109F5CE9B029}"/>
                </a:ext>
              </a:extLst>
            </p:cNvPr>
            <p:cNvSpPr/>
            <p:nvPr/>
          </p:nvSpPr>
          <p:spPr>
            <a:xfrm>
              <a:off x="8099988" y="1005387"/>
              <a:ext cx="2528933" cy="1794337"/>
            </a:xfrm>
            <a:prstGeom prst="roundRect">
              <a:avLst>
                <a:gd name="adj" fmla="val 6237"/>
              </a:avLst>
            </a:prstGeom>
            <a:solidFill>
              <a:schemeClr val="accent6">
                <a:lumMod val="75000"/>
                <a:alpha val="34000"/>
              </a:schemeClr>
            </a:solidFill>
            <a:ln w="381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descr="Amazon anuncia 5 nuevos proyectos solares para impulsar operaciones en  Australia, China y EE.UU. - Masterhacks Blog">
              <a:extLst>
                <a:ext uri="{FF2B5EF4-FFF2-40B4-BE49-F238E27FC236}">
                  <a16:creationId xmlns:a16="http://schemas.microsoft.com/office/drawing/2014/main" id="{0BCA8A8C-54AA-4BA6-317C-282DE77F3D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05801" y="1372144"/>
              <a:ext cx="907398" cy="61664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14" descr="Kubernetes">
              <a:extLst>
                <a:ext uri="{FF2B5EF4-FFF2-40B4-BE49-F238E27FC236}">
                  <a16:creationId xmlns:a16="http://schemas.microsoft.com/office/drawing/2014/main" id="{77C9B405-A2D0-3AC0-8485-C969E88C3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91179" y="1988786"/>
              <a:ext cx="655666" cy="7201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B06A406-269D-7006-A035-4F6ED9F62446}"/>
                </a:ext>
              </a:extLst>
            </p:cNvPr>
            <p:cNvPicPr>
              <a:picLocks noChangeAspect="1"/>
            </p:cNvPicPr>
            <p:nvPr/>
          </p:nvPicPr>
          <p:blipFill>
            <a:blip r:embed="rId12">
              <a:duotone>
                <a:schemeClr val="bg2">
                  <a:shade val="45000"/>
                  <a:satMod val="135000"/>
                </a:schemeClr>
                <a:prstClr val="white"/>
              </a:duotone>
            </a:blip>
            <a:stretch>
              <a:fillRect/>
            </a:stretch>
          </p:blipFill>
          <p:spPr>
            <a:xfrm>
              <a:off x="8333831" y="1693607"/>
              <a:ext cx="828895" cy="828895"/>
            </a:xfrm>
            <a:prstGeom prst="rect">
              <a:avLst/>
            </a:prstGeom>
            <a:ln>
              <a:noFill/>
            </a:ln>
          </p:spPr>
        </p:pic>
      </p:grpSp>
      <p:sp>
        <p:nvSpPr>
          <p:cNvPr id="31" name="Rectangle 30">
            <a:extLst>
              <a:ext uri="{FF2B5EF4-FFF2-40B4-BE49-F238E27FC236}">
                <a16:creationId xmlns:a16="http://schemas.microsoft.com/office/drawing/2014/main" id="{F6BF4E0C-F086-80D0-6220-5929714D0510}"/>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18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E5F9430-6A19-12DB-28CC-50D8CB56A22B}"/>
              </a:ext>
            </a:extLst>
          </p:cNvPr>
          <p:cNvSpPr>
            <a:spLocks noGrp="1"/>
          </p:cNvSpPr>
          <p:nvPr>
            <p:ph type="title"/>
          </p:nvPr>
        </p:nvSpPr>
        <p:spPr/>
        <p:txBody>
          <a:bodyPr/>
          <a:lstStyle/>
          <a:p>
            <a:r>
              <a:rPr lang="en-MX" dirty="0">
                <a:solidFill>
                  <a:schemeClr val="bg1"/>
                </a:solidFill>
                <a:latin typeface="Ubuntu" panose="020B0504030602030204" pitchFamily="34" charset="0"/>
              </a:rPr>
              <a:t>Mientras que en la IaC traidicional:</a:t>
            </a:r>
            <a:endParaRPr lang="en-US" dirty="0"/>
          </a:p>
        </p:txBody>
      </p:sp>
      <p:sp>
        <p:nvSpPr>
          <p:cNvPr id="2" name="Freeform: Shape 1">
            <a:extLst>
              <a:ext uri="{FF2B5EF4-FFF2-40B4-BE49-F238E27FC236}">
                <a16:creationId xmlns:a16="http://schemas.microsoft.com/office/drawing/2014/main" id="{13F8867B-6740-3664-5AAC-8D6F77627882}"/>
              </a:ext>
            </a:extLst>
          </p:cNvPr>
          <p:cNvSpPr/>
          <p:nvPr/>
        </p:nvSpPr>
        <p:spPr>
          <a:xfrm>
            <a:off x="2026827" y="3776145"/>
            <a:ext cx="415361" cy="299000"/>
          </a:xfrm>
          <a:custGeom>
            <a:avLst/>
            <a:gdLst>
              <a:gd name="connsiteX0" fmla="*/ 3105674 w 3185149"/>
              <a:gd name="connsiteY0" fmla="*/ 462784 h 2304140"/>
              <a:gd name="connsiteX1" fmla="*/ 1343730 w 3185149"/>
              <a:gd name="connsiteY1" fmla="*/ 2224677 h 2304140"/>
              <a:gd name="connsiteX2" fmla="*/ 1152095 w 3185149"/>
              <a:gd name="connsiteY2" fmla="*/ 2304141 h 2304140"/>
              <a:gd name="connsiteX3" fmla="*/ 960460 w 3185149"/>
              <a:gd name="connsiteY3" fmla="*/ 2224677 h 2304140"/>
              <a:gd name="connsiteX4" fmla="*/ 79513 w 3185149"/>
              <a:gd name="connsiteY4" fmla="*/ 1343730 h 2304140"/>
              <a:gd name="connsiteX5" fmla="*/ 79513 w 3185149"/>
              <a:gd name="connsiteY5" fmla="*/ 960460 h 2304140"/>
              <a:gd name="connsiteX6" fmla="*/ 462784 w 3185149"/>
              <a:gd name="connsiteY6" fmla="*/ 960460 h 2304140"/>
              <a:gd name="connsiteX7" fmla="*/ 1152095 w 3185149"/>
              <a:gd name="connsiteY7" fmla="*/ 1649771 h 2304140"/>
              <a:gd name="connsiteX8" fmla="*/ 2722403 w 3185149"/>
              <a:gd name="connsiteY8" fmla="*/ 79513 h 2304140"/>
              <a:gd name="connsiteX9" fmla="*/ 3105674 w 3185149"/>
              <a:gd name="connsiteY9" fmla="*/ 79513 h 2304140"/>
              <a:gd name="connsiteX10" fmla="*/ 3105674 w 3185149"/>
              <a:gd name="connsiteY10" fmla="*/ 462784 h 230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85149" h="2304140">
                <a:moveTo>
                  <a:pt x="3105674" y="462784"/>
                </a:moveTo>
                <a:lnTo>
                  <a:pt x="1343730" y="2224677"/>
                </a:lnTo>
                <a:cubicBezTo>
                  <a:pt x="1290871" y="2277537"/>
                  <a:pt x="1221483" y="2304141"/>
                  <a:pt x="1152095" y="2304141"/>
                </a:cubicBezTo>
                <a:cubicBezTo>
                  <a:pt x="1082707" y="2304141"/>
                  <a:pt x="1013320" y="2277537"/>
                  <a:pt x="960460" y="2224677"/>
                </a:cubicBezTo>
                <a:lnTo>
                  <a:pt x="79513" y="1343730"/>
                </a:lnTo>
                <a:cubicBezTo>
                  <a:pt x="-26504" y="1237763"/>
                  <a:pt x="-26504" y="1066428"/>
                  <a:pt x="79513" y="960460"/>
                </a:cubicBezTo>
                <a:cubicBezTo>
                  <a:pt x="185481" y="854442"/>
                  <a:pt x="356766" y="854442"/>
                  <a:pt x="462784" y="960460"/>
                </a:cubicBezTo>
                <a:lnTo>
                  <a:pt x="1152095" y="1649771"/>
                </a:lnTo>
                <a:lnTo>
                  <a:pt x="2722403" y="79513"/>
                </a:lnTo>
                <a:cubicBezTo>
                  <a:pt x="2828371" y="-26504"/>
                  <a:pt x="2999656" y="-26504"/>
                  <a:pt x="3105674" y="79513"/>
                </a:cubicBezTo>
                <a:cubicBezTo>
                  <a:pt x="3211641" y="185481"/>
                  <a:pt x="3211641" y="356766"/>
                  <a:pt x="3105674" y="462784"/>
                </a:cubicBezTo>
                <a:close/>
              </a:path>
            </a:pathLst>
          </a:custGeom>
          <a:solidFill>
            <a:srgbClr val="55BF5B"/>
          </a:solidFill>
          <a:ln w="12706"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8B35BCF-4FA9-9CA3-F9C3-D34D4342111A}"/>
              </a:ext>
            </a:extLst>
          </p:cNvPr>
          <p:cNvSpPr/>
          <p:nvPr/>
        </p:nvSpPr>
        <p:spPr>
          <a:xfrm>
            <a:off x="1949819" y="2615264"/>
            <a:ext cx="492370" cy="457200"/>
          </a:xfrm>
          <a:custGeom>
            <a:avLst/>
            <a:gdLst>
              <a:gd name="connsiteX0" fmla="*/ 223039 w 645868"/>
              <a:gd name="connsiteY0" fmla="*/ 196121 h 645868"/>
              <a:gd name="connsiteX1" fmla="*/ 204011 w 645868"/>
              <a:gd name="connsiteY1" fmla="*/ 204011 h 645868"/>
              <a:gd name="connsiteX2" fmla="*/ 204011 w 645868"/>
              <a:gd name="connsiteY2" fmla="*/ 242067 h 645868"/>
              <a:gd name="connsiteX3" fmla="*/ 284882 w 645868"/>
              <a:gd name="connsiteY3" fmla="*/ 322933 h 645868"/>
              <a:gd name="connsiteX4" fmla="*/ 204011 w 645868"/>
              <a:gd name="connsiteY4" fmla="*/ 403799 h 645868"/>
              <a:gd name="connsiteX5" fmla="*/ 204011 w 645868"/>
              <a:gd name="connsiteY5" fmla="*/ 441855 h 645868"/>
              <a:gd name="connsiteX6" fmla="*/ 223041 w 645868"/>
              <a:gd name="connsiteY6" fmla="*/ 449739 h 645868"/>
              <a:gd name="connsiteX7" fmla="*/ 242067 w 645868"/>
              <a:gd name="connsiteY7" fmla="*/ 441855 h 645868"/>
              <a:gd name="connsiteX8" fmla="*/ 322933 w 645868"/>
              <a:gd name="connsiteY8" fmla="*/ 360984 h 645868"/>
              <a:gd name="connsiteX9" fmla="*/ 403799 w 645868"/>
              <a:gd name="connsiteY9" fmla="*/ 441855 h 645868"/>
              <a:gd name="connsiteX10" fmla="*/ 422826 w 645868"/>
              <a:gd name="connsiteY10" fmla="*/ 449739 h 645868"/>
              <a:gd name="connsiteX11" fmla="*/ 441855 w 645868"/>
              <a:gd name="connsiteY11" fmla="*/ 441855 h 645868"/>
              <a:gd name="connsiteX12" fmla="*/ 441855 w 645868"/>
              <a:gd name="connsiteY12" fmla="*/ 403799 h 645868"/>
              <a:gd name="connsiteX13" fmla="*/ 360984 w 645868"/>
              <a:gd name="connsiteY13" fmla="*/ 322933 h 645868"/>
              <a:gd name="connsiteX14" fmla="*/ 441855 w 645868"/>
              <a:gd name="connsiteY14" fmla="*/ 242067 h 645868"/>
              <a:gd name="connsiteX15" fmla="*/ 441855 w 645868"/>
              <a:gd name="connsiteY15" fmla="*/ 204011 h 645868"/>
              <a:gd name="connsiteX16" fmla="*/ 403799 w 645868"/>
              <a:gd name="connsiteY16" fmla="*/ 204011 h 645868"/>
              <a:gd name="connsiteX17" fmla="*/ 322933 w 645868"/>
              <a:gd name="connsiteY17" fmla="*/ 284882 h 645868"/>
              <a:gd name="connsiteX18" fmla="*/ 242067 w 645868"/>
              <a:gd name="connsiteY18" fmla="*/ 204011 h 645868"/>
              <a:gd name="connsiteX19" fmla="*/ 223039 w 645868"/>
              <a:gd name="connsiteY19" fmla="*/ 196121 h 645868"/>
              <a:gd name="connsiteX20" fmla="*/ 322934 w 645868"/>
              <a:gd name="connsiteY20" fmla="*/ 0 h 645868"/>
              <a:gd name="connsiteX21" fmla="*/ 645868 w 645868"/>
              <a:gd name="connsiteY21" fmla="*/ 322934 h 645868"/>
              <a:gd name="connsiteX22" fmla="*/ 322934 w 645868"/>
              <a:gd name="connsiteY22" fmla="*/ 645868 h 645868"/>
              <a:gd name="connsiteX23" fmla="*/ 0 w 645868"/>
              <a:gd name="connsiteY23" fmla="*/ 322934 h 645868"/>
              <a:gd name="connsiteX24" fmla="*/ 322934 w 645868"/>
              <a:gd name="connsiteY24" fmla="*/ 0 h 6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5868" h="645868">
                <a:moveTo>
                  <a:pt x="223039" y="196121"/>
                </a:moveTo>
                <a:cubicBezTo>
                  <a:pt x="216157" y="196121"/>
                  <a:pt x="209274" y="198751"/>
                  <a:pt x="204011" y="204011"/>
                </a:cubicBezTo>
                <a:cubicBezTo>
                  <a:pt x="193491" y="214536"/>
                  <a:pt x="193491" y="231542"/>
                  <a:pt x="204011" y="242067"/>
                </a:cubicBezTo>
                <a:lnTo>
                  <a:pt x="284882" y="322933"/>
                </a:lnTo>
                <a:lnTo>
                  <a:pt x="204011" y="403799"/>
                </a:lnTo>
                <a:cubicBezTo>
                  <a:pt x="193491" y="414325"/>
                  <a:pt x="193491" y="431330"/>
                  <a:pt x="204011" y="441855"/>
                </a:cubicBezTo>
                <a:cubicBezTo>
                  <a:pt x="209259" y="447104"/>
                  <a:pt x="216148" y="449739"/>
                  <a:pt x="223041" y="449739"/>
                </a:cubicBezTo>
                <a:cubicBezTo>
                  <a:pt x="229929" y="449739"/>
                  <a:pt x="236818" y="447104"/>
                  <a:pt x="242067" y="441855"/>
                </a:cubicBezTo>
                <a:lnTo>
                  <a:pt x="322933" y="360984"/>
                </a:lnTo>
                <a:lnTo>
                  <a:pt x="403799" y="441855"/>
                </a:lnTo>
                <a:cubicBezTo>
                  <a:pt x="409048" y="447104"/>
                  <a:pt x="415937" y="449739"/>
                  <a:pt x="422826" y="449739"/>
                </a:cubicBezTo>
                <a:cubicBezTo>
                  <a:pt x="429718" y="449739"/>
                  <a:pt x="436607" y="447104"/>
                  <a:pt x="441855" y="441855"/>
                </a:cubicBezTo>
                <a:cubicBezTo>
                  <a:pt x="452375" y="431330"/>
                  <a:pt x="452375" y="414325"/>
                  <a:pt x="441855" y="403799"/>
                </a:cubicBezTo>
                <a:lnTo>
                  <a:pt x="360984" y="322933"/>
                </a:lnTo>
                <a:lnTo>
                  <a:pt x="441855" y="242067"/>
                </a:lnTo>
                <a:cubicBezTo>
                  <a:pt x="452375" y="231542"/>
                  <a:pt x="452375" y="214536"/>
                  <a:pt x="441855" y="204011"/>
                </a:cubicBezTo>
                <a:cubicBezTo>
                  <a:pt x="431330" y="193491"/>
                  <a:pt x="414325" y="193491"/>
                  <a:pt x="403799" y="204011"/>
                </a:cubicBezTo>
                <a:lnTo>
                  <a:pt x="322933" y="284882"/>
                </a:lnTo>
                <a:lnTo>
                  <a:pt x="242067" y="204011"/>
                </a:lnTo>
                <a:cubicBezTo>
                  <a:pt x="236805" y="198751"/>
                  <a:pt x="229922" y="196121"/>
                  <a:pt x="223039" y="196121"/>
                </a:cubicBezTo>
                <a:close/>
                <a:moveTo>
                  <a:pt x="322934" y="0"/>
                </a:moveTo>
                <a:cubicBezTo>
                  <a:pt x="501007" y="0"/>
                  <a:pt x="645868" y="144861"/>
                  <a:pt x="645868" y="322934"/>
                </a:cubicBezTo>
                <a:cubicBezTo>
                  <a:pt x="645868" y="501007"/>
                  <a:pt x="501007" y="645868"/>
                  <a:pt x="322934" y="645868"/>
                </a:cubicBezTo>
                <a:cubicBezTo>
                  <a:pt x="144861" y="645868"/>
                  <a:pt x="0" y="501007"/>
                  <a:pt x="0" y="322934"/>
                </a:cubicBezTo>
                <a:cubicBezTo>
                  <a:pt x="0" y="144861"/>
                  <a:pt x="144861" y="0"/>
                  <a:pt x="322934" y="0"/>
                </a:cubicBezTo>
                <a:close/>
              </a:path>
            </a:pathLst>
          </a:custGeom>
          <a:solidFill>
            <a:srgbClr val="E04E59"/>
          </a:solidFill>
          <a:ln w="1246"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EB623E2F-05E8-F748-A809-7EB72919D829}"/>
              </a:ext>
            </a:extLst>
          </p:cNvPr>
          <p:cNvGrpSpPr/>
          <p:nvPr/>
        </p:nvGrpSpPr>
        <p:grpSpPr>
          <a:xfrm>
            <a:off x="2678275" y="2449283"/>
            <a:ext cx="7424127" cy="1959434"/>
            <a:chOff x="2180716" y="3141402"/>
            <a:chExt cx="7424127" cy="1959434"/>
          </a:xfrm>
        </p:grpSpPr>
        <p:sp>
          <p:nvSpPr>
            <p:cNvPr id="13" name="Rectangle: Rounded Corners 12">
              <a:extLst>
                <a:ext uri="{FF2B5EF4-FFF2-40B4-BE49-F238E27FC236}">
                  <a16:creationId xmlns:a16="http://schemas.microsoft.com/office/drawing/2014/main" id="{53DCC8C3-F2F7-B3A7-C3E3-EEA51B439677}"/>
                </a:ext>
              </a:extLst>
            </p:cNvPr>
            <p:cNvSpPr/>
            <p:nvPr/>
          </p:nvSpPr>
          <p:spPr>
            <a:xfrm>
              <a:off x="2180716" y="4116813"/>
              <a:ext cx="7424127" cy="984023"/>
            </a:xfrm>
            <a:prstGeom prst="roundRect">
              <a:avLst>
                <a:gd name="adj" fmla="val 13988"/>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Ubuntu" panose="020B0504030602030204" pitchFamily="34" charset="0"/>
                </a:rPr>
                <a:t>En </a:t>
              </a:r>
              <a:r>
                <a:rPr lang="en-US" b="1" dirty="0" err="1">
                  <a:solidFill>
                    <a:schemeClr val="bg1"/>
                  </a:solidFill>
                  <a:latin typeface="Ubuntu" panose="020B0504030602030204" pitchFamily="34" charset="0"/>
                </a:rPr>
                <a:t>su</a:t>
              </a:r>
              <a:r>
                <a:rPr lang="en-US" b="1" dirty="0">
                  <a:solidFill>
                    <a:schemeClr val="bg1"/>
                  </a:solidFill>
                  <a:latin typeface="Ubuntu" panose="020B0504030602030204" pitchFamily="34" charset="0"/>
                </a:rPr>
                <a:t> </a:t>
              </a:r>
              <a:r>
                <a:rPr lang="en-US" b="1" dirty="0" err="1">
                  <a:solidFill>
                    <a:schemeClr val="bg1"/>
                  </a:solidFill>
                  <a:latin typeface="Ubuntu" panose="020B0504030602030204" pitchFamily="34" charset="0"/>
                </a:rPr>
                <a:t>lugar</a:t>
              </a:r>
              <a:r>
                <a:rPr lang="en-US" b="1" dirty="0">
                  <a:solidFill>
                    <a:schemeClr val="bg1"/>
                  </a:solidFill>
                  <a:latin typeface="Ubuntu" panose="020B0504030602030204" pitchFamily="34" charset="0"/>
                </a:rPr>
                <a:t>, </a:t>
              </a:r>
              <a:r>
                <a:rPr lang="en-US" b="1" dirty="0" err="1">
                  <a:solidFill>
                    <a:schemeClr val="bg1"/>
                  </a:solidFill>
                  <a:latin typeface="Ubuntu" panose="020B0504030602030204" pitchFamily="34" charset="0"/>
                </a:rPr>
                <a:t>querriamos</a:t>
              </a:r>
              <a:r>
                <a:rPr lang="en-US" b="1" dirty="0">
                  <a:solidFill>
                    <a:schemeClr val="bg1"/>
                  </a:solidFill>
                  <a:latin typeface="Ubuntu" panose="020B0504030602030204" pitchFamily="34" charset="0"/>
                </a:rPr>
                <a:t> un </a:t>
              </a:r>
              <a:r>
                <a:rPr lang="en-US" b="1" dirty="0" err="1">
                  <a:solidFill>
                    <a:schemeClr val="bg1"/>
                  </a:solidFill>
                  <a:latin typeface="Ubuntu" panose="020B0504030602030204" pitchFamily="34" charset="0"/>
                </a:rPr>
                <a:t>porceso</a:t>
              </a:r>
              <a:r>
                <a:rPr lang="en-US" b="1" dirty="0">
                  <a:solidFill>
                    <a:schemeClr val="bg1"/>
                  </a:solidFill>
                  <a:latin typeface="Ubuntu" panose="020B0504030602030204" pitchFamily="34" charset="0"/>
                </a:rPr>
                <a:t> para </a:t>
              </a:r>
              <a:r>
                <a:rPr lang="en-US" b="1" dirty="0" err="1">
                  <a:solidFill>
                    <a:schemeClr val="bg1"/>
                  </a:solidFill>
                  <a:latin typeface="Ubuntu" panose="020B0504030602030204" pitchFamily="34" charset="0"/>
                </a:rPr>
                <a:t>sincronizar</a:t>
              </a:r>
              <a:r>
                <a:rPr lang="en-US" b="1" dirty="0">
                  <a:solidFill>
                    <a:schemeClr val="bg1"/>
                  </a:solidFill>
                  <a:latin typeface="Ubuntu" panose="020B0504030602030204" pitchFamily="34" charset="0"/>
                </a:rPr>
                <a:t> </a:t>
              </a:r>
              <a:r>
                <a:rPr lang="en-US" b="1" dirty="0" err="1">
                  <a:solidFill>
                    <a:schemeClr val="bg1"/>
                  </a:solidFill>
                  <a:latin typeface="Ubuntu" panose="020B0504030602030204" pitchFamily="34" charset="0"/>
                </a:rPr>
                <a:t>el</a:t>
              </a:r>
              <a:r>
                <a:rPr lang="en-US" b="1" dirty="0">
                  <a:solidFill>
                    <a:schemeClr val="bg1"/>
                  </a:solidFill>
                  <a:latin typeface="Ubuntu" panose="020B0504030602030204" pitchFamily="34" charset="0"/>
                </a:rPr>
                <a:t> </a:t>
              </a:r>
              <a:r>
                <a:rPr lang="en-US" b="1" dirty="0" err="1">
                  <a:solidFill>
                    <a:schemeClr val="bg1"/>
                  </a:solidFill>
                  <a:latin typeface="Ubuntu" panose="020B0504030602030204" pitchFamily="34" charset="0"/>
                </a:rPr>
                <a:t>estado</a:t>
              </a:r>
              <a:r>
                <a:rPr lang="en-US" b="1" dirty="0">
                  <a:solidFill>
                    <a:schemeClr val="bg1"/>
                  </a:solidFill>
                  <a:latin typeface="Ubuntu" panose="020B0504030602030204" pitchFamily="34" charset="0"/>
                </a:rPr>
                <a:t> </a:t>
              </a:r>
              <a:r>
                <a:rPr lang="en-US" b="1" dirty="0" err="1">
                  <a:solidFill>
                    <a:schemeClr val="bg1"/>
                  </a:solidFill>
                  <a:latin typeface="Ubuntu" panose="020B0504030602030204" pitchFamily="34" charset="0"/>
                </a:rPr>
                <a:t>deseado</a:t>
              </a:r>
              <a:r>
                <a:rPr lang="en-US" b="1" dirty="0">
                  <a:solidFill>
                    <a:schemeClr val="bg1"/>
                  </a:solidFill>
                  <a:latin typeface="Ubuntu" panose="020B0504030602030204" pitchFamily="34" charset="0"/>
                </a:rPr>
                <a:t> y </a:t>
              </a:r>
              <a:r>
                <a:rPr lang="en-US" b="1" dirty="0" err="1">
                  <a:solidFill>
                    <a:schemeClr val="bg1"/>
                  </a:solidFill>
                  <a:latin typeface="Ubuntu" panose="020B0504030602030204" pitchFamily="34" charset="0"/>
                </a:rPr>
                <a:t>el</a:t>
              </a:r>
              <a:r>
                <a:rPr lang="en-US" b="1" dirty="0">
                  <a:solidFill>
                    <a:schemeClr val="bg1"/>
                  </a:solidFill>
                  <a:latin typeface="Ubuntu" panose="020B0504030602030204" pitchFamily="34" charset="0"/>
                </a:rPr>
                <a:t> </a:t>
              </a:r>
              <a:r>
                <a:rPr lang="en-US" b="1" dirty="0" err="1">
                  <a:solidFill>
                    <a:schemeClr val="bg1"/>
                  </a:solidFill>
                  <a:latin typeface="Ubuntu" panose="020B0504030602030204" pitchFamily="34" charset="0"/>
                </a:rPr>
                <a:t>estado</a:t>
              </a:r>
              <a:r>
                <a:rPr lang="en-US" b="1" dirty="0">
                  <a:solidFill>
                    <a:schemeClr val="bg1"/>
                  </a:solidFill>
                  <a:latin typeface="Ubuntu" panose="020B0504030602030204" pitchFamily="34" charset="0"/>
                </a:rPr>
                <a:t> </a:t>
              </a:r>
              <a:r>
                <a:rPr lang="en-US" b="1" dirty="0" err="1">
                  <a:solidFill>
                    <a:schemeClr val="bg1"/>
                  </a:solidFill>
                  <a:latin typeface="Ubuntu" panose="020B0504030602030204" pitchFamily="34" charset="0"/>
                </a:rPr>
                <a:t>acutal</a:t>
              </a:r>
              <a:r>
                <a:rPr lang="en-US" b="1" dirty="0">
                  <a:solidFill>
                    <a:schemeClr val="bg1"/>
                  </a:solidFill>
                  <a:latin typeface="Ubuntu" panose="020B0504030602030204" pitchFamily="34" charset="0"/>
                </a:rPr>
                <a:t> de </a:t>
              </a:r>
              <a:r>
                <a:rPr lang="en-US" b="1" dirty="0" err="1">
                  <a:solidFill>
                    <a:schemeClr val="bg1"/>
                  </a:solidFill>
                  <a:latin typeface="Ubuntu" panose="020B0504030602030204" pitchFamily="34" charset="0"/>
                </a:rPr>
                <a:t>manera</a:t>
              </a:r>
              <a:r>
                <a:rPr lang="en-US" b="1" dirty="0">
                  <a:solidFill>
                    <a:schemeClr val="bg1"/>
                  </a:solidFill>
                  <a:latin typeface="Ubuntu" panose="020B0504030602030204" pitchFamily="34" charset="0"/>
                </a:rPr>
                <a:t> </a:t>
              </a:r>
              <a:r>
                <a:rPr lang="en-US" b="1" dirty="0" err="1">
                  <a:solidFill>
                    <a:schemeClr val="bg1"/>
                  </a:solidFill>
                  <a:latin typeface="Ubuntu" panose="020B0504030602030204" pitchFamily="34" charset="0"/>
                </a:rPr>
                <a:t>automatizada</a:t>
              </a:r>
              <a:endParaRPr lang="en-US" b="1" dirty="0">
                <a:solidFill>
                  <a:schemeClr val="bg1"/>
                </a:solidFill>
                <a:latin typeface="Ubuntu" panose="020B0504030602030204" pitchFamily="34" charset="0"/>
              </a:endParaRPr>
            </a:p>
          </p:txBody>
        </p:sp>
        <p:sp>
          <p:nvSpPr>
            <p:cNvPr id="14" name="Rectangle: Rounded Corners 13">
              <a:extLst>
                <a:ext uri="{FF2B5EF4-FFF2-40B4-BE49-F238E27FC236}">
                  <a16:creationId xmlns:a16="http://schemas.microsoft.com/office/drawing/2014/main" id="{340A0A6A-6437-32B5-DF85-63386446DCCB}"/>
                </a:ext>
              </a:extLst>
            </p:cNvPr>
            <p:cNvSpPr/>
            <p:nvPr/>
          </p:nvSpPr>
          <p:spPr>
            <a:xfrm>
              <a:off x="2180716" y="3141402"/>
              <a:ext cx="6650404" cy="758367"/>
            </a:xfrm>
            <a:prstGeom prst="roundRect">
              <a:avLst>
                <a:gd name="adj" fmla="val 13988"/>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0" dirty="0">
                  <a:solidFill>
                    <a:schemeClr val="bg1"/>
                  </a:solidFill>
                  <a:effectLst/>
                  <a:latin typeface="Ubuntu" panose="020B0504030602030204" pitchFamily="34" charset="0"/>
                </a:rPr>
                <a:t>Empujamos los cambios a Git como último paso</a:t>
              </a:r>
              <a:endParaRPr lang="en-US" b="1" spc="300" dirty="0">
                <a:solidFill>
                  <a:schemeClr val="bg1"/>
                </a:solidFill>
                <a:latin typeface="Ubuntu" panose="020B0504030602030204" pitchFamily="34" charset="0"/>
              </a:endParaRPr>
            </a:p>
          </p:txBody>
        </p:sp>
      </p:grpSp>
      <p:cxnSp>
        <p:nvCxnSpPr>
          <p:cNvPr id="28" name="Straight Connector 27">
            <a:extLst>
              <a:ext uri="{FF2B5EF4-FFF2-40B4-BE49-F238E27FC236}">
                <a16:creationId xmlns:a16="http://schemas.microsoft.com/office/drawing/2014/main" id="{D3D75E44-9487-AA03-1C53-273219BF6786}"/>
              </a:ext>
            </a:extLst>
          </p:cNvPr>
          <p:cNvCxnSpPr>
            <a:cxnSpLocks/>
          </p:cNvCxnSpPr>
          <p:nvPr/>
        </p:nvCxnSpPr>
        <p:spPr>
          <a:xfrm>
            <a:off x="2678275" y="2053094"/>
            <a:ext cx="0" cy="2760784"/>
          </a:xfrm>
          <a:prstGeom prst="line">
            <a:avLst/>
          </a:prstGeom>
          <a:ln w="28575" cap="rnd">
            <a:solidFill>
              <a:srgbClr val="27DDF3"/>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97E1D3B-F92C-9205-533B-D83319347CA0}"/>
              </a:ext>
            </a:extLst>
          </p:cNvPr>
          <p:cNvSpPr/>
          <p:nvPr/>
        </p:nvSpPr>
        <p:spPr>
          <a:xfrm>
            <a:off x="551072" y="6260123"/>
            <a:ext cx="1488743" cy="263769"/>
          </a:xfrm>
          <a:prstGeom prst="rect">
            <a:avLst/>
          </a:prstGeom>
          <a:solidFill>
            <a:srgbClr val="10171E"/>
          </a:solidFill>
          <a:ln>
            <a:solidFill>
              <a:srgbClr val="1017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62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6" presetClass="entr" presetSubtype="42" fill="hold" nodeType="withEffect">
                                  <p:stCondLst>
                                    <p:cond delay="250"/>
                                  </p:stCondLst>
                                  <p:childTnLst>
                                    <p:set>
                                      <p:cBhvr>
                                        <p:cTn id="19" dur="1" fill="hold">
                                          <p:stCondLst>
                                            <p:cond delay="0"/>
                                          </p:stCondLst>
                                        </p:cTn>
                                        <p:tgtEl>
                                          <p:spTgt spid="28"/>
                                        </p:tgtEl>
                                        <p:attrNameLst>
                                          <p:attrName>style.visibility</p:attrName>
                                        </p:attrNameLst>
                                      </p:cBhvr>
                                      <p:to>
                                        <p:strVal val="visible"/>
                                      </p:to>
                                    </p:set>
                                    <p:animEffect transition="in" filter="barn(outHorizontal)">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heme/theme1.xml><?xml version="1.0" encoding="utf-8"?>
<a:theme xmlns:a="http://schemas.openxmlformats.org/drawingml/2006/main" name="Office Theme">
  <a:themeElements>
    <a:clrScheme name="Custom 1">
      <a:dk1>
        <a:srgbClr val="10171E"/>
      </a:dk1>
      <a:lt1>
        <a:srgbClr val="FFFFFF"/>
      </a:lt1>
      <a:dk2>
        <a:srgbClr val="10171E"/>
      </a:dk2>
      <a:lt2>
        <a:srgbClr val="FFFFFF"/>
      </a:lt2>
      <a:accent1>
        <a:srgbClr val="37D2DC"/>
      </a:accent1>
      <a:accent2>
        <a:srgbClr val="0569E1"/>
      </a:accent2>
      <a:accent3>
        <a:srgbClr val="55BF5B"/>
      </a:accent3>
      <a:accent4>
        <a:srgbClr val="7286EB"/>
      </a:accent4>
      <a:accent5>
        <a:srgbClr val="E04E59"/>
      </a:accent5>
      <a:accent6>
        <a:srgbClr val="F4C849"/>
      </a:accent6>
      <a:hlink>
        <a:srgbClr val="37D2DC"/>
      </a:hlink>
      <a:folHlink>
        <a:srgbClr val="FDC5AF"/>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43F0B70-CA96-FC47-A85A-450B24CC2BCA}">
  <we:reference id="wa104381411" version="1.0.0.0" store="en-GB" storeType="OMEX"/>
  <we:alternateReferences>
    <we:reference id="wa104381411" version="1.0.0.0" store="WA10438141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4137E9B0BFBA43B2CD4339E50DCA6A" ma:contentTypeVersion="0" ma:contentTypeDescription="Create a new document." ma:contentTypeScope="" ma:versionID="2d0c29d866fbcf0a6cbd9d958e3fe2ac">
  <xsd:schema xmlns:xsd="http://www.w3.org/2001/XMLSchema" xmlns:xs="http://www.w3.org/2001/XMLSchema" xmlns:p="http://schemas.microsoft.com/office/2006/metadata/properties" targetNamespace="http://schemas.microsoft.com/office/2006/metadata/properties" ma:root="true" ma:fieldsID="cb26cb71122fc786b295b4a5d2ab0e2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CB8E0D-0EF6-4892-98C4-25E5FFF58176}">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18AAED-3E13-41DE-94F5-56DD36A41DC3}">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192152D-3B78-404F-86E1-47779F69F9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2556</TotalTime>
  <Words>3828</Words>
  <Application>Microsoft Macintosh PowerPoint</Application>
  <PresentationFormat>Widescreen</PresentationFormat>
  <Paragraphs>382</Paragraphs>
  <Slides>41</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-apple-system</vt:lpstr>
      <vt:lpstr>Arial</vt:lpstr>
      <vt:lpstr>Calibri</vt:lpstr>
      <vt:lpstr>consolas</vt:lpstr>
      <vt:lpstr>consolas</vt:lpstr>
      <vt:lpstr>Courier New</vt:lpstr>
      <vt:lpstr>Gotham Medium</vt:lpstr>
      <vt:lpstr>Sansation</vt:lpstr>
      <vt:lpstr>Söhne</vt:lpstr>
      <vt:lpstr>Ubuntu</vt:lpstr>
      <vt:lpstr>Verdana</vt:lpstr>
      <vt:lpstr>Office Theme</vt:lpstr>
      <vt:lpstr>GitOps</vt:lpstr>
      <vt:lpstr>Definiendo IaC</vt:lpstr>
      <vt:lpstr>Infraestructura</vt:lpstr>
      <vt:lpstr>UI Era</vt:lpstr>
      <vt:lpstr>Definiendo IaC</vt:lpstr>
      <vt:lpstr>Defininendo IaC</vt:lpstr>
      <vt:lpstr>GitOps vs IaC</vt:lpstr>
      <vt:lpstr>GitOps vs IaC</vt:lpstr>
      <vt:lpstr>Mientras que en la IaC traidicional:</vt:lpstr>
      <vt:lpstr>GitOps Work Flow</vt:lpstr>
      <vt:lpstr>GitOps</vt:lpstr>
      <vt:lpstr>GitOps</vt:lpstr>
      <vt:lpstr>GitOps Work Flow</vt:lpstr>
      <vt:lpstr>GitOps</vt:lpstr>
      <vt:lpstr>GitOps</vt:lpstr>
      <vt:lpstr>Mientras que en la IaC temenos…</vt:lpstr>
      <vt:lpstr>Que problema ayuda a resolver GitOps?</vt:lpstr>
      <vt:lpstr>DevOps para infraestructura</vt:lpstr>
      <vt:lpstr>PowerPoint Presentation</vt:lpstr>
      <vt:lpstr>GitOps</vt:lpstr>
      <vt:lpstr>GitOps no es solo para Infraestructura…</vt:lpstr>
      <vt:lpstr>Por qué se le da un nombre a esta practica?</vt:lpstr>
      <vt:lpstr>GitOps</vt:lpstr>
      <vt:lpstr>GitOps</vt:lpstr>
      <vt:lpstr>GitOps</vt:lpstr>
      <vt:lpstr>GitOps</vt:lpstr>
      <vt:lpstr>GitOps</vt:lpstr>
      <vt:lpstr>ArgoCD y FluxCD </vt:lpstr>
      <vt:lpstr>GitOps no es solo para Infraestructura…</vt:lpstr>
      <vt:lpstr>GitOps no es solo para Infraestructura…</vt:lpstr>
      <vt:lpstr>Infra-a-Apps</vt:lpstr>
      <vt:lpstr>Hay herramientas que por default se acoplan a GitOps</vt:lpstr>
      <vt:lpstr>Jenkins usa una sintaxis imperativa</vt:lpstr>
      <vt:lpstr>ArgoCD monitorea Git y reconcilia los cambios</vt:lpstr>
      <vt:lpstr>ArgoCD puede ser una limitante…</vt:lpstr>
      <vt:lpstr>ArgoCD no podria gestionar Recursos externos a Kubernetes…</vt:lpstr>
      <vt:lpstr>Crossplane</vt:lpstr>
      <vt:lpstr>Crossplane</vt:lpstr>
      <vt:lpstr>Crossplane</vt:lpstr>
      <vt:lpstr>Conclusion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maher</dc:creator>
  <cp:lastModifiedBy>Juan Carlos Martinez Carrillo</cp:lastModifiedBy>
  <cp:revision>9</cp:revision>
  <dcterms:created xsi:type="dcterms:W3CDTF">2019-11-25T09:49:38Z</dcterms:created>
  <dcterms:modified xsi:type="dcterms:W3CDTF">2023-09-07T15:08:35Z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0x0101007B4137E9B0BFBA43B2CD4339E50DCA6A</vt:lpwstr>
  </property>
</Properties>
</file>