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702" r:id="rId5"/>
  </p:sldMasterIdLst>
  <p:notesMasterIdLst>
    <p:notesMasterId r:id="rId46"/>
  </p:notesMasterIdLst>
  <p:handoutMasterIdLst>
    <p:handoutMasterId r:id="rId47"/>
  </p:handoutMasterIdLst>
  <p:sldIdLst>
    <p:sldId id="6622" r:id="rId6"/>
    <p:sldId id="6625" r:id="rId7"/>
    <p:sldId id="6623" r:id="rId8"/>
    <p:sldId id="3556" r:id="rId9"/>
    <p:sldId id="6624" r:id="rId10"/>
    <p:sldId id="6639" r:id="rId11"/>
    <p:sldId id="6629" r:id="rId12"/>
    <p:sldId id="6652" r:id="rId13"/>
    <p:sldId id="6667" r:id="rId14"/>
    <p:sldId id="6642" r:id="rId15"/>
    <p:sldId id="6668" r:id="rId16"/>
    <p:sldId id="6671" r:id="rId17"/>
    <p:sldId id="6521" r:id="rId18"/>
    <p:sldId id="6641" r:id="rId19"/>
    <p:sldId id="6640" r:id="rId20"/>
    <p:sldId id="6664" r:id="rId21"/>
    <p:sldId id="6656" r:id="rId22"/>
    <p:sldId id="6662" r:id="rId23"/>
    <p:sldId id="6661" r:id="rId24"/>
    <p:sldId id="6657" r:id="rId25"/>
    <p:sldId id="6647" r:id="rId26"/>
    <p:sldId id="6646" r:id="rId27"/>
    <p:sldId id="6653" r:id="rId28"/>
    <p:sldId id="6655" r:id="rId29"/>
    <p:sldId id="6648" r:id="rId30"/>
    <p:sldId id="6665" r:id="rId31"/>
    <p:sldId id="6633" r:id="rId32"/>
    <p:sldId id="6631" r:id="rId33"/>
    <p:sldId id="6636" r:id="rId34"/>
    <p:sldId id="6644" r:id="rId35"/>
    <p:sldId id="6672" r:id="rId36"/>
    <p:sldId id="6675" r:id="rId37"/>
    <p:sldId id="6659" r:id="rId38"/>
    <p:sldId id="6676" r:id="rId39"/>
    <p:sldId id="6660" r:id="rId40"/>
    <p:sldId id="6663" r:id="rId41"/>
    <p:sldId id="6677" r:id="rId42"/>
    <p:sldId id="6666" r:id="rId43"/>
    <p:sldId id="6635" r:id="rId44"/>
    <p:sldId id="6643" r:id="rId45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717"/>
    <a:srgbClr val="1B5900"/>
    <a:srgbClr val="222A35"/>
    <a:srgbClr val="C75D7A"/>
    <a:srgbClr val="92CF50"/>
    <a:srgbClr val="8C65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092EB4-FB73-3D4F-91BB-A94594A7A619}" v="1" dt="2023-08-30T17:54:18.100"/>
    <p1510:client id="{E7FC96EC-9E5D-7C47-9C69-4A6508213B18}" v="476" vWet="478" dt="2023-09-07T01:55:28.1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B218C-69D8-4E57-899B-E86323F8EEB9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F8EDA-E55A-4D7C-9F0B-BF4D240B04F4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1528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3F635-ED83-C849-BEC5-B455B1CBEC06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1DE1E-E7CA-9047-BCDB-F0D38CC0B359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997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1DE1E-E7CA-9047-BCDB-F0D38CC0B359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492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717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213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3536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819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286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952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223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005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9753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4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1" name="Google Shape;1321;p5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3477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3522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188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5210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8512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8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811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58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659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370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a27f503d7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5" name="Google Shape;1375;ga27f503d74_0_0:notes"/>
          <p:cNvSpPr txBox="1">
            <a:spLocks noGrp="1"/>
          </p:cNvSpPr>
          <p:nvPr>
            <p:ph type="body" idx="1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25" tIns="45425" rIns="45425" bIns="45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845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BD964-B672-954F-A86C-245D5C855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61438-FA9F-5541-92DC-E4ADCA89B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2AA2B8-9133-944B-AF97-FC47A7087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A6E9F9-6862-AC4B-970D-4B2EDD71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584A25-332B-0F49-B5A3-B9147E89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546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F33A22-0530-7643-BEC7-4FD1D85E0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4AF279-E7BD-434B-BC64-1713F7874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BE60B3F-914F-B54A-9E89-F005DDD9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BA115A-25A1-FB48-A2CC-94CBC25CF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332ADC-A93D-3E45-99DD-B6585821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675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EC3AFB-BF0A-B141-9EBF-C68B866120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C88B6D-4A35-5748-8CAD-A542EC67C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5DD6BC-C6BA-A345-9A6A-193F1CDA6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8F1A68-75CE-634E-9FBB-0413FBDF8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3C89E5-039C-B24B-ADF2-74EDE0F7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4585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8291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0534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782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598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8670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7599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67593668-DA20-5743-AE1C-347E5E1073FF}"/>
              </a:ext>
            </a:extLst>
          </p:cNvPr>
          <p:cNvSpPr txBox="1"/>
          <p:nvPr userDrawn="1"/>
        </p:nvSpPr>
        <p:spPr>
          <a:xfrm>
            <a:off x="418011" y="6463734"/>
            <a:ext cx="16981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25000"/>
                  </a:schemeClr>
                </a:solidFill>
                <a:latin typeface="+mj-lt"/>
              </a:rPr>
              <a:t>Strictly Confidential</a:t>
            </a:r>
          </a:p>
        </p:txBody>
      </p:sp>
      <p:sp>
        <p:nvSpPr>
          <p:cNvPr id="6" name="Triángulo 5">
            <a:extLst>
              <a:ext uri="{FF2B5EF4-FFF2-40B4-BE49-F238E27FC236}">
                <a16:creationId xmlns:a16="http://schemas.microsoft.com/office/drawing/2014/main" id="{1868284F-296C-8543-9985-63D35E2EBC24}"/>
              </a:ext>
            </a:extLst>
          </p:cNvPr>
          <p:cNvSpPr/>
          <p:nvPr userDrawn="1"/>
        </p:nvSpPr>
        <p:spPr>
          <a:xfrm rot="5400000">
            <a:off x="310817" y="6513827"/>
            <a:ext cx="141298" cy="121809"/>
          </a:xfrm>
          <a:prstGeom prst="triangle">
            <a:avLst/>
          </a:prstGeom>
          <a:solidFill>
            <a:srgbClr val="DF4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AFB3BDB-9393-504C-B29B-B9963E56AC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6829425"/>
            <a:ext cx="12192000" cy="74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1CC33C-1D6C-2E45-B7B7-5E73DAA4B4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65" y="6424991"/>
            <a:ext cx="772160" cy="358058"/>
          </a:xfrm>
          <a:prstGeom prst="rect">
            <a:avLst/>
          </a:prstGeom>
        </p:spPr>
      </p:pic>
      <p:pic>
        <p:nvPicPr>
          <p:cNvPr id="9" name="Imagen 8" descr="Imagen que contiene objeto&#10;&#10;Descripción generada automáticamente">
            <a:extLst>
              <a:ext uri="{FF2B5EF4-FFF2-40B4-BE49-F238E27FC236}">
                <a16:creationId xmlns:a16="http://schemas.microsoft.com/office/drawing/2014/main" id="{93EF4252-45C8-6D4F-B415-20D6EA7C57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9774" y="136650"/>
            <a:ext cx="385146" cy="36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68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943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17AF7D-3BD4-AE4B-AC97-F77EAC690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4CB4B5-E167-8146-B6B9-7172AE549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DE1967-1C2C-7849-832B-43BA59C1C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0C83D-CE4B-E248-B646-47CD87C8D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ABF466-D6D8-4A4A-8A59-6E2B6A60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25868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921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4066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3839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ABB5823-46B5-4E4E-A792-123CEEE945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89" y="6453188"/>
            <a:ext cx="12192089" cy="4571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6E35D2-F957-6842-8AEE-83B15C7E57F4}"/>
              </a:ext>
            </a:extLst>
          </p:cNvPr>
          <p:cNvSpPr txBox="1"/>
          <p:nvPr userDrawn="1"/>
        </p:nvSpPr>
        <p:spPr>
          <a:xfrm>
            <a:off x="10297209" y="225881"/>
            <a:ext cx="1460656" cy="21544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800">
                <a:solidFill>
                  <a:schemeClr val="bg1"/>
                </a:solidFill>
              </a:rPr>
              <a:t>Inclusión Financiera Confiable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154741-E55C-E44E-9471-527A3C5A66A0}"/>
              </a:ext>
            </a:extLst>
          </p:cNvPr>
          <p:cNvSpPr/>
          <p:nvPr userDrawn="1"/>
        </p:nvSpPr>
        <p:spPr>
          <a:xfrm>
            <a:off x="10638056" y="6555174"/>
            <a:ext cx="10679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Talks2Code 2023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252E5C2-87DF-434A-A297-C374966611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10" y="6563310"/>
            <a:ext cx="642310" cy="248133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0E3B89FD-8EC4-5F45-97FA-6352132C7782}"/>
              </a:ext>
            </a:extLst>
          </p:cNvPr>
          <p:cNvSpPr/>
          <p:nvPr userDrawn="1"/>
        </p:nvSpPr>
        <p:spPr>
          <a:xfrm>
            <a:off x="5518759" y="6555174"/>
            <a:ext cx="11544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0" i="0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kata-</a:t>
            </a:r>
            <a:r>
              <a:rPr lang="en-US" sz="1000" b="0" i="0" err="1">
                <a:solidFill>
                  <a:schemeClr val="tx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software.com</a:t>
            </a:r>
            <a:endParaRPr lang="en-US" sz="1000" b="0" i="0">
              <a:solidFill>
                <a:schemeClr val="tx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53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C95006-0C8C-8B45-A100-E41921386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8610C2-54B7-704C-801A-80463F18A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333C62-0026-DF4D-8357-8FCF8D5B8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B4BBF0-ADF9-C343-B5B3-C46196150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7223D8-1826-8244-A23C-F859C802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5810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7EA7C-2538-324B-B101-98F20C54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2C4553-9766-9546-8C4C-086F8D84A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F8942EB-98E4-A442-A493-95D4477D8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46BC65-20D6-084F-AE6A-079F859E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9CA85C-0F57-7841-BF5A-6AAD4808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1D3080-01F9-DA4B-B484-9AD7460EE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196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CDCC66-5D1B-6C4E-9DDA-FC5D7C79B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7A125F-D0B9-8846-B0D8-220C72ED3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3F7039-9246-B74F-AC32-AE383E2B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9031D60-BF91-3240-A93A-55D7DE108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57321ED-62A7-9547-A0EA-E65D9C4E0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A9E6FD-1AF9-C34C-A1A5-A5AEC4516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9836B10-9A5D-924D-A351-DF2D70624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95D872-141C-CB4F-B621-C0C2C08B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871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9C6089-4B34-CE4A-89DA-C77DF6DF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6A73F12-E561-5E42-82AF-835030E95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653FF2-66E9-DC44-B582-1B5327E43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65C02BB-D213-4541-A9A5-433EEFA8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900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04FE9BF-36F9-1344-A4F3-BB076675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68BFC62-876C-BA48-A69F-1EADB222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9824A1-F254-F94B-8D60-809ABC306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4431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14B70-5CE4-3A47-8601-20B12E10C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79A9DF-522A-E94F-B223-2D608633D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7945FF-793B-3140-B053-B4D92DF84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A68E88-B0F9-2B4C-8B61-718ED995E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A78EB7-53B1-394F-9606-80382EE36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500ED5-4687-944E-863D-8CD8B3424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824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C6DBF-2E38-1145-9DD0-F83DC68B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31C19C0-659E-114C-A960-C38E6C67C7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835A6E-B5AC-FF4C-BD3C-51ABE2B1C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C9D3E4-4DB9-CE41-96A2-0CD09AAF8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60F328-AB8A-6843-A55C-19BF35D1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1DDB8E-6BFD-A94F-AACD-7E651770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0812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878EC38-D3EB-EB4F-8D37-6C65855F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7E81F3-AC5D-E94E-8181-910F50A7A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7925C3-FC9F-0F45-9FEE-FE0CAE0625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F4D78-4A8E-664E-834B-387BC98CCD08}" type="datetimeFigureOut">
              <a:rPr lang="es-MX" smtClean="0"/>
              <a:t>06/09/2023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FA5B5D-E35D-5744-BB7C-099BE5881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7AD65B-310B-984A-AECA-AA998ACD7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3A3FE-7C55-4F43-BECC-30CE413441FC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842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FF5D4-266C-1749-8730-50D05FF8CB07}" type="datetimeFigureOut">
              <a:rPr lang="es-ES_tradnl" smtClean="0"/>
              <a:t>06/09/2023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67412-D513-BE4D-99DA-6038B3BD64E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859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yYNjXRVFnTc?feature=oembed" TargetMode="Externa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1D5D6-6422-B439-46D3-1222F4EAB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670" y="-450784"/>
            <a:ext cx="4639412" cy="3954207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69E1BB2D-7B89-2BA3-D5E4-70A9E38FD449}"/>
              </a:ext>
            </a:extLst>
          </p:cNvPr>
          <p:cNvGrpSpPr/>
          <p:nvPr/>
        </p:nvGrpSpPr>
        <p:grpSpPr>
          <a:xfrm>
            <a:off x="632023" y="683045"/>
            <a:ext cx="1685293" cy="843274"/>
            <a:chOff x="617894" y="1009335"/>
            <a:chExt cx="2825900" cy="14140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287ECDD-A23F-9EA3-1B73-4596FC4D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540" y="1009335"/>
              <a:ext cx="2821254" cy="11430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1384C6-E93D-7521-1FFE-3841FA2F3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894" y="2264786"/>
              <a:ext cx="2821254" cy="158550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06CFF80-93E7-B9F8-C53F-286172B724D8}"/>
              </a:ext>
            </a:extLst>
          </p:cNvPr>
          <p:cNvSpPr/>
          <p:nvPr/>
        </p:nvSpPr>
        <p:spPr>
          <a:xfrm flipV="1">
            <a:off x="472253" y="6060532"/>
            <a:ext cx="2004834" cy="45719"/>
          </a:xfrm>
          <a:prstGeom prst="rect">
            <a:avLst/>
          </a:prstGeom>
          <a:solidFill>
            <a:srgbClr val="26BDBE"/>
          </a:solidFill>
          <a:ln>
            <a:solidFill>
              <a:srgbClr val="26BD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E6A3B-4387-F0FB-D64C-27684E839E49}"/>
              </a:ext>
            </a:extLst>
          </p:cNvPr>
          <p:cNvSpPr txBox="1"/>
          <p:nvPr/>
        </p:nvSpPr>
        <p:spPr>
          <a:xfrm>
            <a:off x="379876" y="6088924"/>
            <a:ext cx="1002069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August 2023</a:t>
            </a:r>
          </a:p>
          <a:p>
            <a:endParaRPr lang="en-MX" sz="120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076D05-8892-384C-8038-397D8419E29A}"/>
              </a:ext>
            </a:extLst>
          </p:cNvPr>
          <p:cNvSpPr txBox="1"/>
          <p:nvPr/>
        </p:nvSpPr>
        <p:spPr>
          <a:xfrm>
            <a:off x="472253" y="2667285"/>
            <a:ext cx="51463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Tips para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m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ejorar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l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as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c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ondiciones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l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aborales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e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n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l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a región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d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urante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l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a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c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risis </a:t>
            </a:r>
            <a:r>
              <a:rPr lang="es-PE" sz="2400" b="1" kern="0">
                <a:solidFill>
                  <a:srgbClr val="44546A"/>
                </a:solidFill>
                <a:latin typeface="Raleway"/>
                <a:cs typeface="Arial"/>
                <a:sym typeface="Arial"/>
              </a:rPr>
              <a:t>d</a:t>
            </a:r>
            <a:r>
              <a:rPr kumimoji="0" lang="es-PE" sz="24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Raleway"/>
                <a:cs typeface="Arial"/>
                <a:sym typeface="Arial"/>
              </a:rPr>
              <a:t>e 2023</a:t>
            </a:r>
            <a:endParaRPr kumimoji="0" lang="es-PE" sz="24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Raleway" panose="020B0503030101060003" pitchFamily="34" charset="77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5B664-17E5-D61D-F616-39EA003E0741}"/>
              </a:ext>
            </a:extLst>
          </p:cNvPr>
          <p:cNvSpPr txBox="1"/>
          <p:nvPr/>
        </p:nvSpPr>
        <p:spPr>
          <a:xfrm>
            <a:off x="472253" y="3867614"/>
            <a:ext cx="1689886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SG Talks2Code</a:t>
            </a:r>
            <a:endParaRPr lang="en-MX" sz="200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634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1490823" y="2549435"/>
            <a:ext cx="957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Problem #1</a:t>
            </a:r>
          </a:p>
        </p:txBody>
      </p:sp>
    </p:spTree>
    <p:extLst>
      <p:ext uri="{BB962C8B-B14F-4D97-AF65-F5344CB8AC3E}">
        <p14:creationId xmlns:p14="http://schemas.microsoft.com/office/powerpoint/2010/main" val="1067496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27364B-4E26-D7E9-00A6-A62D8FF0CF70}"/>
              </a:ext>
            </a:extLst>
          </p:cNvPr>
          <p:cNvSpPr txBox="1"/>
          <p:nvPr/>
        </p:nvSpPr>
        <p:spPr>
          <a:xfrm>
            <a:off x="1917847" y="5733875"/>
            <a:ext cx="835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Stack Overflow Developer Survey</a:t>
            </a:r>
          </a:p>
          <a:p>
            <a:pPr algn="ctr"/>
            <a:r>
              <a:rPr lang="en-US"/>
              <a:t>https://</a:t>
            </a:r>
            <a:r>
              <a:rPr lang="en-US" err="1"/>
              <a:t>survey.stackoverflow.co</a:t>
            </a:r>
            <a:r>
              <a:rPr lang="en-US"/>
              <a:t>/2023/#section-demographics-age</a:t>
            </a: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A5520A45-EE6C-0565-8995-BE08BB3C4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1450"/>
            <a:ext cx="12201007" cy="49424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43B7D-994E-AADA-F007-7E8339D7B447}"/>
              </a:ext>
            </a:extLst>
          </p:cNvPr>
          <p:cNvSpPr txBox="1"/>
          <p:nvPr/>
        </p:nvSpPr>
        <p:spPr>
          <a:xfrm>
            <a:off x="1696175" y="145119"/>
            <a:ext cx="835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43% of Professional Developers are 25-34 years old</a:t>
            </a:r>
            <a:br>
              <a:rPr lang="en-US"/>
            </a:br>
            <a:r>
              <a:rPr lang="en-US"/>
              <a:t>born between 1989 - 1998 </a:t>
            </a:r>
          </a:p>
        </p:txBody>
      </p:sp>
    </p:spTree>
    <p:extLst>
      <p:ext uri="{BB962C8B-B14F-4D97-AF65-F5344CB8AC3E}">
        <p14:creationId xmlns:p14="http://schemas.microsoft.com/office/powerpoint/2010/main" val="2203824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27364B-4E26-D7E9-00A6-A62D8FF0CF70}"/>
              </a:ext>
            </a:extLst>
          </p:cNvPr>
          <p:cNvSpPr txBox="1"/>
          <p:nvPr/>
        </p:nvSpPr>
        <p:spPr>
          <a:xfrm>
            <a:off x="1917847" y="5733875"/>
            <a:ext cx="835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NASDAQ COMPOSITE INDEX</a:t>
            </a:r>
          </a:p>
          <a:p>
            <a:pPr algn="ctr"/>
            <a:r>
              <a:rPr lang="en-US"/>
              <a:t>https://</a:t>
            </a:r>
            <a:r>
              <a:rPr lang="en-US" err="1"/>
              <a:t>finance.yahoo.com</a:t>
            </a:r>
            <a:r>
              <a:rPr lang="en-US"/>
              <a:t>/quote/%5EIXIC/</a:t>
            </a:r>
          </a:p>
        </p:txBody>
      </p:sp>
      <p:pic>
        <p:nvPicPr>
          <p:cNvPr id="7" name="Picture 6" descr="A graph with green and red bars&#10;&#10;Description automatically generated">
            <a:extLst>
              <a:ext uri="{FF2B5EF4-FFF2-40B4-BE49-F238E27FC236}">
                <a16:creationId xmlns:a16="http://schemas.microsoft.com/office/drawing/2014/main" id="{28E843E3-F344-7498-29DE-436FAE9B7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6"/>
          <a:stretch/>
        </p:blipFill>
        <p:spPr>
          <a:xfrm>
            <a:off x="61503" y="627464"/>
            <a:ext cx="12068988" cy="510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38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growth in a company&#10;&#10;Description automatically generated with medium confidence">
            <a:extLst>
              <a:ext uri="{FF2B5EF4-FFF2-40B4-BE49-F238E27FC236}">
                <a16:creationId xmlns:a16="http://schemas.microsoft.com/office/drawing/2014/main" id="{1552AAC6-8D6C-3B4F-66E0-AE74D9AEF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543" b="11698"/>
          <a:stretch/>
        </p:blipFill>
        <p:spPr>
          <a:xfrm>
            <a:off x="1015599" y="1035565"/>
            <a:ext cx="10160801" cy="36424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35C046-FDDA-DDC9-6478-CF1BF5AE36EE}"/>
              </a:ext>
            </a:extLst>
          </p:cNvPr>
          <p:cNvSpPr txBox="1"/>
          <p:nvPr/>
        </p:nvSpPr>
        <p:spPr>
          <a:xfrm>
            <a:off x="1632255" y="5176104"/>
            <a:ext cx="8927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CRUNCHBASE - Latin America’s Startup Funding Continued To Fall Sharply In First Half Of 2023</a:t>
            </a:r>
          </a:p>
          <a:p>
            <a:pPr algn="ctr"/>
            <a:r>
              <a:rPr lang="en-US"/>
              <a:t>https://</a:t>
            </a:r>
            <a:r>
              <a:rPr lang="en-US" err="1"/>
              <a:t>news.crunchbase.com</a:t>
            </a:r>
            <a:r>
              <a:rPr lang="en-US"/>
              <a:t>/venture/latin-america-vc-funding-q1-2023/</a:t>
            </a:r>
          </a:p>
        </p:txBody>
      </p:sp>
    </p:spTree>
    <p:extLst>
      <p:ext uri="{BB962C8B-B14F-4D97-AF65-F5344CB8AC3E}">
        <p14:creationId xmlns:p14="http://schemas.microsoft.com/office/powerpoint/2010/main" val="287107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CF708A-1096-9C78-150A-9D2D453D84EE}"/>
              </a:ext>
            </a:extLst>
          </p:cNvPr>
          <p:cNvSpPr txBox="1"/>
          <p:nvPr/>
        </p:nvSpPr>
        <p:spPr>
          <a:xfrm>
            <a:off x="1451938" y="5772546"/>
            <a:ext cx="9629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The Pragmatic Engineer - The Perfect Storm Causing an Insane Tech Hiring Market</a:t>
            </a:r>
            <a:br>
              <a:rPr lang="en-US"/>
            </a:br>
            <a:r>
              <a:rPr lang="en-US"/>
              <a:t>https://</a:t>
            </a:r>
            <a:r>
              <a:rPr lang="en-US" err="1"/>
              <a:t>newsletter.pragmaticengineer.com</a:t>
            </a:r>
            <a:r>
              <a:rPr lang="en-US"/>
              <a:t>/p/perfect-storm-causing-a-hot-tech-hiring-market</a:t>
            </a:r>
          </a:p>
        </p:txBody>
      </p:sp>
      <p:pic>
        <p:nvPicPr>
          <p:cNvPr id="4" name="Picture 3" descr="A diagram of a spiraling vortex&#10;&#10;Description automatically generated with medium confidence">
            <a:extLst>
              <a:ext uri="{FF2B5EF4-FFF2-40B4-BE49-F238E27FC236}">
                <a16:creationId xmlns:a16="http://schemas.microsoft.com/office/drawing/2014/main" id="{304A7186-2944-ED8B-7354-C75B6A4AE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541" y="505627"/>
            <a:ext cx="9898918" cy="50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4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27364B-4E26-D7E9-00A6-A62D8FF0CF70}"/>
              </a:ext>
            </a:extLst>
          </p:cNvPr>
          <p:cNvSpPr txBox="1"/>
          <p:nvPr/>
        </p:nvSpPr>
        <p:spPr>
          <a:xfrm>
            <a:off x="1917847" y="5733875"/>
            <a:ext cx="8356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2022  2023 Layoffs - https://</a:t>
            </a:r>
            <a:r>
              <a:rPr lang="en-US" err="1"/>
              <a:t>layoffs.fyi</a:t>
            </a:r>
            <a:r>
              <a:rPr lang="en-US"/>
              <a:t>/</a:t>
            </a:r>
          </a:p>
        </p:txBody>
      </p:sp>
      <p:pic>
        <p:nvPicPr>
          <p:cNvPr id="3" name="Picture 2" descr="A graph of a company&#10;&#10;Description automatically generated with medium confidence">
            <a:extLst>
              <a:ext uri="{FF2B5EF4-FFF2-40B4-BE49-F238E27FC236}">
                <a16:creationId xmlns:a16="http://schemas.microsoft.com/office/drawing/2014/main" id="{6BE2724D-BEF2-850B-4DAC-162C75763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0" y="467946"/>
            <a:ext cx="12104914" cy="532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18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1490823" y="2549435"/>
            <a:ext cx="957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Problem: Economic uncertainty and talent arms race</a:t>
            </a:r>
          </a:p>
        </p:txBody>
      </p:sp>
    </p:spTree>
    <p:extLst>
      <p:ext uri="{BB962C8B-B14F-4D97-AF65-F5344CB8AC3E}">
        <p14:creationId xmlns:p14="http://schemas.microsoft.com/office/powerpoint/2010/main" val="35575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CF708A-1096-9C78-150A-9D2D453D84EE}"/>
              </a:ext>
            </a:extLst>
          </p:cNvPr>
          <p:cNvSpPr txBox="1"/>
          <p:nvPr/>
        </p:nvSpPr>
        <p:spPr>
          <a:xfrm>
            <a:off x="0" y="577254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err="1"/>
              <a:t>Hireline</a:t>
            </a:r>
            <a:r>
              <a:rPr lang="en-US"/>
              <a:t> – Top considerations for changing jobs</a:t>
            </a:r>
          </a:p>
          <a:p>
            <a:pPr algn="ctr"/>
            <a:r>
              <a:rPr lang="en-US"/>
              <a:t>https://</a:t>
            </a:r>
            <a:r>
              <a:rPr lang="en-US" err="1"/>
              <a:t>hireline.io</a:t>
            </a:r>
            <a:r>
              <a:rPr lang="en-US"/>
              <a:t>/mx/</a:t>
            </a:r>
            <a:r>
              <a:rPr lang="en-US" err="1"/>
              <a:t>estudio-mercado-laboral-y-empleos-de-ti-mexico?year</a:t>
            </a:r>
            <a:r>
              <a:rPr lang="en-US"/>
              <a:t>=2023#prestaciones-mas-valoradas</a:t>
            </a:r>
          </a:p>
        </p:txBody>
      </p:sp>
      <p:pic>
        <p:nvPicPr>
          <p:cNvPr id="5" name="Picture 4" descr="A graph with blue and white bars&#10;&#10;Description automatically generated with medium confidence">
            <a:extLst>
              <a:ext uri="{FF2B5EF4-FFF2-40B4-BE49-F238E27FC236}">
                <a16:creationId xmlns:a16="http://schemas.microsoft.com/office/drawing/2014/main" id="{81E1C31D-60C1-BA72-C784-71207B666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52" y="1681480"/>
            <a:ext cx="11198896" cy="34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6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CF708A-1096-9C78-150A-9D2D453D84EE}"/>
              </a:ext>
            </a:extLst>
          </p:cNvPr>
          <p:cNvSpPr txBox="1"/>
          <p:nvPr/>
        </p:nvSpPr>
        <p:spPr>
          <a:xfrm>
            <a:off x="0" y="577254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err="1"/>
              <a:t>Hireline</a:t>
            </a:r>
            <a:r>
              <a:rPr lang="en-US"/>
              <a:t> – Top considerations for changing jobs</a:t>
            </a:r>
          </a:p>
          <a:p>
            <a:pPr algn="ctr"/>
            <a:r>
              <a:rPr lang="en-US"/>
              <a:t>https://</a:t>
            </a:r>
            <a:r>
              <a:rPr lang="en-US" err="1"/>
              <a:t>hireline.io</a:t>
            </a:r>
            <a:r>
              <a:rPr lang="en-US"/>
              <a:t>/mx/</a:t>
            </a:r>
            <a:r>
              <a:rPr lang="en-US" err="1"/>
              <a:t>estudio-mercado-laboral-y-empleos-de-ti-mexico?year</a:t>
            </a:r>
            <a:r>
              <a:rPr lang="en-US"/>
              <a:t>=2023#prestaciones-mas-valoradas</a:t>
            </a:r>
          </a:p>
        </p:txBody>
      </p:sp>
      <p:pic>
        <p:nvPicPr>
          <p:cNvPr id="4" name="Picture 3" descr="A graph of blue and white bars&#10;&#10;Description automatically generated with medium confidence">
            <a:extLst>
              <a:ext uri="{FF2B5EF4-FFF2-40B4-BE49-F238E27FC236}">
                <a16:creationId xmlns:a16="http://schemas.microsoft.com/office/drawing/2014/main" id="{FE6ED10F-6A17-1C66-7017-F1BA73845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69" y="1386840"/>
            <a:ext cx="11769462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09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CF708A-1096-9C78-150A-9D2D453D84EE}"/>
              </a:ext>
            </a:extLst>
          </p:cNvPr>
          <p:cNvSpPr txBox="1"/>
          <p:nvPr/>
        </p:nvSpPr>
        <p:spPr>
          <a:xfrm>
            <a:off x="0" y="577254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err="1"/>
              <a:t>Hireline</a:t>
            </a:r>
            <a:r>
              <a:rPr lang="en-US"/>
              <a:t> – Top considerations for changing jobs</a:t>
            </a:r>
          </a:p>
          <a:p>
            <a:pPr algn="ctr"/>
            <a:r>
              <a:rPr lang="en-US"/>
              <a:t>https://</a:t>
            </a:r>
            <a:r>
              <a:rPr lang="en-US" err="1"/>
              <a:t>hireline.io</a:t>
            </a:r>
            <a:r>
              <a:rPr lang="en-US"/>
              <a:t>/mx/</a:t>
            </a:r>
            <a:r>
              <a:rPr lang="en-US" err="1"/>
              <a:t>estudio-mercado-laboral-y-empleos-de-ti-mexico?year</a:t>
            </a:r>
            <a:r>
              <a:rPr lang="en-US"/>
              <a:t>=2023#prestaciones-mas-valoradas</a:t>
            </a:r>
          </a:p>
        </p:txBody>
      </p:sp>
      <p:pic>
        <p:nvPicPr>
          <p:cNvPr id="4" name="Picture 3" descr="A blue circle with numbers and a black and white text&#10;&#10;Description automatically generated">
            <a:extLst>
              <a:ext uri="{FF2B5EF4-FFF2-40B4-BE49-F238E27FC236}">
                <a16:creationId xmlns:a16="http://schemas.microsoft.com/office/drawing/2014/main" id="{AC199A29-E393-2266-7A6E-CEFC9FA07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05" y="557348"/>
            <a:ext cx="7772400" cy="4898361"/>
          </a:xfrm>
          <a:prstGeom prst="rect">
            <a:avLst/>
          </a:prstGeom>
        </p:spPr>
      </p:pic>
      <p:pic>
        <p:nvPicPr>
          <p:cNvPr id="7" name="Picture 6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D64E3024-C265-B0E7-2972-18DB2E2F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05" y="1460500"/>
            <a:ext cx="36703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9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1344625" y="1526318"/>
            <a:ext cx="42356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>
                <a:solidFill>
                  <a:schemeClr val="tx2">
                    <a:lumMod val="75000"/>
                  </a:schemeClr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R&amp;D Director at Kata Software, more than 10 years of experience.</a:t>
            </a:r>
            <a:br>
              <a:rPr lang="es-MX">
                <a:solidFill>
                  <a:schemeClr val="tx2">
                    <a:lumMod val="75000"/>
                  </a:schemeClr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</a:br>
            <a:br>
              <a:rPr lang="es-MX">
                <a:solidFill>
                  <a:schemeClr val="tx2">
                    <a:lumMod val="75000"/>
                  </a:schemeClr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</a:br>
            <a:r>
              <a:rPr lang="es-MX">
                <a:solidFill>
                  <a:schemeClr val="tx2">
                    <a:lumMod val="75000"/>
                  </a:schemeClr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Leader, developer, team builder, coach. </a:t>
            </a:r>
            <a:br>
              <a:rPr lang="es-MX">
                <a:solidFill>
                  <a:schemeClr val="tx2">
                    <a:lumMod val="75000"/>
                  </a:schemeClr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</a:br>
            <a:br>
              <a:rPr lang="es-MX">
                <a:solidFill>
                  <a:schemeClr val="tx2">
                    <a:lumMod val="75000"/>
                  </a:schemeClr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</a:br>
            <a:r>
              <a:rPr lang="es-MX">
                <a:solidFill>
                  <a:schemeClr val="tx2">
                    <a:lumMod val="75000"/>
                  </a:schemeClr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Passionate about videogames, AI, testing, and tech in general.</a:t>
            </a:r>
          </a:p>
          <a:p>
            <a:pPr defTabSz="914377"/>
            <a:endParaRPr lang="es-MX">
              <a:solidFill>
                <a:schemeClr val="tx2">
                  <a:lumMod val="75000"/>
                </a:schemeClr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2359FB-ABA7-73A4-6751-40A8BDE59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650" y="-450785"/>
            <a:ext cx="4639412" cy="3954207"/>
          </a:xfrm>
          <a:prstGeom prst="rect">
            <a:avLst/>
          </a:prstGeom>
        </p:spPr>
      </p:pic>
      <p:pic>
        <p:nvPicPr>
          <p:cNvPr id="9" name="Picture Placeholder 4" descr="A person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ACD63B25-D7A4-FA41-5E1E-50137D021A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00" b="12500"/>
          <a:stretch>
            <a:fillRect/>
          </a:stretch>
        </p:blipFill>
        <p:spPr>
          <a:xfrm>
            <a:off x="6611764" y="1171465"/>
            <a:ext cx="3724930" cy="3724930"/>
          </a:xfrm>
          <a:prstGeom prst="ellipse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10" name="Picture 8" descr="Medium's New Logo (2020)— Unfinished Ellipses Logomark | by Medium  Formatting | Blogging Guide | Medium">
            <a:extLst>
              <a:ext uri="{FF2B5EF4-FFF2-40B4-BE49-F238E27FC236}">
                <a16:creationId xmlns:a16="http://schemas.microsoft.com/office/drawing/2014/main" id="{16C23B82-AF83-3C10-9622-0A29C1AEB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67" y="5606282"/>
            <a:ext cx="487155" cy="48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76507A3-7FDE-576E-E0A8-699D850C5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567" y="5007761"/>
            <a:ext cx="487155" cy="48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375;p149">
            <a:extLst>
              <a:ext uri="{FF2B5EF4-FFF2-40B4-BE49-F238E27FC236}">
                <a16:creationId xmlns:a16="http://schemas.microsoft.com/office/drawing/2014/main" id="{7FA5E582-DB08-4524-BCF8-A9ABD3BDDBE7}"/>
              </a:ext>
            </a:extLst>
          </p:cNvPr>
          <p:cNvSpPr txBox="1">
            <a:spLocks/>
          </p:cNvSpPr>
          <p:nvPr/>
        </p:nvSpPr>
        <p:spPr>
          <a:xfrm>
            <a:off x="8142041" y="5050360"/>
            <a:ext cx="2968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914377">
              <a:defRPr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defRPr>
            </a:lvl1pPr>
            <a:lvl2pPr marR="0" lvl="1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2pPr>
            <a:lvl3pPr marR="0" lvl="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3pPr>
            <a:lvl4pPr marR="0" lvl="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4pPr>
            <a:lvl5pPr marR="0" lvl="4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5pPr>
            <a:lvl6pPr marR="0" lvl="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6pPr>
            <a:lvl7pPr marR="0" lvl="6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7pPr>
            <a:lvl8pPr marR="0" lvl="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8pPr>
            <a:lvl9pPr marR="0" lvl="8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9pPr>
          </a:lstStyle>
          <a:p>
            <a:r>
              <a:rPr lang="en-US" sz="1600"/>
              <a:t>/streetwizard17</a:t>
            </a:r>
          </a:p>
        </p:txBody>
      </p:sp>
      <p:sp>
        <p:nvSpPr>
          <p:cNvPr id="13" name="Google Shape;2375;p149">
            <a:extLst>
              <a:ext uri="{FF2B5EF4-FFF2-40B4-BE49-F238E27FC236}">
                <a16:creationId xmlns:a16="http://schemas.microsoft.com/office/drawing/2014/main" id="{5AE331FF-D7DB-55A4-E2B7-70DDBEEA2E66}"/>
              </a:ext>
            </a:extLst>
          </p:cNvPr>
          <p:cNvSpPr txBox="1">
            <a:spLocks/>
          </p:cNvSpPr>
          <p:nvPr/>
        </p:nvSpPr>
        <p:spPr>
          <a:xfrm>
            <a:off x="8142041" y="5628497"/>
            <a:ext cx="2968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_tradnl"/>
            </a:defPPr>
            <a:lvl1pPr defTabSz="914377">
              <a:defRPr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defRPr>
            </a:lvl1pPr>
            <a:lvl2pPr marR="0" lvl="1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2pPr>
            <a:lvl3pPr marR="0" lvl="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3pPr>
            <a:lvl4pPr marR="0" lvl="3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4pPr>
            <a:lvl5pPr marR="0" lvl="4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5pPr>
            <a:lvl6pPr marR="0" lvl="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6pPr>
            <a:lvl7pPr marR="0" lvl="6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7pPr>
            <a:lvl8pPr marR="0" lvl="7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8pPr>
            <a:lvl9pPr marR="0" lvl="8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Source Serif Pro"/>
              <a:buNone/>
              <a:defRPr sz="1300" b="0" i="0" u="none" strike="noStrike" cap="none">
                <a:solidFill>
                  <a:schemeClr val="dk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9pPr>
          </a:lstStyle>
          <a:p>
            <a:r>
              <a:rPr lang="en-US" sz="1600"/>
              <a:t>@streetwizard17</a:t>
            </a:r>
          </a:p>
        </p:txBody>
      </p:sp>
    </p:spTree>
    <p:extLst>
      <p:ext uri="{BB962C8B-B14F-4D97-AF65-F5344CB8AC3E}">
        <p14:creationId xmlns:p14="http://schemas.microsoft.com/office/powerpoint/2010/main" val="422085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CF708A-1096-9C78-150A-9D2D453D84EE}"/>
              </a:ext>
            </a:extLst>
          </p:cNvPr>
          <p:cNvSpPr txBox="1"/>
          <p:nvPr/>
        </p:nvSpPr>
        <p:spPr>
          <a:xfrm>
            <a:off x="0" y="577254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err="1"/>
              <a:t>Hireline</a:t>
            </a:r>
            <a:r>
              <a:rPr lang="en-US"/>
              <a:t> - </a:t>
            </a:r>
            <a:r>
              <a:rPr lang="en-US" err="1"/>
              <a:t>Favourite</a:t>
            </a:r>
            <a:r>
              <a:rPr lang="en-US"/>
              <a:t> perks</a:t>
            </a:r>
          </a:p>
          <a:p>
            <a:pPr algn="ctr"/>
            <a:r>
              <a:rPr lang="en-US"/>
              <a:t>https://</a:t>
            </a:r>
            <a:r>
              <a:rPr lang="en-US" err="1"/>
              <a:t>hireline.io</a:t>
            </a:r>
            <a:r>
              <a:rPr lang="en-US"/>
              <a:t>/mx/</a:t>
            </a:r>
            <a:r>
              <a:rPr lang="en-US" err="1"/>
              <a:t>estudio-mercado-laboral-y-empleos-de-ti-mexico?year</a:t>
            </a:r>
            <a:r>
              <a:rPr lang="en-US"/>
              <a:t>=2023#prestaciones-mas-valoradas</a:t>
            </a:r>
          </a:p>
        </p:txBody>
      </p:sp>
      <p:pic>
        <p:nvPicPr>
          <p:cNvPr id="4" name="Picture 3" descr="A graph with blue and white text&#10;&#10;Description automatically generated">
            <a:extLst>
              <a:ext uri="{FF2B5EF4-FFF2-40B4-BE49-F238E27FC236}">
                <a16:creationId xmlns:a16="http://schemas.microsoft.com/office/drawing/2014/main" id="{D2B10169-689C-1356-E8CF-BD7560BAB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19" y="1486477"/>
            <a:ext cx="11831161" cy="388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8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CF708A-1096-9C78-150A-9D2D453D84EE}"/>
              </a:ext>
            </a:extLst>
          </p:cNvPr>
          <p:cNvSpPr txBox="1"/>
          <p:nvPr/>
        </p:nvSpPr>
        <p:spPr>
          <a:xfrm>
            <a:off x="0" y="577254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How to identify and attract tech talent from Latin America</a:t>
            </a:r>
          </a:p>
          <a:p>
            <a:pPr algn="ctr"/>
            <a:r>
              <a:rPr lang="en-US"/>
              <a:t>https://</a:t>
            </a:r>
            <a:r>
              <a:rPr lang="en-US" err="1"/>
              <a:t>hireline.io</a:t>
            </a:r>
            <a:r>
              <a:rPr lang="en-US"/>
              <a:t>/us/</a:t>
            </a:r>
            <a:r>
              <a:rPr lang="en-US" err="1"/>
              <a:t>latam</a:t>
            </a:r>
            <a:r>
              <a:rPr lang="en-US"/>
              <a:t>-developers-recruitment-guide</a:t>
            </a:r>
          </a:p>
        </p:txBody>
      </p:sp>
      <p:pic>
        <p:nvPicPr>
          <p:cNvPr id="4" name="Picture 3" descr="A graph with blue squares&#10;&#10;Description automatically generated">
            <a:extLst>
              <a:ext uri="{FF2B5EF4-FFF2-40B4-BE49-F238E27FC236}">
                <a16:creationId xmlns:a16="http://schemas.microsoft.com/office/drawing/2014/main" id="{0A4C20E6-3FD3-A19A-E3C4-E1A0226AA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28" y="1111838"/>
            <a:ext cx="10140544" cy="4634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3A98C8-5520-5F6A-223A-50A8B694AD81}"/>
              </a:ext>
            </a:extLst>
          </p:cNvPr>
          <p:cNvSpPr txBox="1"/>
          <p:nvPr/>
        </p:nvSpPr>
        <p:spPr>
          <a:xfrm>
            <a:off x="1025728" y="373465"/>
            <a:ext cx="103999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26.9 million developers globally (Evans Data Corporation 2023) </a:t>
            </a:r>
            <a:br>
              <a:rPr lang="en-US"/>
            </a:br>
            <a:r>
              <a:rPr lang="en-US"/>
              <a:t>It will increase ~1m/year</a:t>
            </a:r>
          </a:p>
          <a:p>
            <a:pPr algn="ctr"/>
            <a:r>
              <a:rPr lang="en-US"/>
              <a:t>LATAM is the second highest growth of developers globally</a:t>
            </a:r>
          </a:p>
        </p:txBody>
      </p:sp>
    </p:spTree>
    <p:extLst>
      <p:ext uri="{BB962C8B-B14F-4D97-AF65-F5344CB8AC3E}">
        <p14:creationId xmlns:p14="http://schemas.microsoft.com/office/powerpoint/2010/main" val="3927868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289040" y="163286"/>
            <a:ext cx="1172008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Tips for C-Levels, VPs, Directors</a:t>
            </a:r>
          </a:p>
          <a:p>
            <a:pPr defTabSz="914377"/>
            <a:endParaRPr lang="es-MX" sz="28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Good: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Define a retention budget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Write a detailed job description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Offer fully Remote or Hybrid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Offer certifications and training</a:t>
            </a:r>
          </a:p>
          <a:p>
            <a:pPr defTabSz="914377"/>
            <a:endParaRPr lang="es-MX" sz="28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Excelent: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9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Retention budget</a:t>
            </a:r>
            <a:r>
              <a:rPr lang="es-MX" sz="29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 </a:t>
            </a: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over hiring budget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9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Internal hire </a:t>
            </a: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over external hire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9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Talent</a:t>
            </a: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 over specialization or years of experience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Expand and hire in all LATAM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Define a career path</a:t>
            </a:r>
          </a:p>
        </p:txBody>
      </p:sp>
    </p:spTree>
    <p:extLst>
      <p:ext uri="{BB962C8B-B14F-4D97-AF65-F5344CB8AC3E}">
        <p14:creationId xmlns:p14="http://schemas.microsoft.com/office/powerpoint/2010/main" val="3838801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CF708A-1096-9C78-150A-9D2D453D84EE}"/>
              </a:ext>
            </a:extLst>
          </p:cNvPr>
          <p:cNvSpPr txBox="1"/>
          <p:nvPr/>
        </p:nvSpPr>
        <p:spPr>
          <a:xfrm>
            <a:off x="0" y="5772546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EF – English Proficiency Index by country LATAM Region</a:t>
            </a:r>
            <a:br>
              <a:rPr lang="en-US"/>
            </a:br>
            <a:r>
              <a:rPr lang="en-US"/>
              <a:t>https://</a:t>
            </a:r>
            <a:r>
              <a:rPr lang="en-US" err="1"/>
              <a:t>www.ef.com</a:t>
            </a:r>
            <a:r>
              <a:rPr lang="en-US"/>
              <a:t>/</a:t>
            </a:r>
            <a:r>
              <a:rPr lang="en-US" err="1"/>
              <a:t>wwen</a:t>
            </a:r>
            <a:r>
              <a:rPr lang="en-US"/>
              <a:t>/epi/</a:t>
            </a:r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177D210B-D0E2-6359-D158-77F1D526DE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00"/>
          <a:stretch/>
        </p:blipFill>
        <p:spPr>
          <a:xfrm>
            <a:off x="4680481" y="315884"/>
            <a:ext cx="5138062" cy="5240712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7108E92-C7D4-D7A8-B3C0-FB881A525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223" y="2204720"/>
            <a:ext cx="3194258" cy="244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0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CF708A-1096-9C78-150A-9D2D453D84EE}"/>
              </a:ext>
            </a:extLst>
          </p:cNvPr>
          <p:cNvSpPr txBox="1"/>
          <p:nvPr/>
        </p:nvSpPr>
        <p:spPr>
          <a:xfrm>
            <a:off x="0" y="5772546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How to identify and attract tech talent from Latin America- https://</a:t>
            </a:r>
            <a:r>
              <a:rPr lang="en-US" err="1"/>
              <a:t>hireline.io</a:t>
            </a:r>
            <a:r>
              <a:rPr lang="en-US"/>
              <a:t>/us/</a:t>
            </a:r>
            <a:r>
              <a:rPr lang="en-US" err="1"/>
              <a:t>latam</a:t>
            </a:r>
            <a:r>
              <a:rPr lang="en-US"/>
              <a:t>-developers-recruitment-guide</a:t>
            </a:r>
          </a:p>
        </p:txBody>
      </p:sp>
      <p:pic>
        <p:nvPicPr>
          <p:cNvPr id="4" name="Picture 3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ED3226D8-74D8-8EC3-58F9-7740D1EB8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99" y="1044360"/>
            <a:ext cx="11027002" cy="370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30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289040" y="163286"/>
            <a:ext cx="1172008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Tips for individual contributors</a:t>
            </a:r>
            <a:endParaRPr lang="es-MX" sz="28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endParaRPr lang="es-MX" sz="28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Required: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*All technical roles should be writing code (yes also testers)</a:t>
            </a:r>
          </a:p>
          <a:p>
            <a:pPr defTabSz="914377"/>
            <a:endParaRPr lang="es-MX" sz="28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Good: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Do not resist to learn new stuff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Trully learn English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endParaRPr lang="es-MX" sz="28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Excelent: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Research about the company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Reach out to people who already work there and ask your questions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Have realistic expectations on your compensation</a:t>
            </a:r>
          </a:p>
        </p:txBody>
      </p:sp>
    </p:spTree>
    <p:extLst>
      <p:ext uri="{BB962C8B-B14F-4D97-AF65-F5344CB8AC3E}">
        <p14:creationId xmlns:p14="http://schemas.microsoft.com/office/powerpoint/2010/main" val="483592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1490823" y="2549435"/>
            <a:ext cx="957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Problem #2</a:t>
            </a:r>
          </a:p>
        </p:txBody>
      </p:sp>
    </p:spTree>
    <p:extLst>
      <p:ext uri="{BB962C8B-B14F-4D97-AF65-F5344CB8AC3E}">
        <p14:creationId xmlns:p14="http://schemas.microsoft.com/office/powerpoint/2010/main" val="3903972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D0EF3A1F-1006-BBE2-DBB4-83F908436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059" y="466311"/>
            <a:ext cx="8091881" cy="5283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8ED5A-9344-8EDC-7A29-4908ED01B6F5}"/>
              </a:ext>
            </a:extLst>
          </p:cNvPr>
          <p:cNvSpPr txBox="1"/>
          <p:nvPr/>
        </p:nvSpPr>
        <p:spPr>
          <a:xfrm>
            <a:off x="950753" y="5893077"/>
            <a:ext cx="11241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Our World In Data GDP Per Capita - https://</a:t>
            </a:r>
            <a:r>
              <a:rPr lang="en-US" err="1"/>
              <a:t>ourworldindata.org</a:t>
            </a:r>
            <a:r>
              <a:rPr lang="en-US"/>
              <a:t>/</a:t>
            </a:r>
            <a:r>
              <a:rPr lang="en-US" err="1"/>
              <a:t>grapher</a:t>
            </a:r>
            <a:r>
              <a:rPr lang="en-US"/>
              <a:t>/</a:t>
            </a:r>
            <a:r>
              <a:rPr lang="en-US" err="1"/>
              <a:t>gdp</a:t>
            </a:r>
            <a:r>
              <a:rPr lang="en-US"/>
              <a:t>-per-capita-world-bank-constant-</a:t>
            </a:r>
            <a:r>
              <a:rPr lang="en-US" err="1"/>
              <a:t>usd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38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37A6045-CC85-29AB-96DE-7DAF74B69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72"/>
          <a:stretch/>
        </p:blipFill>
        <p:spPr>
          <a:xfrm>
            <a:off x="1622517" y="495274"/>
            <a:ext cx="8946964" cy="5347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1A443-3319-7976-998D-BC3A0ACFA114}"/>
              </a:ext>
            </a:extLst>
          </p:cNvPr>
          <p:cNvSpPr txBox="1"/>
          <p:nvPr/>
        </p:nvSpPr>
        <p:spPr>
          <a:xfrm>
            <a:off x="2670950" y="5842824"/>
            <a:ext cx="68500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OCDE Hours Worked - https://</a:t>
            </a:r>
            <a:r>
              <a:rPr lang="en-US" err="1"/>
              <a:t>data.oecd.org</a:t>
            </a:r>
            <a:r>
              <a:rPr lang="en-US"/>
              <a:t>/emp/hours-</a:t>
            </a:r>
            <a:r>
              <a:rPr lang="en-US" err="1"/>
              <a:t>worked.htm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260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04C60A92-D764-49AD-9F22-73F01091B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49" y="318592"/>
            <a:ext cx="8356301" cy="5507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2FDDF-77AC-9FCB-1E2E-FCBAB9BD8245}"/>
              </a:ext>
            </a:extLst>
          </p:cNvPr>
          <p:cNvSpPr txBox="1"/>
          <p:nvPr/>
        </p:nvSpPr>
        <p:spPr>
          <a:xfrm>
            <a:off x="1917848" y="5826154"/>
            <a:ext cx="835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Our World In Data Productivity per hour worked</a:t>
            </a:r>
          </a:p>
          <a:p>
            <a:pPr algn="ctr"/>
            <a:r>
              <a:rPr lang="en-US"/>
              <a:t>https://</a:t>
            </a:r>
            <a:r>
              <a:rPr lang="en-US" err="1"/>
              <a:t>ourworldindata.org</a:t>
            </a:r>
            <a:r>
              <a:rPr lang="en-US"/>
              <a:t>/</a:t>
            </a:r>
            <a:r>
              <a:rPr lang="en-US" err="1"/>
              <a:t>grapher</a:t>
            </a:r>
            <a:r>
              <a:rPr lang="en-US"/>
              <a:t>/labor-productivity-per-hour-</a:t>
            </a:r>
            <a:r>
              <a:rPr lang="en-US" err="1"/>
              <a:t>pennworldtable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29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391556" y="2046459"/>
            <a:ext cx="677326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3600" b="1">
                <a:solidFill>
                  <a:schemeClr val="bg2">
                    <a:lumMod val="75000"/>
                  </a:schemeClr>
                </a:solidFill>
                <a:latin typeface="Raleway"/>
              </a:rPr>
              <a:t>Universal Platform for</a:t>
            </a:r>
            <a:br>
              <a:rPr lang="en-US" sz="3600" b="1">
                <a:solidFill>
                  <a:schemeClr val="bg2">
                    <a:lumMod val="75000"/>
                  </a:schemeClr>
                </a:solidFill>
                <a:latin typeface="Raleway" panose="020B0503030101060003" pitchFamily="34" charset="77"/>
              </a:rPr>
            </a:br>
            <a:r>
              <a:rPr lang="en-US" sz="3600" b="1">
                <a:solidFill>
                  <a:srgbClr val="EF5152"/>
                </a:solidFill>
                <a:latin typeface="Raleway"/>
              </a:rPr>
              <a:t>financial services</a:t>
            </a:r>
            <a:endParaRPr lang="es-MX" sz="3600" b="1">
              <a:solidFill>
                <a:srgbClr val="EF5152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C0C270-334B-3EF2-D8CC-627482083B0E}"/>
              </a:ext>
            </a:extLst>
          </p:cNvPr>
          <p:cNvSpPr/>
          <p:nvPr/>
        </p:nvSpPr>
        <p:spPr>
          <a:xfrm>
            <a:off x="6770914" y="1473054"/>
            <a:ext cx="4419288" cy="4419288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B1975523-7B7E-4FDF-6080-7EED44955C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9257" y="2253441"/>
            <a:ext cx="3002187" cy="285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73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1490823" y="2549435"/>
            <a:ext cx="98651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Problem: Productivity metrics and the approach to do more are fundamentally wrong</a:t>
            </a:r>
          </a:p>
        </p:txBody>
      </p:sp>
    </p:spTree>
    <p:extLst>
      <p:ext uri="{BB962C8B-B14F-4D97-AF65-F5344CB8AC3E}">
        <p14:creationId xmlns:p14="http://schemas.microsoft.com/office/powerpoint/2010/main" val="3708342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62FDDF-77AC-9FCB-1E2E-FCBAB9BD8245}"/>
              </a:ext>
            </a:extLst>
          </p:cNvPr>
          <p:cNvSpPr txBox="1"/>
          <p:nvPr/>
        </p:nvSpPr>
        <p:spPr>
          <a:xfrm>
            <a:off x="1917848" y="5826154"/>
            <a:ext cx="835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Microsoft – Work trend index Annual Report</a:t>
            </a:r>
          </a:p>
          <a:p>
            <a:pPr algn="ctr"/>
            <a:r>
              <a:rPr lang="en-US"/>
              <a:t>https://</a:t>
            </a:r>
            <a:r>
              <a:rPr lang="en-US" err="1"/>
              <a:t>www.microsoft.com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-us/</a:t>
            </a:r>
            <a:r>
              <a:rPr lang="en-US" err="1"/>
              <a:t>worklab</a:t>
            </a:r>
            <a:r>
              <a:rPr lang="en-US"/>
              <a:t>/work-trend-index/will-ai-fix-work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3FF4A66-FD6D-FB97-A54E-B8E34EC0A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26" b="4159"/>
          <a:stretch/>
        </p:blipFill>
        <p:spPr>
          <a:xfrm>
            <a:off x="1722809" y="1138844"/>
            <a:ext cx="8746377" cy="4687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A6D813-8F98-A025-0C54-B95A490E11ED}"/>
              </a:ext>
            </a:extLst>
          </p:cNvPr>
          <p:cNvSpPr txBox="1"/>
          <p:nvPr/>
        </p:nvSpPr>
        <p:spPr>
          <a:xfrm>
            <a:off x="1917846" y="385515"/>
            <a:ext cx="835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68% of people say </a:t>
            </a:r>
          </a:p>
          <a:p>
            <a:pPr algn="ctr"/>
            <a:r>
              <a:rPr lang="en-US"/>
              <a:t>they don’t have enough uninterrupted focus time during the workday</a:t>
            </a:r>
          </a:p>
        </p:txBody>
      </p:sp>
    </p:spTree>
    <p:extLst>
      <p:ext uri="{BB962C8B-B14F-4D97-AF65-F5344CB8AC3E}">
        <p14:creationId xmlns:p14="http://schemas.microsoft.com/office/powerpoint/2010/main" val="1538433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62FDDF-77AC-9FCB-1E2E-FCBAB9BD8245}"/>
              </a:ext>
            </a:extLst>
          </p:cNvPr>
          <p:cNvSpPr txBox="1"/>
          <p:nvPr/>
        </p:nvSpPr>
        <p:spPr>
          <a:xfrm>
            <a:off x="1917848" y="5826154"/>
            <a:ext cx="835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Microsoft – Work trend index Annual Report</a:t>
            </a:r>
          </a:p>
          <a:p>
            <a:pPr algn="ctr"/>
            <a:r>
              <a:rPr lang="en-US"/>
              <a:t>https://</a:t>
            </a:r>
            <a:r>
              <a:rPr lang="en-US" err="1"/>
              <a:t>www.microsoft.com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-us/</a:t>
            </a:r>
            <a:r>
              <a:rPr lang="en-US" err="1"/>
              <a:t>worklab</a:t>
            </a:r>
            <a:r>
              <a:rPr lang="en-US"/>
              <a:t>/work-trend-index/will-ai-fix-work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68C527C-A254-9975-EF5B-822DAD42B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80" b="1895"/>
          <a:stretch/>
        </p:blipFill>
        <p:spPr>
          <a:xfrm>
            <a:off x="1323658" y="385515"/>
            <a:ext cx="9544680" cy="533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14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289040" y="163286"/>
            <a:ext cx="1172008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2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Tips for C-Levels, VPs, Directors</a:t>
            </a:r>
          </a:p>
          <a:p>
            <a:pPr defTabSz="914377"/>
            <a:endParaRPr lang="es-MX" sz="10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endParaRPr lang="es-MX" sz="10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Good: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6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Measure productivity using data and be transparent on the results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6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Avoid the “always available” approach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6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Put data and AI to work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6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KPIs and OKRs</a:t>
            </a:r>
          </a:p>
          <a:p>
            <a:pPr defTabSz="914377"/>
            <a:endParaRPr lang="es-MX" sz="10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endParaRPr lang="es-MX" sz="10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Excelent: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Culture development </a:t>
            </a:r>
            <a:r>
              <a:rPr lang="es-MX" sz="26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over program development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6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Non-interruption/meeting days and lots of async communication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6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Provide AI tools</a:t>
            </a:r>
          </a:p>
          <a:p>
            <a:pPr defTabSz="914377"/>
            <a:endParaRPr lang="es-MX" sz="10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endParaRPr lang="es-MX" sz="10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You’re killing it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s-MX" sz="26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DORA, SPACE or DevEx metrics</a:t>
            </a:r>
          </a:p>
          <a:p>
            <a:pPr marL="457200" indent="-457200" defTabSz="914377">
              <a:buFont typeface="Arial" panose="020B0604020202020204" pitchFamily="34" charset="0"/>
              <a:buChar char="•"/>
            </a:pPr>
            <a:r>
              <a:rPr lang="es-MX" sz="26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4-day week</a:t>
            </a:r>
          </a:p>
        </p:txBody>
      </p:sp>
    </p:spTree>
    <p:extLst>
      <p:ext uri="{BB962C8B-B14F-4D97-AF65-F5344CB8AC3E}">
        <p14:creationId xmlns:p14="http://schemas.microsoft.com/office/powerpoint/2010/main" val="32827430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62FDDF-77AC-9FCB-1E2E-FCBAB9BD8245}"/>
              </a:ext>
            </a:extLst>
          </p:cNvPr>
          <p:cNvSpPr txBox="1"/>
          <p:nvPr/>
        </p:nvSpPr>
        <p:spPr>
          <a:xfrm>
            <a:off x="1917848" y="5826154"/>
            <a:ext cx="835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Microsoft – Work trend index Annual Report</a:t>
            </a:r>
          </a:p>
          <a:p>
            <a:pPr algn="ctr"/>
            <a:r>
              <a:rPr lang="en-US"/>
              <a:t>https://</a:t>
            </a:r>
            <a:r>
              <a:rPr lang="en-US" err="1"/>
              <a:t>www.microsoft.com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-us/</a:t>
            </a:r>
            <a:r>
              <a:rPr lang="en-US" err="1"/>
              <a:t>worklab</a:t>
            </a:r>
            <a:r>
              <a:rPr lang="en-US"/>
              <a:t>/work-trend-index/will-ai-fix-work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A6D813-8F98-A025-0C54-B95A490E11ED}"/>
              </a:ext>
            </a:extLst>
          </p:cNvPr>
          <p:cNvSpPr txBox="1"/>
          <p:nvPr/>
        </p:nvSpPr>
        <p:spPr>
          <a:xfrm>
            <a:off x="1917844" y="193020"/>
            <a:ext cx="8356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/>
              <a:t>“It’s fascinating that people are more excited about AI rescuing them from burnout than they are worried about it eliminating their jobs.”</a:t>
            </a:r>
          </a:p>
          <a:p>
            <a:pPr algn="ctr"/>
            <a:r>
              <a:rPr lang="en-US"/>
              <a:t>							- Adam Grant</a:t>
            </a: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94B56C4-EBA8-B90E-BDA0-C29047A5A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5" t="12186" r="4941"/>
          <a:stretch/>
        </p:blipFill>
        <p:spPr>
          <a:xfrm>
            <a:off x="2541105" y="1116350"/>
            <a:ext cx="7109777" cy="443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79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289040" y="163286"/>
            <a:ext cx="117200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Tips for individual contributors</a:t>
            </a:r>
          </a:p>
          <a:p>
            <a:pPr defTabSz="914377"/>
            <a:endParaRPr lang="es-MX" sz="28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Good: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Effective time management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Embrace the AI era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Automate as much as you can</a:t>
            </a:r>
          </a:p>
          <a:p>
            <a:pPr defTabSz="914377"/>
            <a:endParaRPr lang="es-MX" sz="2800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defTabSz="914377"/>
            <a:r>
              <a:rPr lang="es-MX" sz="28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Excelent: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Solve your day-to-day problems with AI</a:t>
            </a:r>
          </a:p>
          <a:p>
            <a:pPr marL="571500" indent="-571500" defTabSz="914377">
              <a:buFont typeface="Arial" panose="020B0604020202020204" pitchFamily="34" charset="0"/>
              <a:buChar char="•"/>
            </a:pPr>
            <a:r>
              <a:rPr lang="es-MX" sz="2800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Take risks and think of new ways to execute your job</a:t>
            </a:r>
          </a:p>
        </p:txBody>
      </p:sp>
    </p:spTree>
    <p:extLst>
      <p:ext uri="{BB962C8B-B14F-4D97-AF65-F5344CB8AC3E}">
        <p14:creationId xmlns:p14="http://schemas.microsoft.com/office/powerpoint/2010/main" val="920844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0" y="2021827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Super Pro Tip:</a:t>
            </a:r>
          </a:p>
          <a:p>
            <a:pPr algn="ctr" defTabSz="914377"/>
            <a:endParaRPr lang="es-MX" sz="3600" b="1">
              <a:solidFill>
                <a:srgbClr val="44546A"/>
              </a:solidFill>
              <a:latin typeface="Raleway Medium" panose="020B0603030101060003" pitchFamily="34" charset="77"/>
              <a:cs typeface="Calibri" panose="020F0502020204030204" pitchFamily="34" charset="0"/>
            </a:endParaRPr>
          </a:p>
          <a:p>
            <a:pPr algn="ctr"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Be passionate and very intense </a:t>
            </a:r>
          </a:p>
          <a:p>
            <a:pPr algn="ctr"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to imagine the future and build it</a:t>
            </a:r>
          </a:p>
        </p:txBody>
      </p:sp>
    </p:spTree>
    <p:extLst>
      <p:ext uri="{BB962C8B-B14F-4D97-AF65-F5344CB8AC3E}">
        <p14:creationId xmlns:p14="http://schemas.microsoft.com/office/powerpoint/2010/main" val="336301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0" y="25032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030481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1490823" y="2549435"/>
            <a:ext cx="957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Problem #3</a:t>
            </a:r>
          </a:p>
        </p:txBody>
      </p:sp>
    </p:spTree>
    <p:extLst>
      <p:ext uri="{BB962C8B-B14F-4D97-AF65-F5344CB8AC3E}">
        <p14:creationId xmlns:p14="http://schemas.microsoft.com/office/powerpoint/2010/main" val="445745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605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781;ga27f503d74_0_1185">
            <a:extLst>
              <a:ext uri="{FF2B5EF4-FFF2-40B4-BE49-F238E27FC236}">
                <a16:creationId xmlns:a16="http://schemas.microsoft.com/office/drawing/2014/main" id="{B4E8D306-AD53-446A-BDA1-13C328451D75}"/>
              </a:ext>
            </a:extLst>
          </p:cNvPr>
          <p:cNvSpPr txBox="1">
            <a:spLocks/>
          </p:cNvSpPr>
          <p:nvPr/>
        </p:nvSpPr>
        <p:spPr>
          <a:xfrm>
            <a:off x="472547" y="3214814"/>
            <a:ext cx="4146441" cy="1441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buClr>
                <a:srgbClr val="000000"/>
              </a:buClr>
              <a:defRPr/>
            </a:pPr>
            <a:r>
              <a:rPr lang="es-MX" sz="2900" kern="120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CLOUD PLATFORM </a:t>
            </a:r>
          </a:p>
          <a:p>
            <a:pPr defTabSz="914377">
              <a:buClr>
                <a:srgbClr val="000000"/>
              </a:buClr>
              <a:defRPr/>
            </a:pPr>
            <a:r>
              <a:rPr lang="es-MX" sz="290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Roboto" panose="020B0604020202020204" charset="0"/>
                <a:cs typeface="Calibri" panose="020F0502020204030204" pitchFamily="34" charset="0"/>
              </a:rPr>
              <a:t>for the Digital Banking era</a:t>
            </a:r>
            <a:endParaRPr lang="es-MX" sz="2900" kern="120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  <a:p>
            <a:pPr defTabSz="914377">
              <a:lnSpc>
                <a:spcPct val="100000"/>
              </a:lnSpc>
              <a:buClr>
                <a:srgbClr val="000000"/>
              </a:buClr>
              <a:buSzPts val="4000"/>
              <a:defRPr/>
            </a:pPr>
            <a:endParaRPr lang="es-MX" sz="2900" kern="120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Roboto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3E725260-4EA9-4079-A09E-BD0E2938EB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748"/>
          <a:stretch/>
        </p:blipFill>
        <p:spPr>
          <a:xfrm>
            <a:off x="462135" y="1213706"/>
            <a:ext cx="2690423" cy="593402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B803AF3B-541B-EF35-B530-07133C4111C1}"/>
              </a:ext>
            </a:extLst>
          </p:cNvPr>
          <p:cNvSpPr txBox="1"/>
          <p:nvPr/>
        </p:nvSpPr>
        <p:spPr>
          <a:xfrm>
            <a:off x="4325296" y="2683443"/>
            <a:ext cx="6123214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110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Kata Engine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CA730B-D3BD-ADA2-C93B-EDCC09AF187A}"/>
              </a:ext>
            </a:extLst>
          </p:cNvPr>
          <p:cNvGrpSpPr/>
          <p:nvPr/>
        </p:nvGrpSpPr>
        <p:grpSpPr>
          <a:xfrm>
            <a:off x="5411553" y="484938"/>
            <a:ext cx="5759231" cy="5759231"/>
            <a:chOff x="5245891" y="632471"/>
            <a:chExt cx="5759231" cy="5759231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AAB5DFCB-0D41-1257-FB49-DE414A455441}"/>
                </a:ext>
              </a:extLst>
            </p:cNvPr>
            <p:cNvGrpSpPr/>
            <p:nvPr/>
          </p:nvGrpSpPr>
          <p:grpSpPr>
            <a:xfrm>
              <a:off x="5245891" y="632471"/>
              <a:ext cx="5759231" cy="5759231"/>
              <a:chOff x="3216384" y="549384"/>
              <a:chExt cx="5759231" cy="5759231"/>
            </a:xfrm>
          </p:grpSpPr>
          <p:pic>
            <p:nvPicPr>
              <p:cNvPr id="46" name="Picture 1">
                <a:extLst>
                  <a:ext uri="{FF2B5EF4-FFF2-40B4-BE49-F238E27FC236}">
                    <a16:creationId xmlns:a16="http://schemas.microsoft.com/office/drawing/2014/main" id="{CD31A0A0-BF0A-34CC-0735-67E5E7DC1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6384" y="549384"/>
                <a:ext cx="5759231" cy="575923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</p:pic>
          <p:pic>
            <p:nvPicPr>
              <p:cNvPr id="47" name="Picture 2">
                <a:extLst>
                  <a:ext uri="{FF2B5EF4-FFF2-40B4-BE49-F238E27FC236}">
                    <a16:creationId xmlns:a16="http://schemas.microsoft.com/office/drawing/2014/main" id="{FA976C24-9D1C-8146-2747-6AE394FC9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0654" y="863654"/>
                <a:ext cx="5130692" cy="5130692"/>
              </a:xfrm>
              <a:prstGeom prst="ellipse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588207F7-11AC-C4ED-76DB-75E8D580A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20799" y="2243904"/>
                <a:ext cx="419100" cy="419100"/>
              </a:xfrm>
              <a:prstGeom prst="ellipse">
                <a:avLst/>
              </a:prstGeom>
            </p:spPr>
          </p:pic>
          <p:pic>
            <p:nvPicPr>
              <p:cNvPr id="54" name="Picture 10">
                <a:extLst>
                  <a:ext uri="{FF2B5EF4-FFF2-40B4-BE49-F238E27FC236}">
                    <a16:creationId xmlns:a16="http://schemas.microsoft.com/office/drawing/2014/main" id="{986175EA-177F-CCE6-9E8F-82351A82C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93373" y="916069"/>
                <a:ext cx="419100" cy="419100"/>
              </a:xfrm>
              <a:prstGeom prst="ellipse">
                <a:avLst/>
              </a:prstGeom>
            </p:spPr>
          </p:pic>
          <p:pic>
            <p:nvPicPr>
              <p:cNvPr id="55" name="Picture 11">
                <a:extLst>
                  <a:ext uri="{FF2B5EF4-FFF2-40B4-BE49-F238E27FC236}">
                    <a16:creationId xmlns:a16="http://schemas.microsoft.com/office/drawing/2014/main" id="{1E1E78BC-8E16-B3D3-2861-32E2274C2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47994" y="916069"/>
                <a:ext cx="419100" cy="419100"/>
              </a:xfrm>
              <a:prstGeom prst="ellipse">
                <a:avLst/>
              </a:prstGeom>
            </p:spPr>
          </p:pic>
          <p:sp>
            <p:nvSpPr>
              <p:cNvPr id="59" name="Oval 15">
                <a:extLst>
                  <a:ext uri="{FF2B5EF4-FFF2-40B4-BE49-F238E27FC236}">
                    <a16:creationId xmlns:a16="http://schemas.microsoft.com/office/drawing/2014/main" id="{BC2FE022-EB27-05B4-580A-FC2F14E54A33}"/>
                  </a:ext>
                </a:extLst>
              </p:cNvPr>
              <p:cNvSpPr/>
              <p:nvPr/>
            </p:nvSpPr>
            <p:spPr>
              <a:xfrm>
                <a:off x="5564899" y="2807637"/>
                <a:ext cx="1062201" cy="106220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MX"/>
              </a:p>
            </p:txBody>
          </p:sp>
          <p:sp>
            <p:nvSpPr>
              <p:cNvPr id="61" name="TextBox 17">
                <a:extLst>
                  <a:ext uri="{FF2B5EF4-FFF2-40B4-BE49-F238E27FC236}">
                    <a16:creationId xmlns:a16="http://schemas.microsoft.com/office/drawing/2014/main" id="{59E0A05B-2D14-3F32-7194-392FE4BB0416}"/>
                  </a:ext>
                </a:extLst>
              </p:cNvPr>
              <p:cNvSpPr txBox="1"/>
              <p:nvPr/>
            </p:nvSpPr>
            <p:spPr>
              <a:xfrm rot="1592326">
                <a:off x="6372968" y="1081151"/>
                <a:ext cx="1150056" cy="822305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MX" sz="1600">
                    <a:solidFill>
                      <a:schemeClr val="bg1"/>
                    </a:solidFill>
                  </a:rPr>
                  <a:t>Mobile </a:t>
                </a:r>
              </a:p>
              <a:p>
                <a:r>
                  <a:rPr lang="en-MX" sz="1600">
                    <a:solidFill>
                      <a:schemeClr val="bg1"/>
                    </a:solidFill>
                  </a:rPr>
                  <a:t>Office</a:t>
                </a:r>
              </a:p>
            </p:txBody>
          </p:sp>
          <p:sp>
            <p:nvSpPr>
              <p:cNvPr id="1367" name="TextBox 18">
                <a:extLst>
                  <a:ext uri="{FF2B5EF4-FFF2-40B4-BE49-F238E27FC236}">
                    <a16:creationId xmlns:a16="http://schemas.microsoft.com/office/drawing/2014/main" id="{6E210E05-2D58-E1D9-8BB6-D0A0A6181A9B}"/>
                  </a:ext>
                </a:extLst>
              </p:cNvPr>
              <p:cNvSpPr txBox="1"/>
              <p:nvPr/>
            </p:nvSpPr>
            <p:spPr>
              <a:xfrm rot="19890979">
                <a:off x="4512631" y="1217200"/>
                <a:ext cx="1636495" cy="476071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MX" sz="1600">
                    <a:solidFill>
                      <a:schemeClr val="bg1"/>
                    </a:solidFill>
                  </a:rPr>
                  <a:t>Origination</a:t>
                </a:r>
              </a:p>
            </p:txBody>
          </p:sp>
          <p:sp>
            <p:nvSpPr>
              <p:cNvPr id="1368" name="TextBox 19">
                <a:extLst>
                  <a:ext uri="{FF2B5EF4-FFF2-40B4-BE49-F238E27FC236}">
                    <a16:creationId xmlns:a16="http://schemas.microsoft.com/office/drawing/2014/main" id="{8470E776-2B76-9277-A845-693157102C6D}"/>
                  </a:ext>
                </a:extLst>
              </p:cNvPr>
              <p:cNvSpPr txBox="1"/>
              <p:nvPr/>
            </p:nvSpPr>
            <p:spPr>
              <a:xfrm rot="17283159">
                <a:off x="3575816" y="2223153"/>
                <a:ext cx="1190179" cy="822305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Virtual</a:t>
                </a:r>
              </a:p>
              <a:p>
                <a:pPr algn="ctr"/>
                <a:r>
                  <a:rPr lang="en-MX" sz="1600">
                    <a:solidFill>
                      <a:schemeClr val="bg1"/>
                    </a:solidFill>
                  </a:rPr>
                  <a:t>Asistant</a:t>
                </a:r>
              </a:p>
            </p:txBody>
          </p:sp>
          <p:sp>
            <p:nvSpPr>
              <p:cNvPr id="1369" name="TextBox 20">
                <a:extLst>
                  <a:ext uri="{FF2B5EF4-FFF2-40B4-BE49-F238E27FC236}">
                    <a16:creationId xmlns:a16="http://schemas.microsoft.com/office/drawing/2014/main" id="{80C63B67-6A6B-FF8A-2CAC-B7F6516F0355}"/>
                  </a:ext>
                </a:extLst>
              </p:cNvPr>
              <p:cNvSpPr txBox="1"/>
              <p:nvPr/>
            </p:nvSpPr>
            <p:spPr>
              <a:xfrm rot="3749448">
                <a:off x="3412692" y="3783242"/>
                <a:ext cx="1644250" cy="822305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Digital </a:t>
                </a:r>
              </a:p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Onboarding</a:t>
                </a:r>
                <a:endParaRPr lang="en-MX"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370" name="TextBox 22">
                <a:extLst>
                  <a:ext uri="{FF2B5EF4-FFF2-40B4-BE49-F238E27FC236}">
                    <a16:creationId xmlns:a16="http://schemas.microsoft.com/office/drawing/2014/main" id="{3FB9203D-8C27-8F00-2A3D-5638C0AB3C06}"/>
                  </a:ext>
                </a:extLst>
              </p:cNvPr>
              <p:cNvSpPr txBox="1"/>
              <p:nvPr/>
            </p:nvSpPr>
            <p:spPr>
              <a:xfrm rot="1592326">
                <a:off x="4338008" y="5069523"/>
                <a:ext cx="1835669" cy="476071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bg1"/>
                    </a:solidFill>
                  </a:rPr>
                  <a:t>Collaboration</a:t>
                </a:r>
              </a:p>
            </p:txBody>
          </p:sp>
          <p:sp>
            <p:nvSpPr>
              <p:cNvPr id="1371" name="TextBox 23">
                <a:extLst>
                  <a:ext uri="{FF2B5EF4-FFF2-40B4-BE49-F238E27FC236}">
                    <a16:creationId xmlns:a16="http://schemas.microsoft.com/office/drawing/2014/main" id="{C79EE667-253E-14C4-38F0-BFA1A233D8B2}"/>
                  </a:ext>
                </a:extLst>
              </p:cNvPr>
              <p:cNvSpPr txBox="1"/>
              <p:nvPr/>
            </p:nvSpPr>
            <p:spPr>
              <a:xfrm rot="20295556">
                <a:off x="5991017" y="5191162"/>
                <a:ext cx="1828547" cy="476071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MX" sz="1600">
                    <a:solidFill>
                      <a:schemeClr val="accent5">
                        <a:lumMod val="50000"/>
                      </a:schemeClr>
                    </a:solidFill>
                  </a:rPr>
                  <a:t>Firma digital</a:t>
                </a:r>
              </a:p>
            </p:txBody>
          </p:sp>
          <p:sp>
            <p:nvSpPr>
              <p:cNvPr id="1372" name="TextBox 24">
                <a:extLst>
                  <a:ext uri="{FF2B5EF4-FFF2-40B4-BE49-F238E27FC236}">
                    <a16:creationId xmlns:a16="http://schemas.microsoft.com/office/drawing/2014/main" id="{929C20B5-4F3D-E572-8318-CD7ECF9DD7F2}"/>
                  </a:ext>
                </a:extLst>
              </p:cNvPr>
              <p:cNvSpPr txBox="1"/>
              <p:nvPr/>
            </p:nvSpPr>
            <p:spPr>
              <a:xfrm rot="17654390">
                <a:off x="6866545" y="3796660"/>
                <a:ext cx="2326710" cy="822305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MX" sz="1600">
                    <a:solidFill>
                      <a:schemeClr val="accent5">
                        <a:lumMod val="50000"/>
                      </a:schemeClr>
                    </a:solidFill>
                  </a:rPr>
                  <a:t>Validación</a:t>
                </a:r>
              </a:p>
              <a:p>
                <a:pPr algn="ctr"/>
                <a:r>
                  <a:rPr lang="en-US" sz="1600">
                    <a:solidFill>
                      <a:schemeClr val="accent5">
                        <a:lumMod val="50000"/>
                      </a:schemeClr>
                    </a:solidFill>
                  </a:rPr>
                  <a:t>De Documentos</a:t>
                </a:r>
                <a:endParaRPr lang="en-MX" sz="160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73" name="TextBox 25">
                <a:extLst>
                  <a:ext uri="{FF2B5EF4-FFF2-40B4-BE49-F238E27FC236}">
                    <a16:creationId xmlns:a16="http://schemas.microsoft.com/office/drawing/2014/main" id="{CB85748D-845C-933C-45B5-01F7B557536F}"/>
                  </a:ext>
                </a:extLst>
              </p:cNvPr>
              <p:cNvSpPr txBox="1"/>
              <p:nvPr/>
            </p:nvSpPr>
            <p:spPr>
              <a:xfrm rot="3750776">
                <a:off x="7147672" y="2146095"/>
                <a:ext cx="1846580" cy="822305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MX" sz="1600">
                    <a:solidFill>
                      <a:schemeClr val="accent5">
                        <a:lumMod val="50000"/>
                      </a:schemeClr>
                    </a:solidFill>
                  </a:rPr>
                  <a:t>Validación</a:t>
                </a:r>
              </a:p>
              <a:p>
                <a:pPr algn="ctr"/>
                <a:r>
                  <a:rPr lang="en-US" sz="1600">
                    <a:solidFill>
                      <a:schemeClr val="accent5">
                        <a:lumMod val="50000"/>
                      </a:schemeClr>
                    </a:solidFill>
                  </a:rPr>
                  <a:t>de</a:t>
                </a:r>
                <a:r>
                  <a:rPr lang="en-MX" sz="160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r>
                  <a:rPr lang="en-US" sz="1600">
                    <a:solidFill>
                      <a:schemeClr val="accent5">
                        <a:lumMod val="50000"/>
                      </a:schemeClr>
                    </a:solidFill>
                  </a:rPr>
                  <a:t>Identidad</a:t>
                </a:r>
                <a:endParaRPr lang="en-MX" sz="160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374" name="TextBox 26">
                <a:extLst>
                  <a:ext uri="{FF2B5EF4-FFF2-40B4-BE49-F238E27FC236}">
                    <a16:creationId xmlns:a16="http://schemas.microsoft.com/office/drawing/2014/main" id="{98CAEED5-16D1-64CD-0163-9BAB7EEC07A7}"/>
                  </a:ext>
                </a:extLst>
              </p:cNvPr>
              <p:cNvSpPr txBox="1"/>
              <p:nvPr/>
            </p:nvSpPr>
            <p:spPr>
              <a:xfrm>
                <a:off x="6659870" y="3280995"/>
                <a:ext cx="1255999" cy="346234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MX" sz="1000" b="1"/>
                  <a:t>Multiproduct</a:t>
                </a:r>
              </a:p>
            </p:txBody>
          </p:sp>
          <p:sp>
            <p:nvSpPr>
              <p:cNvPr id="1375" name="TextBox 27">
                <a:extLst>
                  <a:ext uri="{FF2B5EF4-FFF2-40B4-BE49-F238E27FC236}">
                    <a16:creationId xmlns:a16="http://schemas.microsoft.com/office/drawing/2014/main" id="{208D0B5A-D844-9DA6-B34A-CEEB3CF9AA15}"/>
                  </a:ext>
                </a:extLst>
              </p:cNvPr>
              <p:cNvSpPr txBox="1"/>
              <p:nvPr/>
            </p:nvSpPr>
            <p:spPr>
              <a:xfrm>
                <a:off x="6532696" y="4137284"/>
                <a:ext cx="1095957" cy="346234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/>
                  <a:t>Integration</a:t>
                </a:r>
                <a:endParaRPr lang="en-MX" sz="1000" b="1"/>
              </a:p>
            </p:txBody>
          </p:sp>
          <p:sp>
            <p:nvSpPr>
              <p:cNvPr id="1376" name="TextBox 28">
                <a:extLst>
                  <a:ext uri="{FF2B5EF4-FFF2-40B4-BE49-F238E27FC236}">
                    <a16:creationId xmlns:a16="http://schemas.microsoft.com/office/drawing/2014/main" id="{FB7EF3A7-09DE-E05D-4B94-52673F9D68DB}"/>
                  </a:ext>
                </a:extLst>
              </p:cNvPr>
              <p:cNvSpPr txBox="1"/>
              <p:nvPr/>
            </p:nvSpPr>
            <p:spPr>
              <a:xfrm>
                <a:off x="5452193" y="4625484"/>
                <a:ext cx="1237966" cy="346234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/>
                  <a:t>Connectivity</a:t>
                </a:r>
                <a:endParaRPr lang="en-MX" sz="1000" b="1"/>
              </a:p>
            </p:txBody>
          </p:sp>
          <p:sp>
            <p:nvSpPr>
              <p:cNvPr id="1377" name="TextBox 29">
                <a:extLst>
                  <a:ext uri="{FF2B5EF4-FFF2-40B4-BE49-F238E27FC236}">
                    <a16:creationId xmlns:a16="http://schemas.microsoft.com/office/drawing/2014/main" id="{AC89FB5D-96F6-4A9B-3F71-AD51EC878F57}"/>
                  </a:ext>
                </a:extLst>
              </p:cNvPr>
              <p:cNvSpPr txBox="1"/>
              <p:nvPr/>
            </p:nvSpPr>
            <p:spPr>
              <a:xfrm>
                <a:off x="4543130" y="4071521"/>
                <a:ext cx="1174852" cy="346234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/>
                  <a:t>Compliance </a:t>
                </a:r>
                <a:endParaRPr lang="en-MX" sz="1000" b="1"/>
              </a:p>
            </p:txBody>
          </p:sp>
          <p:sp>
            <p:nvSpPr>
              <p:cNvPr id="1378" name="TextBox 30">
                <a:extLst>
                  <a:ext uri="{FF2B5EF4-FFF2-40B4-BE49-F238E27FC236}">
                    <a16:creationId xmlns:a16="http://schemas.microsoft.com/office/drawing/2014/main" id="{B84666F0-EBF8-890B-860C-E77CDEB30E18}"/>
                  </a:ext>
                </a:extLst>
              </p:cNvPr>
              <p:cNvSpPr txBox="1"/>
              <p:nvPr/>
            </p:nvSpPr>
            <p:spPr>
              <a:xfrm>
                <a:off x="4271103" y="3216123"/>
                <a:ext cx="1215426" cy="346234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err="1"/>
                  <a:t>Orchestrator</a:t>
                </a:r>
                <a:endParaRPr lang="en-MX" sz="1000" b="1"/>
              </a:p>
            </p:txBody>
          </p:sp>
          <p:sp>
            <p:nvSpPr>
              <p:cNvPr id="1379" name="TextBox 31">
                <a:extLst>
                  <a:ext uri="{FF2B5EF4-FFF2-40B4-BE49-F238E27FC236}">
                    <a16:creationId xmlns:a16="http://schemas.microsoft.com/office/drawing/2014/main" id="{15045C4C-A09C-51CB-B718-14AA8BEACFBA}"/>
                  </a:ext>
                </a:extLst>
              </p:cNvPr>
              <p:cNvSpPr txBox="1"/>
              <p:nvPr/>
            </p:nvSpPr>
            <p:spPr>
              <a:xfrm>
                <a:off x="4437455" y="2339582"/>
                <a:ext cx="1258254" cy="346234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MX" sz="1000" b="1"/>
                  <a:t>Omnichannel</a:t>
                </a:r>
              </a:p>
            </p:txBody>
          </p:sp>
          <p:sp>
            <p:nvSpPr>
              <p:cNvPr id="1380" name="TextBox 32">
                <a:extLst>
                  <a:ext uri="{FF2B5EF4-FFF2-40B4-BE49-F238E27FC236}">
                    <a16:creationId xmlns:a16="http://schemas.microsoft.com/office/drawing/2014/main" id="{AAD9419C-8E41-F444-EC2F-6F1DD3D5F771}"/>
                  </a:ext>
                </a:extLst>
              </p:cNvPr>
              <p:cNvSpPr txBox="1"/>
              <p:nvPr/>
            </p:nvSpPr>
            <p:spPr>
              <a:xfrm>
                <a:off x="5597849" y="1689142"/>
                <a:ext cx="978742" cy="779026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/>
                  <a:t>Software </a:t>
                </a:r>
              </a:p>
              <a:p>
                <a:pPr algn="ctr"/>
                <a:r>
                  <a:rPr lang="en-US" sz="1000" b="1"/>
                  <a:t>As a </a:t>
                </a:r>
              </a:p>
              <a:p>
                <a:pPr algn="ctr"/>
                <a:r>
                  <a:rPr lang="en-US" sz="1000" b="1"/>
                  <a:t>Service</a:t>
                </a:r>
                <a:endParaRPr lang="en-MX" sz="1000" b="1"/>
              </a:p>
            </p:txBody>
          </p:sp>
          <p:sp>
            <p:nvSpPr>
              <p:cNvPr id="1381" name="TextBox 33">
                <a:extLst>
                  <a:ext uri="{FF2B5EF4-FFF2-40B4-BE49-F238E27FC236}">
                    <a16:creationId xmlns:a16="http://schemas.microsoft.com/office/drawing/2014/main" id="{61EA65DA-AF1A-3A65-D9D2-D8F59F77B3CA}"/>
                  </a:ext>
                </a:extLst>
              </p:cNvPr>
              <p:cNvSpPr txBox="1"/>
              <p:nvPr/>
            </p:nvSpPr>
            <p:spPr>
              <a:xfrm>
                <a:off x="6381612" y="2336993"/>
                <a:ext cx="1267270" cy="346234"/>
              </a:xfrm>
              <a:prstGeom prst="ellips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1000" b="1" err="1"/>
                  <a:t>Customizable</a:t>
                </a:r>
                <a:endParaRPr lang="en-MX" sz="1000" b="1"/>
              </a:p>
            </p:txBody>
          </p:sp>
          <p:cxnSp>
            <p:nvCxnSpPr>
              <p:cNvPr id="1382" name="Straight Arrow Connector 35">
                <a:extLst>
                  <a:ext uri="{FF2B5EF4-FFF2-40B4-BE49-F238E27FC236}">
                    <a16:creationId xmlns:a16="http://schemas.microsoft.com/office/drawing/2014/main" id="{C724833C-B6E1-2247-797A-6DA5C3957E7A}"/>
                  </a:ext>
                </a:extLst>
              </p:cNvPr>
              <p:cNvCxnSpPr/>
              <p:nvPr/>
            </p:nvCxnSpPr>
            <p:spPr>
              <a:xfrm flipH="1">
                <a:off x="6450584" y="1927957"/>
                <a:ext cx="176516" cy="43570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3" name="Straight Arrow Connector 36">
                <a:extLst>
                  <a:ext uri="{FF2B5EF4-FFF2-40B4-BE49-F238E27FC236}">
                    <a16:creationId xmlns:a16="http://schemas.microsoft.com/office/drawing/2014/main" id="{657FC259-4E47-397B-DC4D-01E88C80E2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77387" y="2004125"/>
                <a:ext cx="305039" cy="38024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4" name="Straight Arrow Connector 40">
                <a:extLst>
                  <a:ext uri="{FF2B5EF4-FFF2-40B4-BE49-F238E27FC236}">
                    <a16:creationId xmlns:a16="http://schemas.microsoft.com/office/drawing/2014/main" id="{F0301FFE-5FE5-3871-C952-1996B9F729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047894" y="2894724"/>
                <a:ext cx="458728" cy="213734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5" name="Straight Arrow Connector 42">
                <a:extLst>
                  <a:ext uri="{FF2B5EF4-FFF2-40B4-BE49-F238E27FC236}">
                    <a16:creationId xmlns:a16="http://schemas.microsoft.com/office/drawing/2014/main" id="{EB4FF7EA-AB63-F6B2-9FC1-FF5341FFB4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00" y="3783762"/>
                <a:ext cx="525996" cy="15427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6" name="Straight Arrow Connector 45">
                <a:extLst>
                  <a:ext uri="{FF2B5EF4-FFF2-40B4-BE49-F238E27FC236}">
                    <a16:creationId xmlns:a16="http://schemas.microsoft.com/office/drawing/2014/main" id="{43ABB175-48D0-A008-580D-4051412352F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21125" y="4274836"/>
                <a:ext cx="281746" cy="49733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7" name="Straight Arrow Connector 48">
                <a:extLst>
                  <a:ext uri="{FF2B5EF4-FFF2-40B4-BE49-F238E27FC236}">
                    <a16:creationId xmlns:a16="http://schemas.microsoft.com/office/drawing/2014/main" id="{A3603F9B-D28C-9F4C-585A-C83C4A55A75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85970" y="4254127"/>
                <a:ext cx="262242" cy="564206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8" name="Straight Arrow Connector 50">
                <a:extLst>
                  <a:ext uri="{FF2B5EF4-FFF2-40B4-BE49-F238E27FC236}">
                    <a16:creationId xmlns:a16="http://schemas.microsoft.com/office/drawing/2014/main" id="{67984754-A3D6-9C37-FE4E-AD1DB08DA5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01067" y="3690469"/>
                <a:ext cx="579369" cy="30932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9" name="Straight Arrow Connector 53">
                <a:extLst>
                  <a:ext uri="{FF2B5EF4-FFF2-40B4-BE49-F238E27FC236}">
                    <a16:creationId xmlns:a16="http://schemas.microsoft.com/office/drawing/2014/main" id="{A4E4B366-F91F-0C23-B359-48F0586DDC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0922" y="2863115"/>
                <a:ext cx="704103" cy="189603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0" name="Elipse 1389">
                <a:extLst>
                  <a:ext uri="{FF2B5EF4-FFF2-40B4-BE49-F238E27FC236}">
                    <a16:creationId xmlns:a16="http://schemas.microsoft.com/office/drawing/2014/main" id="{EA4345C9-C325-7379-3049-92E1C63F6EC5}"/>
                  </a:ext>
                </a:extLst>
              </p:cNvPr>
              <p:cNvSpPr/>
              <p:nvPr/>
            </p:nvSpPr>
            <p:spPr>
              <a:xfrm>
                <a:off x="4846279" y="956516"/>
                <a:ext cx="319334" cy="3261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pic>
          <p:nvPicPr>
            <p:cNvPr id="93" name="Imagen 92">
              <a:extLst>
                <a:ext uri="{FF2B5EF4-FFF2-40B4-BE49-F238E27FC236}">
                  <a16:creationId xmlns:a16="http://schemas.microsoft.com/office/drawing/2014/main" id="{6647F0C1-B001-BFA8-343A-211CB825B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2274" y="1094642"/>
              <a:ext cx="200312" cy="221178"/>
            </a:xfrm>
            <a:prstGeom prst="rect">
              <a:avLst/>
            </a:prstGeom>
          </p:spPr>
        </p:pic>
        <p:pic>
          <p:nvPicPr>
            <p:cNvPr id="95" name="Imagen 94">
              <a:extLst>
                <a:ext uri="{FF2B5EF4-FFF2-40B4-BE49-F238E27FC236}">
                  <a16:creationId xmlns:a16="http://schemas.microsoft.com/office/drawing/2014/main" id="{9085C18C-CE66-9E5E-1655-969FB85F0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7748"/>
            <a:stretch/>
          </p:blipFill>
          <p:spPr>
            <a:xfrm>
              <a:off x="7432042" y="3243788"/>
              <a:ext cx="1395851" cy="307871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BABBBA4C-098E-2FA2-E890-62CBDA42ACAB}"/>
              </a:ext>
            </a:extLst>
          </p:cNvPr>
          <p:cNvSpPr/>
          <p:nvPr/>
        </p:nvSpPr>
        <p:spPr>
          <a:xfrm>
            <a:off x="10616083" y="5518868"/>
            <a:ext cx="334383" cy="182880"/>
          </a:xfrm>
          <a:prstGeom prst="rect">
            <a:avLst/>
          </a:prstGeom>
          <a:solidFill>
            <a:srgbClr val="3871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B63068D-23DC-60EB-9016-50D64FECAA42}"/>
              </a:ext>
            </a:extLst>
          </p:cNvPr>
          <p:cNvSpPr/>
          <p:nvPr/>
        </p:nvSpPr>
        <p:spPr>
          <a:xfrm>
            <a:off x="10616083" y="5796164"/>
            <a:ext cx="324370" cy="182880"/>
          </a:xfrm>
          <a:prstGeom prst="rect">
            <a:avLst/>
          </a:prstGeom>
          <a:solidFill>
            <a:srgbClr val="67C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909F3A-3816-1736-288C-28A007833E45}"/>
              </a:ext>
            </a:extLst>
          </p:cNvPr>
          <p:cNvSpPr txBox="1"/>
          <p:nvPr/>
        </p:nvSpPr>
        <p:spPr>
          <a:xfrm>
            <a:off x="10985536" y="5474548"/>
            <a:ext cx="1127187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/>
              <a:t>Propietario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794705-9C05-D2D4-46BA-96ECF1CAEC5A}"/>
              </a:ext>
            </a:extLst>
          </p:cNvPr>
          <p:cNvSpPr txBox="1"/>
          <p:nvPr/>
        </p:nvSpPr>
        <p:spPr>
          <a:xfrm>
            <a:off x="10982554" y="5732850"/>
            <a:ext cx="11301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/>
              <a:t>Aliado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09A9FF-9968-7FC8-7343-B45EE453C4E5}"/>
              </a:ext>
            </a:extLst>
          </p:cNvPr>
          <p:cNvSpPr/>
          <p:nvPr/>
        </p:nvSpPr>
        <p:spPr>
          <a:xfrm>
            <a:off x="5703081" y="4063725"/>
            <a:ext cx="394012" cy="3940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0D3550A4-14F0-794B-49D4-0E7212A619B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5948"/>
          <a:stretch/>
        </p:blipFill>
        <p:spPr>
          <a:xfrm>
            <a:off x="5672675" y="4106745"/>
            <a:ext cx="454824" cy="320553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BD1DE756-6F8E-5123-90AD-32854870C60C}"/>
              </a:ext>
            </a:extLst>
          </p:cNvPr>
          <p:cNvGrpSpPr/>
          <p:nvPr/>
        </p:nvGrpSpPr>
        <p:grpSpPr>
          <a:xfrm>
            <a:off x="6932287" y="5453617"/>
            <a:ext cx="428123" cy="419100"/>
            <a:chOff x="6962431" y="5468689"/>
            <a:chExt cx="428123" cy="419100"/>
          </a:xfrm>
        </p:grpSpPr>
        <p:pic>
          <p:nvPicPr>
            <p:cNvPr id="8" name="Picture 11">
              <a:extLst>
                <a:ext uri="{FF2B5EF4-FFF2-40B4-BE49-F238E27FC236}">
                  <a16:creationId xmlns:a16="http://schemas.microsoft.com/office/drawing/2014/main" id="{26898091-1470-818F-D57D-8495AEF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62431" y="5468689"/>
              <a:ext cx="419100" cy="419100"/>
            </a:xfrm>
            <a:prstGeom prst="ellipse">
              <a:avLst/>
            </a:prstGeom>
          </p:spPr>
        </p:pic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2679ACBA-F422-8524-6EC7-E80EE0D9F2B8}"/>
                </a:ext>
              </a:extLst>
            </p:cNvPr>
            <p:cNvSpPr/>
            <p:nvPr/>
          </p:nvSpPr>
          <p:spPr>
            <a:xfrm>
              <a:off x="7023762" y="5488724"/>
              <a:ext cx="319334" cy="3261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070DF1F-C0AF-D936-A4A2-B15C3497D5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90"/>
            <a:stretch/>
          </p:blipFill>
          <p:spPr bwMode="auto">
            <a:xfrm>
              <a:off x="6994549" y="5579662"/>
              <a:ext cx="396005" cy="197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1490823" y="2549435"/>
            <a:ext cx="957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Problem: Inequalities</a:t>
            </a:r>
          </a:p>
        </p:txBody>
      </p:sp>
    </p:spTree>
    <p:extLst>
      <p:ext uri="{BB962C8B-B14F-4D97-AF65-F5344CB8AC3E}">
        <p14:creationId xmlns:p14="http://schemas.microsoft.com/office/powerpoint/2010/main" val="1167778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805997" y="2917316"/>
            <a:ext cx="471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¿What do we want?</a:t>
            </a:r>
          </a:p>
        </p:txBody>
      </p:sp>
    </p:spTree>
    <p:extLst>
      <p:ext uri="{BB962C8B-B14F-4D97-AF65-F5344CB8AC3E}">
        <p14:creationId xmlns:p14="http://schemas.microsoft.com/office/powerpoint/2010/main" val="3106110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C27364B-4E26-D7E9-00A6-A62D8FF0CF70}"/>
              </a:ext>
            </a:extLst>
          </p:cNvPr>
          <p:cNvSpPr txBox="1"/>
          <p:nvPr/>
        </p:nvSpPr>
        <p:spPr>
          <a:xfrm>
            <a:off x="1917847" y="5733875"/>
            <a:ext cx="83563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/>
              <a:t>OECD - Quality of life: What matters to you?</a:t>
            </a:r>
          </a:p>
          <a:p>
            <a:pPr algn="ctr"/>
            <a:r>
              <a:rPr lang="en-US"/>
              <a:t>https://</a:t>
            </a:r>
            <a:r>
              <a:rPr lang="en-US" err="1"/>
              <a:t>youtu.be</a:t>
            </a:r>
            <a:r>
              <a:rPr lang="en-US"/>
              <a:t>/</a:t>
            </a:r>
            <a:r>
              <a:rPr lang="en-US" err="1"/>
              <a:t>yYNjXRVFnTc?si</a:t>
            </a:r>
            <a:r>
              <a:rPr lang="en-US"/>
              <a:t>=hrwgAxIOyiy3E0vM</a:t>
            </a:r>
          </a:p>
        </p:txBody>
      </p:sp>
      <p:pic>
        <p:nvPicPr>
          <p:cNvPr id="2" name="Online Media 1" descr="Quality of life: What matters to you?">
            <a:hlinkClick r:id="" action="ppaction://media"/>
            <a:extLst>
              <a:ext uri="{FF2B5EF4-FFF2-40B4-BE49-F238E27FC236}">
                <a16:creationId xmlns:a16="http://schemas.microsoft.com/office/drawing/2014/main" id="{4FC85E4C-E2AC-9B06-CC3C-D0B9AB2DE1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50665" y="484646"/>
            <a:ext cx="9290670" cy="524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DB28-8339-5736-4F81-F9173B6638FF}"/>
              </a:ext>
            </a:extLst>
          </p:cNvPr>
          <p:cNvSpPr txBox="1"/>
          <p:nvPr/>
        </p:nvSpPr>
        <p:spPr>
          <a:xfrm>
            <a:off x="3048699" y="561125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OCDE Better Life Index - https://</a:t>
            </a:r>
            <a:r>
              <a:rPr lang="en-US" err="1"/>
              <a:t>www.oecdbetterlifeindex.org</a:t>
            </a:r>
            <a:r>
              <a:rPr lang="en-US"/>
              <a:t>/</a:t>
            </a:r>
          </a:p>
        </p:txBody>
      </p:sp>
      <p:pic>
        <p:nvPicPr>
          <p:cNvPr id="10" name="Picture 9" descr="A graph showing a line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371F5F76-73D8-05DA-5EA3-244752C3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9" y="877410"/>
            <a:ext cx="12139542" cy="458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94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DB28-8339-5736-4F81-F9173B6638FF}"/>
              </a:ext>
            </a:extLst>
          </p:cNvPr>
          <p:cNvSpPr txBox="1"/>
          <p:nvPr/>
        </p:nvSpPr>
        <p:spPr>
          <a:xfrm>
            <a:off x="3048699" y="5611258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OCDE Better Life Index - https://</a:t>
            </a:r>
            <a:r>
              <a:rPr lang="en-US" err="1"/>
              <a:t>www.oecdbetterlifeindex.org</a:t>
            </a:r>
            <a:r>
              <a:rPr lang="en-US"/>
              <a:t>/</a:t>
            </a:r>
          </a:p>
        </p:txBody>
      </p:sp>
      <p:pic>
        <p:nvPicPr>
          <p:cNvPr id="10" name="Picture 9" descr="A graph showing a line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371F5F76-73D8-05DA-5EA3-244752C35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9" y="877410"/>
            <a:ext cx="12139542" cy="4587969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05CD52E5-80B9-FCC7-AEC6-0E27B45C5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0" b="2178"/>
          <a:stretch/>
        </p:blipFill>
        <p:spPr>
          <a:xfrm>
            <a:off x="2061211" y="1935125"/>
            <a:ext cx="2530912" cy="31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57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4F172F-1C6B-0DC8-8AE1-E9BA4B1E9D85}"/>
              </a:ext>
            </a:extLst>
          </p:cNvPr>
          <p:cNvSpPr/>
          <p:nvPr/>
        </p:nvSpPr>
        <p:spPr>
          <a:xfrm>
            <a:off x="0" y="0"/>
            <a:ext cx="12192000" cy="629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1BC0F-7AC1-05AE-AE43-8E1611BC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828883" y="2803174"/>
            <a:ext cx="4639412" cy="395420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4D71000-47F4-8A4B-8465-04244C678A54}"/>
              </a:ext>
            </a:extLst>
          </p:cNvPr>
          <p:cNvSpPr txBox="1"/>
          <p:nvPr/>
        </p:nvSpPr>
        <p:spPr>
          <a:xfrm>
            <a:off x="805997" y="2917316"/>
            <a:ext cx="471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MX" sz="3600" b="1">
                <a:solidFill>
                  <a:srgbClr val="44546A"/>
                </a:solidFill>
                <a:latin typeface="Raleway Medium" panose="020B0603030101060003" pitchFamily="34" charset="77"/>
                <a:cs typeface="Calibri" panose="020F0502020204030204" pitchFamily="34" charset="0"/>
              </a:rPr>
              <a:t>¿Are we in crisis?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E31943-ECFA-5DA0-AE04-2AE09148E1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413" y="1451282"/>
            <a:ext cx="7772400" cy="453175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CC0C270-334B-3EF2-D8CC-627482083B0E}"/>
              </a:ext>
            </a:extLst>
          </p:cNvPr>
          <p:cNvSpPr/>
          <p:nvPr/>
        </p:nvSpPr>
        <p:spPr>
          <a:xfrm>
            <a:off x="6770914" y="1473054"/>
            <a:ext cx="4419288" cy="4419288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66077516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MIM">
      <a:dk1>
        <a:srgbClr val="686868"/>
      </a:dk1>
      <a:lt1>
        <a:srgbClr val="FFFFFF"/>
      </a:lt1>
      <a:dk2>
        <a:srgbClr val="44546A"/>
      </a:dk2>
      <a:lt2>
        <a:srgbClr val="E7E6E6"/>
      </a:lt2>
      <a:accent1>
        <a:srgbClr val="6A9BC6"/>
      </a:accent1>
      <a:accent2>
        <a:srgbClr val="C75D7A"/>
      </a:accent2>
      <a:accent3>
        <a:srgbClr val="E7B932"/>
      </a:accent3>
      <a:accent4>
        <a:srgbClr val="92CF50"/>
      </a:accent4>
      <a:accent5>
        <a:srgbClr val="E17F12"/>
      </a:accent5>
      <a:accent6>
        <a:srgbClr val="76A9DA"/>
      </a:accent6>
      <a:hlink>
        <a:srgbClr val="A5A5A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1717">
            <a:alpha val="80000"/>
          </a:srgbClr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BB38106AE611C469B5BFFDE52FF1DC6" ma:contentTypeVersion="6" ma:contentTypeDescription="Crear nuevo documento." ma:contentTypeScope="" ma:versionID="53fbfcffaae4bd9e1ad5f63e534622fe">
  <xsd:schema xmlns:xsd="http://www.w3.org/2001/XMLSchema" xmlns:xs="http://www.w3.org/2001/XMLSchema" xmlns:p="http://schemas.microsoft.com/office/2006/metadata/properties" xmlns:ns2="c3acc9bb-62a5-4b29-a493-288766e915b9" xmlns:ns3="9f683ea0-47a5-4143-8ae5-04a951735ad5" targetNamespace="http://schemas.microsoft.com/office/2006/metadata/properties" ma:root="true" ma:fieldsID="478b462044f8def01a963042f2683ca2" ns2:_="" ns3:_="">
    <xsd:import namespace="c3acc9bb-62a5-4b29-a493-288766e915b9"/>
    <xsd:import namespace="9f683ea0-47a5-4143-8ae5-04a951735a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cc9bb-62a5-4b29-a493-288766e915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83ea0-47a5-4143-8ae5-04a951735ad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88C94DE-B928-4841-B3E7-536908510366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73A41015-68B0-4AF9-9A63-36E514262145}">
  <ds:schemaRefs>
    <ds:schemaRef ds:uri="9f683ea0-47a5-4143-8ae5-04a951735ad5"/>
    <ds:schemaRef ds:uri="c3acc9bb-62a5-4b29-a493-288766e915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631066D-C3C8-4B31-87DA-52AB3EFBB0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40</Slides>
  <Notes>24</Notes>
  <HiddenSlides>3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1_Diseño personalizado</vt:lpstr>
      <vt:lpstr>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Hector Daniel Rodriguez Arreola</dc:creator>
  <cp:revision>2</cp:revision>
  <dcterms:created xsi:type="dcterms:W3CDTF">2020-11-18T22:01:14Z</dcterms:created>
  <dcterms:modified xsi:type="dcterms:W3CDTF">2023-09-07T01:55:32Z</dcterms:modified>
</cp:coreProperties>
</file>